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 id="263" r:id="rId6"/>
    <p:sldId id="257" r:id="rId7"/>
    <p:sldId id="264" r:id="rId8"/>
    <p:sldId id="258" r:id="rId9"/>
    <p:sldId id="259" r:id="rId10"/>
    <p:sldId id="260" r:id="rId11"/>
    <p:sldId id="261" r:id="rId12"/>
    <p:sldId id="262" r:id="rId13"/>
    <p:sldId id="265" r:id="rId14"/>
    <p:sldId id="266" r:id="rId15"/>
    <p:sldId id="271" r:id="rId16"/>
    <p:sldId id="267" r:id="rId17"/>
    <p:sldId id="269" r:id="rId18"/>
    <p:sldId id="270" r:id="rId19"/>
    <p:sldId id="272" r:id="rId20"/>
    <p:sldId id="273" r:id="rId21"/>
    <p:sldId id="278" r:id="rId22"/>
    <p:sldId id="268" r:id="rId23"/>
    <p:sldId id="274" r:id="rId24"/>
    <p:sldId id="275" r:id="rId25"/>
    <p:sldId id="276" r:id="rId26"/>
    <p:sldId id="277" r:id="rId27"/>
    <p:sldId id="279" r:id="rId28"/>
    <p:sldId id="280" r:id="rId29"/>
    <p:sldId id="281" r:id="rId30"/>
    <p:sldId id="299" r:id="rId31"/>
    <p:sldId id="282" r:id="rId32"/>
    <p:sldId id="283" r:id="rId33"/>
    <p:sldId id="284" r:id="rId34"/>
    <p:sldId id="285" r:id="rId35"/>
    <p:sldId id="286" r:id="rId36"/>
    <p:sldId id="287" r:id="rId37"/>
    <p:sldId id="288" r:id="rId38"/>
    <p:sldId id="289" r:id="rId39"/>
    <p:sldId id="290" r:id="rId40"/>
    <p:sldId id="291" r:id="rId41"/>
    <p:sldId id="296" r:id="rId42"/>
    <p:sldId id="292" r:id="rId43"/>
    <p:sldId id="293" r:id="rId44"/>
    <p:sldId id="294" r:id="rId45"/>
    <p:sldId id="295" r:id="rId46"/>
    <p:sldId id="297" r:id="rId47"/>
    <p:sldId id="300" r:id="rId48"/>
    <p:sldId id="301" r:id="rId49"/>
    <p:sldId id="303" r:id="rId50"/>
    <p:sldId id="304" r:id="rId51"/>
    <p:sldId id="305" r:id="rId5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9DBE94-2592-4511-9E48-CAEBA4204411}" v="2" dt="2025-06-18T08:14:12.975"/>
    <p1510:client id="{DABB159E-07B2-4E23-A562-12D97DC15645}" v="8" dt="2025-06-17T09:52:30.0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2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 Ruston" userId="7e7cf990-84bc-405c-ade7-2bb7c81c5f69" providerId="ADAL" clId="{269DBE94-2592-4511-9E48-CAEBA4204411}"/>
    <pc:docChg chg="undo custSel modSld">
      <pc:chgData name="G Ruston" userId="7e7cf990-84bc-405c-ade7-2bb7c81c5f69" providerId="ADAL" clId="{269DBE94-2592-4511-9E48-CAEBA4204411}" dt="2025-06-18T08:18:41.579" v="442" actId="20577"/>
      <pc:docMkLst>
        <pc:docMk/>
      </pc:docMkLst>
      <pc:sldChg chg="addSp delSp modSp mod">
        <pc:chgData name="G Ruston" userId="7e7cf990-84bc-405c-ade7-2bb7c81c5f69" providerId="ADAL" clId="{269DBE94-2592-4511-9E48-CAEBA4204411}" dt="2025-06-18T08:18:41.579" v="442" actId="20577"/>
        <pc:sldMkLst>
          <pc:docMk/>
          <pc:sldMk cId="1535297685" sldId="291"/>
        </pc:sldMkLst>
        <pc:spChg chg="del mod">
          <ac:chgData name="G Ruston" userId="7e7cf990-84bc-405c-ade7-2bb7c81c5f69" providerId="ADAL" clId="{269DBE94-2592-4511-9E48-CAEBA4204411}" dt="2025-06-18T08:13:07.381" v="13" actId="478"/>
          <ac:spMkLst>
            <pc:docMk/>
            <pc:sldMk cId="1535297685" sldId="291"/>
            <ac:spMk id="2" creationId="{45D83E71-88F8-3A25-D508-2E1B17D64AC3}"/>
          </ac:spMkLst>
        </pc:spChg>
        <pc:spChg chg="mod">
          <ac:chgData name="G Ruston" userId="7e7cf990-84bc-405c-ade7-2bb7c81c5f69" providerId="ADAL" clId="{269DBE94-2592-4511-9E48-CAEBA4204411}" dt="2025-06-18T08:13:22.819" v="16" actId="1076"/>
          <ac:spMkLst>
            <pc:docMk/>
            <pc:sldMk cId="1535297685" sldId="291"/>
            <ac:spMk id="3" creationId="{8DA1E9CF-C32B-ECD2-B203-F1948690B179}"/>
          </ac:spMkLst>
        </pc:spChg>
        <pc:spChg chg="mod">
          <ac:chgData name="G Ruston" userId="7e7cf990-84bc-405c-ade7-2bb7c81c5f69" providerId="ADAL" clId="{269DBE94-2592-4511-9E48-CAEBA4204411}" dt="2025-06-18T08:13:22.819" v="16" actId="1076"/>
          <ac:spMkLst>
            <pc:docMk/>
            <pc:sldMk cId="1535297685" sldId="291"/>
            <ac:spMk id="5" creationId="{C17E6B83-B179-C07F-AAB2-628A29939D07}"/>
          </ac:spMkLst>
        </pc:spChg>
        <pc:spChg chg="mod">
          <ac:chgData name="G Ruston" userId="7e7cf990-84bc-405c-ade7-2bb7c81c5f69" providerId="ADAL" clId="{269DBE94-2592-4511-9E48-CAEBA4204411}" dt="2025-06-18T08:13:22.819" v="16" actId="1076"/>
          <ac:spMkLst>
            <pc:docMk/>
            <pc:sldMk cId="1535297685" sldId="291"/>
            <ac:spMk id="8" creationId="{5B6D62D9-AAA6-BE94-5A5B-A1CBC1D2C0FF}"/>
          </ac:spMkLst>
        </pc:spChg>
        <pc:spChg chg="mod">
          <ac:chgData name="G Ruston" userId="7e7cf990-84bc-405c-ade7-2bb7c81c5f69" providerId="ADAL" clId="{269DBE94-2592-4511-9E48-CAEBA4204411}" dt="2025-06-18T08:13:22.819" v="16" actId="1076"/>
          <ac:spMkLst>
            <pc:docMk/>
            <pc:sldMk cId="1535297685" sldId="291"/>
            <ac:spMk id="9" creationId="{A519A397-5D7C-7CC3-E3A5-43E1253F9B49}"/>
          </ac:spMkLst>
        </pc:spChg>
        <pc:spChg chg="mod">
          <ac:chgData name="G Ruston" userId="7e7cf990-84bc-405c-ade7-2bb7c81c5f69" providerId="ADAL" clId="{269DBE94-2592-4511-9E48-CAEBA4204411}" dt="2025-06-18T08:16:22.897" v="380" actId="20577"/>
          <ac:spMkLst>
            <pc:docMk/>
            <pc:sldMk cId="1535297685" sldId="291"/>
            <ac:spMk id="10" creationId="{739E9A81-658C-8BD8-0299-851B7CFE9778}"/>
          </ac:spMkLst>
        </pc:spChg>
        <pc:spChg chg="mod">
          <ac:chgData name="G Ruston" userId="7e7cf990-84bc-405c-ade7-2bb7c81c5f69" providerId="ADAL" clId="{269DBE94-2592-4511-9E48-CAEBA4204411}" dt="2025-06-18T08:15:19.681" v="240" actId="1076"/>
          <ac:spMkLst>
            <pc:docMk/>
            <pc:sldMk cId="1535297685" sldId="291"/>
            <ac:spMk id="11" creationId="{9AB8526B-5923-8C8F-831E-5D0C51A2DD36}"/>
          </ac:spMkLst>
        </pc:spChg>
        <pc:spChg chg="add del mod">
          <ac:chgData name="G Ruston" userId="7e7cf990-84bc-405c-ade7-2bb7c81c5f69" providerId="ADAL" clId="{269DBE94-2592-4511-9E48-CAEBA4204411}" dt="2025-06-18T08:15:10.897" v="236" actId="1076"/>
          <ac:spMkLst>
            <pc:docMk/>
            <pc:sldMk cId="1535297685" sldId="291"/>
            <ac:spMk id="12" creationId="{85F1A513-D43A-6099-E45B-3AD88D33A7CE}"/>
          </ac:spMkLst>
        </pc:spChg>
        <pc:spChg chg="mod">
          <ac:chgData name="G Ruston" userId="7e7cf990-84bc-405c-ade7-2bb7c81c5f69" providerId="ADAL" clId="{269DBE94-2592-4511-9E48-CAEBA4204411}" dt="2025-06-18T08:13:22.819" v="16" actId="1076"/>
          <ac:spMkLst>
            <pc:docMk/>
            <pc:sldMk cId="1535297685" sldId="291"/>
            <ac:spMk id="13" creationId="{CA678405-6BED-2581-25B2-D818724AF4E7}"/>
          </ac:spMkLst>
        </pc:spChg>
        <pc:spChg chg="add mod">
          <ac:chgData name="G Ruston" userId="7e7cf990-84bc-405c-ade7-2bb7c81c5f69" providerId="ADAL" clId="{269DBE94-2592-4511-9E48-CAEBA4204411}" dt="2025-06-18T08:16:43.833" v="391" actId="20577"/>
          <ac:spMkLst>
            <pc:docMk/>
            <pc:sldMk cId="1535297685" sldId="291"/>
            <ac:spMk id="14" creationId="{542DECD3-C36E-D181-C2E0-876A04A8FC12}"/>
          </ac:spMkLst>
        </pc:spChg>
        <pc:spChg chg="mod">
          <ac:chgData name="G Ruston" userId="7e7cf990-84bc-405c-ade7-2bb7c81c5f69" providerId="ADAL" clId="{269DBE94-2592-4511-9E48-CAEBA4204411}" dt="2025-06-18T08:13:13.559" v="14" actId="1076"/>
          <ac:spMkLst>
            <pc:docMk/>
            <pc:sldMk cId="1535297685" sldId="291"/>
            <ac:spMk id="15" creationId="{D0A0CCDC-7AD4-638B-89CC-F30E8EC084BF}"/>
          </ac:spMkLst>
        </pc:spChg>
        <pc:spChg chg="add mod">
          <ac:chgData name="G Ruston" userId="7e7cf990-84bc-405c-ade7-2bb7c81c5f69" providerId="ADAL" clId="{269DBE94-2592-4511-9E48-CAEBA4204411}" dt="2025-06-18T08:17:13.346" v="404" actId="20577"/>
          <ac:spMkLst>
            <pc:docMk/>
            <pc:sldMk cId="1535297685" sldId="291"/>
            <ac:spMk id="16" creationId="{58F44A5D-F5B2-5675-106E-FE7668893929}"/>
          </ac:spMkLst>
        </pc:spChg>
        <pc:spChg chg="del">
          <ac:chgData name="G Ruston" userId="7e7cf990-84bc-405c-ade7-2bb7c81c5f69" providerId="ADAL" clId="{269DBE94-2592-4511-9E48-CAEBA4204411}" dt="2025-06-18T08:12:23.524" v="0" actId="478"/>
          <ac:spMkLst>
            <pc:docMk/>
            <pc:sldMk cId="1535297685" sldId="291"/>
            <ac:spMk id="17" creationId="{32795A2D-DBDC-BE1F-1BC3-665CAC814E7F}"/>
          </ac:spMkLst>
        </pc:spChg>
        <pc:spChg chg="add mod">
          <ac:chgData name="G Ruston" userId="7e7cf990-84bc-405c-ade7-2bb7c81c5f69" providerId="ADAL" clId="{269DBE94-2592-4511-9E48-CAEBA4204411}" dt="2025-06-18T08:17:56.028" v="419" actId="20577"/>
          <ac:spMkLst>
            <pc:docMk/>
            <pc:sldMk cId="1535297685" sldId="291"/>
            <ac:spMk id="18" creationId="{DAF45ACD-E8F4-E623-FEF7-8F0BF80392C6}"/>
          </ac:spMkLst>
        </pc:spChg>
        <pc:spChg chg="mod">
          <ac:chgData name="G Ruston" userId="7e7cf990-84bc-405c-ade7-2bb7c81c5f69" providerId="ADAL" clId="{269DBE94-2592-4511-9E48-CAEBA4204411}" dt="2025-06-18T08:13:22.819" v="16" actId="1076"/>
          <ac:spMkLst>
            <pc:docMk/>
            <pc:sldMk cId="1535297685" sldId="291"/>
            <ac:spMk id="19" creationId="{FE5B2215-6DB9-A332-8077-7F5A03639457}"/>
          </ac:spMkLst>
        </pc:spChg>
        <pc:spChg chg="mod">
          <ac:chgData name="G Ruston" userId="7e7cf990-84bc-405c-ade7-2bb7c81c5f69" providerId="ADAL" clId="{269DBE94-2592-4511-9E48-CAEBA4204411}" dt="2025-06-18T08:18:15.179" v="421" actId="20577"/>
          <ac:spMkLst>
            <pc:docMk/>
            <pc:sldMk cId="1535297685" sldId="291"/>
            <ac:spMk id="20" creationId="{25618AF7-E7FE-4B26-373D-4C2A4564430C}"/>
          </ac:spMkLst>
        </pc:spChg>
        <pc:spChg chg="mod">
          <ac:chgData name="G Ruston" userId="7e7cf990-84bc-405c-ade7-2bb7c81c5f69" providerId="ADAL" clId="{269DBE94-2592-4511-9E48-CAEBA4204411}" dt="2025-06-18T08:18:26.003" v="422" actId="20577"/>
          <ac:spMkLst>
            <pc:docMk/>
            <pc:sldMk cId="1535297685" sldId="291"/>
            <ac:spMk id="21" creationId="{B981EC47-851C-4522-1255-2B49EB6E99A1}"/>
          </ac:spMkLst>
        </pc:spChg>
        <pc:spChg chg="mod">
          <ac:chgData name="G Ruston" userId="7e7cf990-84bc-405c-ade7-2bb7c81c5f69" providerId="ADAL" clId="{269DBE94-2592-4511-9E48-CAEBA4204411}" dt="2025-06-18T08:13:22.819" v="16" actId="1076"/>
          <ac:spMkLst>
            <pc:docMk/>
            <pc:sldMk cId="1535297685" sldId="291"/>
            <ac:spMk id="23" creationId="{F86B8F33-0A98-86BB-9272-4378DB35A33A}"/>
          </ac:spMkLst>
        </pc:spChg>
        <pc:spChg chg="mod">
          <ac:chgData name="G Ruston" userId="7e7cf990-84bc-405c-ade7-2bb7c81c5f69" providerId="ADAL" clId="{269DBE94-2592-4511-9E48-CAEBA4204411}" dt="2025-06-18T08:13:22.819" v="16" actId="1076"/>
          <ac:spMkLst>
            <pc:docMk/>
            <pc:sldMk cId="1535297685" sldId="291"/>
            <ac:spMk id="24" creationId="{7174BD6F-BDD8-2E7E-1D75-DA49ABE5DD78}"/>
          </ac:spMkLst>
        </pc:spChg>
        <pc:spChg chg="del mod">
          <ac:chgData name="G Ruston" userId="7e7cf990-84bc-405c-ade7-2bb7c81c5f69" providerId="ADAL" clId="{269DBE94-2592-4511-9E48-CAEBA4204411}" dt="2025-06-18T08:15:06.848" v="235" actId="478"/>
          <ac:spMkLst>
            <pc:docMk/>
            <pc:sldMk cId="1535297685" sldId="291"/>
            <ac:spMk id="25" creationId="{CBDA9B69-B9CA-897C-5E76-BDE45CF29E2E}"/>
          </ac:spMkLst>
        </pc:spChg>
        <pc:spChg chg="add mod">
          <ac:chgData name="G Ruston" userId="7e7cf990-84bc-405c-ade7-2bb7c81c5f69" providerId="ADAL" clId="{269DBE94-2592-4511-9E48-CAEBA4204411}" dt="2025-06-18T08:18:41.579" v="442" actId="20577"/>
          <ac:spMkLst>
            <pc:docMk/>
            <pc:sldMk cId="1535297685" sldId="291"/>
            <ac:spMk id="26" creationId="{F901337D-8447-425E-6029-AB802003D133}"/>
          </ac:spMkLst>
        </pc:spChg>
        <pc:spChg chg="add mod">
          <ac:chgData name="G Ruston" userId="7e7cf990-84bc-405c-ade7-2bb7c81c5f69" providerId="ADAL" clId="{269DBE94-2592-4511-9E48-CAEBA4204411}" dt="2025-06-18T08:16:02.811" v="345" actId="1076"/>
          <ac:spMkLst>
            <pc:docMk/>
            <pc:sldMk cId="1535297685" sldId="291"/>
            <ac:spMk id="27" creationId="{3923291C-999E-86B6-EB0E-8F37F11F83F0}"/>
          </ac:spMkLst>
        </pc:spChg>
      </pc:sldChg>
    </pc:docChg>
  </pc:docChgLst>
  <pc:docChgLst>
    <pc:chgData name="G Ruston" userId="7e7cf990-84bc-405c-ade7-2bb7c81c5f69" providerId="ADAL" clId="{DABB159E-07B2-4E23-A562-12D97DC15645}"/>
    <pc:docChg chg="undo custSel modSld">
      <pc:chgData name="G Ruston" userId="7e7cf990-84bc-405c-ade7-2bb7c81c5f69" providerId="ADAL" clId="{DABB159E-07B2-4E23-A562-12D97DC15645}" dt="2025-06-17T09:58:34.566" v="1158" actId="20577"/>
      <pc:docMkLst>
        <pc:docMk/>
      </pc:docMkLst>
      <pc:sldChg chg="addSp delSp modSp mod">
        <pc:chgData name="G Ruston" userId="7e7cf990-84bc-405c-ade7-2bb7c81c5f69" providerId="ADAL" clId="{DABB159E-07B2-4E23-A562-12D97DC15645}" dt="2025-06-16T14:15:19.390" v="3" actId="1076"/>
        <pc:sldMkLst>
          <pc:docMk/>
          <pc:sldMk cId="2136942313" sldId="286"/>
        </pc:sldMkLst>
        <pc:picChg chg="add mod">
          <ac:chgData name="G Ruston" userId="7e7cf990-84bc-405c-ade7-2bb7c81c5f69" providerId="ADAL" clId="{DABB159E-07B2-4E23-A562-12D97DC15645}" dt="2025-06-16T14:15:19.390" v="3" actId="1076"/>
          <ac:picMkLst>
            <pc:docMk/>
            <pc:sldMk cId="2136942313" sldId="286"/>
            <ac:picMk id="6" creationId="{48CB2645-55C4-0467-3ABF-53DA7A0FE462}"/>
          </ac:picMkLst>
        </pc:picChg>
      </pc:sldChg>
      <pc:sldChg chg="addSp delSp modSp mod">
        <pc:chgData name="G Ruston" userId="7e7cf990-84bc-405c-ade7-2bb7c81c5f69" providerId="ADAL" clId="{DABB159E-07B2-4E23-A562-12D97DC15645}" dt="2025-06-17T09:58:34.566" v="1158" actId="20577"/>
        <pc:sldMkLst>
          <pc:docMk/>
          <pc:sldMk cId="1535297685" sldId="291"/>
        </pc:sldMkLst>
        <pc:spChg chg="add mod">
          <ac:chgData name="G Ruston" userId="7e7cf990-84bc-405c-ade7-2bb7c81c5f69" providerId="ADAL" clId="{DABB159E-07B2-4E23-A562-12D97DC15645}" dt="2025-06-17T09:48:46.543" v="578" actId="20577"/>
          <ac:spMkLst>
            <pc:docMk/>
            <pc:sldMk cId="1535297685" sldId="291"/>
            <ac:spMk id="2" creationId="{45D83E71-88F8-3A25-D508-2E1B17D64AC3}"/>
          </ac:spMkLst>
        </pc:spChg>
        <pc:spChg chg="add mod">
          <ac:chgData name="G Ruston" userId="7e7cf990-84bc-405c-ade7-2bb7c81c5f69" providerId="ADAL" clId="{DABB159E-07B2-4E23-A562-12D97DC15645}" dt="2025-06-17T09:55:28.903" v="917" actId="20577"/>
          <ac:spMkLst>
            <pc:docMk/>
            <pc:sldMk cId="1535297685" sldId="291"/>
            <ac:spMk id="3" creationId="{8DA1E9CF-C32B-ECD2-B203-F1948690B179}"/>
          </ac:spMkLst>
        </pc:spChg>
        <pc:spChg chg="add mod">
          <ac:chgData name="G Ruston" userId="7e7cf990-84bc-405c-ade7-2bb7c81c5f69" providerId="ADAL" clId="{DABB159E-07B2-4E23-A562-12D97DC15645}" dt="2025-06-17T09:55:25.217" v="915" actId="20577"/>
          <ac:spMkLst>
            <pc:docMk/>
            <pc:sldMk cId="1535297685" sldId="291"/>
            <ac:spMk id="4" creationId="{5597A6C9-92F6-D233-2A2E-E5864712E178}"/>
          </ac:spMkLst>
        </pc:spChg>
        <pc:spChg chg="add mod">
          <ac:chgData name="G Ruston" userId="7e7cf990-84bc-405c-ade7-2bb7c81c5f69" providerId="ADAL" clId="{DABB159E-07B2-4E23-A562-12D97DC15645}" dt="2025-06-17T09:55:22.201" v="914" actId="20577"/>
          <ac:spMkLst>
            <pc:docMk/>
            <pc:sldMk cId="1535297685" sldId="291"/>
            <ac:spMk id="5" creationId="{C17E6B83-B179-C07F-AAB2-628A29939D07}"/>
          </ac:spMkLst>
        </pc:spChg>
        <pc:spChg chg="add mod">
          <ac:chgData name="G Ruston" userId="7e7cf990-84bc-405c-ade7-2bb7c81c5f69" providerId="ADAL" clId="{DABB159E-07B2-4E23-A562-12D97DC15645}" dt="2025-06-17T09:55:34.646" v="919" actId="20577"/>
          <ac:spMkLst>
            <pc:docMk/>
            <pc:sldMk cId="1535297685" sldId="291"/>
            <ac:spMk id="6" creationId="{18610BEF-CAC9-1FA5-8B72-62C80859B2AB}"/>
          </ac:spMkLst>
        </pc:spChg>
        <pc:spChg chg="add mod">
          <ac:chgData name="G Ruston" userId="7e7cf990-84bc-405c-ade7-2bb7c81c5f69" providerId="ADAL" clId="{DABB159E-07B2-4E23-A562-12D97DC15645}" dt="2025-06-17T09:52:14.461" v="776" actId="1076"/>
          <ac:spMkLst>
            <pc:docMk/>
            <pc:sldMk cId="1535297685" sldId="291"/>
            <ac:spMk id="7" creationId="{79D4FF20-49AA-1E87-1B1C-62A9B4FBD466}"/>
          </ac:spMkLst>
        </pc:spChg>
        <pc:spChg chg="add mod">
          <ac:chgData name="G Ruston" userId="7e7cf990-84bc-405c-ade7-2bb7c81c5f69" providerId="ADAL" clId="{DABB159E-07B2-4E23-A562-12D97DC15645}" dt="2025-06-17T09:52:14.461" v="776" actId="1076"/>
          <ac:spMkLst>
            <pc:docMk/>
            <pc:sldMk cId="1535297685" sldId="291"/>
            <ac:spMk id="8" creationId="{5B6D62D9-AAA6-BE94-5A5B-A1CBC1D2C0FF}"/>
          </ac:spMkLst>
        </pc:spChg>
        <pc:spChg chg="add mod">
          <ac:chgData name="G Ruston" userId="7e7cf990-84bc-405c-ade7-2bb7c81c5f69" providerId="ADAL" clId="{DABB159E-07B2-4E23-A562-12D97DC15645}" dt="2025-06-17T09:55:13.153" v="912" actId="20577"/>
          <ac:spMkLst>
            <pc:docMk/>
            <pc:sldMk cId="1535297685" sldId="291"/>
            <ac:spMk id="9" creationId="{A519A397-5D7C-7CC3-E3A5-43E1253F9B49}"/>
          </ac:spMkLst>
        </pc:spChg>
        <pc:spChg chg="add mod">
          <ac:chgData name="G Ruston" userId="7e7cf990-84bc-405c-ade7-2bb7c81c5f69" providerId="ADAL" clId="{DABB159E-07B2-4E23-A562-12D97DC15645}" dt="2025-06-17T09:55:43.702" v="928" actId="20577"/>
          <ac:spMkLst>
            <pc:docMk/>
            <pc:sldMk cId="1535297685" sldId="291"/>
            <ac:spMk id="10" creationId="{739E9A81-658C-8BD8-0299-851B7CFE9778}"/>
          </ac:spMkLst>
        </pc:spChg>
        <pc:spChg chg="add mod">
          <ac:chgData name="G Ruston" userId="7e7cf990-84bc-405c-ade7-2bb7c81c5f69" providerId="ADAL" clId="{DABB159E-07B2-4E23-A562-12D97DC15645}" dt="2025-06-17T09:55:17.247" v="913" actId="20577"/>
          <ac:spMkLst>
            <pc:docMk/>
            <pc:sldMk cId="1535297685" sldId="291"/>
            <ac:spMk id="13" creationId="{CA678405-6BED-2581-25B2-D818724AF4E7}"/>
          </ac:spMkLst>
        </pc:spChg>
        <pc:spChg chg="del mod">
          <ac:chgData name="G Ruston" userId="7e7cf990-84bc-405c-ade7-2bb7c81c5f69" providerId="ADAL" clId="{DABB159E-07B2-4E23-A562-12D97DC15645}" dt="2025-06-17T09:42:26.991" v="6" actId="478"/>
          <ac:spMkLst>
            <pc:docMk/>
            <pc:sldMk cId="1535297685" sldId="291"/>
            <ac:spMk id="16" creationId="{E063D481-7E04-DB93-E239-8E425A9ABAE4}"/>
          </ac:spMkLst>
        </pc:spChg>
        <pc:spChg chg="mod">
          <ac:chgData name="G Ruston" userId="7e7cf990-84bc-405c-ade7-2bb7c81c5f69" providerId="ADAL" clId="{DABB159E-07B2-4E23-A562-12D97DC15645}" dt="2025-06-17T09:43:57.233" v="259" actId="255"/>
          <ac:spMkLst>
            <pc:docMk/>
            <pc:sldMk cId="1535297685" sldId="291"/>
            <ac:spMk id="17" creationId="{32795A2D-DBDC-BE1F-1BC3-665CAC814E7F}"/>
          </ac:spMkLst>
        </pc:spChg>
        <pc:spChg chg="del">
          <ac:chgData name="G Ruston" userId="7e7cf990-84bc-405c-ade7-2bb7c81c5f69" providerId="ADAL" clId="{DABB159E-07B2-4E23-A562-12D97DC15645}" dt="2025-06-17T09:42:28.371" v="7" actId="478"/>
          <ac:spMkLst>
            <pc:docMk/>
            <pc:sldMk cId="1535297685" sldId="291"/>
            <ac:spMk id="18" creationId="{11C4D2EA-C407-9B6F-1A85-C5031F04D7ED}"/>
          </ac:spMkLst>
        </pc:spChg>
        <pc:spChg chg="add mod">
          <ac:chgData name="G Ruston" userId="7e7cf990-84bc-405c-ade7-2bb7c81c5f69" providerId="ADAL" clId="{DABB159E-07B2-4E23-A562-12D97DC15645}" dt="2025-06-17T09:52:14.461" v="776" actId="1076"/>
          <ac:spMkLst>
            <pc:docMk/>
            <pc:sldMk cId="1535297685" sldId="291"/>
            <ac:spMk id="19" creationId="{FE5B2215-6DB9-A332-8077-7F5A03639457}"/>
          </ac:spMkLst>
        </pc:spChg>
        <pc:spChg chg="add mod">
          <ac:chgData name="G Ruston" userId="7e7cf990-84bc-405c-ade7-2bb7c81c5f69" providerId="ADAL" clId="{DABB159E-07B2-4E23-A562-12D97DC15645}" dt="2025-06-17T09:52:25.248" v="779" actId="20577"/>
          <ac:spMkLst>
            <pc:docMk/>
            <pc:sldMk cId="1535297685" sldId="291"/>
            <ac:spMk id="20" creationId="{25618AF7-E7FE-4B26-373D-4C2A4564430C}"/>
          </ac:spMkLst>
        </pc:spChg>
        <pc:spChg chg="add mod">
          <ac:chgData name="G Ruston" userId="7e7cf990-84bc-405c-ade7-2bb7c81c5f69" providerId="ADAL" clId="{DABB159E-07B2-4E23-A562-12D97DC15645}" dt="2025-06-17T09:52:14.461" v="776" actId="1076"/>
          <ac:spMkLst>
            <pc:docMk/>
            <pc:sldMk cId="1535297685" sldId="291"/>
            <ac:spMk id="21" creationId="{B981EC47-851C-4522-1255-2B49EB6E99A1}"/>
          </ac:spMkLst>
        </pc:spChg>
        <pc:spChg chg="add mod">
          <ac:chgData name="G Ruston" userId="7e7cf990-84bc-405c-ade7-2bb7c81c5f69" providerId="ADAL" clId="{DABB159E-07B2-4E23-A562-12D97DC15645}" dt="2025-06-17T09:58:34.566" v="1158" actId="20577"/>
          <ac:spMkLst>
            <pc:docMk/>
            <pc:sldMk cId="1535297685" sldId="291"/>
            <ac:spMk id="22" creationId="{42602348-418A-E5DA-F77D-E1E4D9E38A12}"/>
          </ac:spMkLst>
        </pc:spChg>
        <pc:spChg chg="add mod">
          <ac:chgData name="G Ruston" userId="7e7cf990-84bc-405c-ade7-2bb7c81c5f69" providerId="ADAL" clId="{DABB159E-07B2-4E23-A562-12D97DC15645}" dt="2025-06-17T09:53:51.543" v="845" actId="20577"/>
          <ac:spMkLst>
            <pc:docMk/>
            <pc:sldMk cId="1535297685" sldId="291"/>
            <ac:spMk id="23" creationId="{F86B8F33-0A98-86BB-9272-4378DB35A33A}"/>
          </ac:spMkLst>
        </pc:spChg>
        <pc:spChg chg="add mod">
          <ac:chgData name="G Ruston" userId="7e7cf990-84bc-405c-ade7-2bb7c81c5f69" providerId="ADAL" clId="{DABB159E-07B2-4E23-A562-12D97DC15645}" dt="2025-06-17T09:55:48.946" v="930" actId="20577"/>
          <ac:spMkLst>
            <pc:docMk/>
            <pc:sldMk cId="1535297685" sldId="291"/>
            <ac:spMk id="24" creationId="{7174BD6F-BDD8-2E7E-1D75-DA49ABE5DD78}"/>
          </ac:spMkLst>
        </pc:spChg>
        <pc:spChg chg="add mod">
          <ac:chgData name="G Ruston" userId="7e7cf990-84bc-405c-ade7-2bb7c81c5f69" providerId="ADAL" clId="{DABB159E-07B2-4E23-A562-12D97DC15645}" dt="2025-06-17T09:58:15.226" v="1156" actId="113"/>
          <ac:spMkLst>
            <pc:docMk/>
            <pc:sldMk cId="1535297685" sldId="291"/>
            <ac:spMk id="25" creationId="{CBDA9B69-B9CA-897C-5E76-BDE45CF29E2E}"/>
          </ac:spMkLst>
        </pc:spChg>
        <pc:picChg chg="del mod ord">
          <ac:chgData name="G Ruston" userId="7e7cf990-84bc-405c-ade7-2bb7c81c5f69" providerId="ADAL" clId="{DABB159E-07B2-4E23-A562-12D97DC15645}" dt="2025-06-17T09:58:23.763" v="1157" actId="478"/>
          <ac:picMkLst>
            <pc:docMk/>
            <pc:sldMk cId="1535297685" sldId="291"/>
            <ac:picMk id="14" creationId="{82B54CB7-AB43-8805-DE2B-D23D0B56A2B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927ADB6-8B63-4C76-9C00-305F865B8A35}" type="datetimeFigureOut">
              <a:rPr lang="en-GB" smtClean="0"/>
              <a:t>18/06/2025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1044225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927ADB6-8B63-4C76-9C00-305F865B8A35}" type="datetimeFigureOut">
              <a:rPr lang="en-GB" smtClean="0"/>
              <a:t>18/06/2025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3064115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927ADB6-8B63-4C76-9C00-305F865B8A35}" type="datetimeFigureOut">
              <a:rPr lang="en-GB" smtClean="0"/>
              <a:t>18/06/2025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102134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927ADB6-8B63-4C76-9C00-305F865B8A35}" type="datetimeFigureOut">
              <a:rPr lang="en-GB" smtClean="0"/>
              <a:t>18/06/2025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573338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927ADB6-8B63-4C76-9C00-305F865B8A35}" type="datetimeFigureOut">
              <a:rPr lang="en-GB" smtClean="0"/>
              <a:t>18/06/2025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4087885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927ADB6-8B63-4C76-9C00-305F865B8A35}" type="datetimeFigureOut">
              <a:rPr lang="en-GB" smtClean="0"/>
              <a:t>18/06/2025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4206982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7ADB6-8B63-4C76-9C00-305F865B8A35}" type="datetimeFigureOut">
              <a:rPr lang="en-GB" smtClean="0"/>
              <a:t>18/06/2025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873576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927ADB6-8B63-4C76-9C00-305F865B8A35}" type="datetimeFigureOut">
              <a:rPr lang="en-GB" smtClean="0"/>
              <a:t>18/06/2025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846034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927ADB6-8B63-4C76-9C00-305F865B8A35}" type="datetimeFigureOut">
              <a:rPr lang="en-GB" smtClean="0"/>
              <a:t>18/06/2025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506787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927ADB6-8B63-4C76-9C00-305F865B8A35}" type="datetimeFigureOut">
              <a:rPr lang="en-GB" smtClean="0"/>
              <a:t>18/06/2025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980692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927ADB6-8B63-4C76-9C00-305F865B8A35}" type="datetimeFigureOut">
              <a:rPr lang="en-GB" smtClean="0"/>
              <a:t>18/06/2025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C18B87-DB6F-47C1-AF7F-277FCFDCA834}" type="slidenum">
              <a:rPr lang="en-GB" smtClean="0"/>
              <a:t>‹#›</a:t>
            </a:fld>
            <a:endParaRPr lang="en-GB"/>
          </a:p>
        </p:txBody>
      </p:sp>
    </p:spTree>
    <p:extLst>
      <p:ext uri="{BB962C8B-B14F-4D97-AF65-F5344CB8AC3E}">
        <p14:creationId xmlns:p14="http://schemas.microsoft.com/office/powerpoint/2010/main" val="2429140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C927ADB6-8B63-4C76-9C00-305F865B8A35}" type="datetimeFigureOut">
              <a:rPr lang="en-GB" smtClean="0"/>
              <a:t>18/06/2025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CEC18B87-DB6F-47C1-AF7F-277FCFDCA834}" type="slidenum">
              <a:rPr lang="en-GB" smtClean="0"/>
              <a:t>‹#›</a:t>
            </a:fld>
            <a:endParaRPr lang="en-GB"/>
          </a:p>
        </p:txBody>
      </p:sp>
    </p:spTree>
    <p:extLst>
      <p:ext uri="{BB962C8B-B14F-4D97-AF65-F5344CB8AC3E}">
        <p14:creationId xmlns:p14="http://schemas.microsoft.com/office/powerpoint/2010/main" val="235840596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B87CC-1648-EDF6-DC6E-A2F387DE3471}"/>
              </a:ext>
            </a:extLst>
          </p:cNvPr>
          <p:cNvSpPr>
            <a:spLocks noGrp="1"/>
          </p:cNvSpPr>
          <p:nvPr>
            <p:ph type="ctrTitle"/>
          </p:nvPr>
        </p:nvSpPr>
        <p:spPr>
          <a:xfrm>
            <a:off x="269823" y="504898"/>
            <a:ext cx="6318354" cy="2915481"/>
          </a:xfrm>
        </p:spPr>
        <p:txBody>
          <a:bodyPr>
            <a:normAutofit/>
          </a:bodyPr>
          <a:lstStyle/>
          <a:p>
            <a:r>
              <a:rPr lang="en-GB" sz="3200" dirty="0"/>
              <a:t>NCFE Level 1/2 Technical Award in Music Technology</a:t>
            </a:r>
          </a:p>
        </p:txBody>
      </p:sp>
      <p:sp>
        <p:nvSpPr>
          <p:cNvPr id="3" name="Subtitle 2">
            <a:extLst>
              <a:ext uri="{FF2B5EF4-FFF2-40B4-BE49-F238E27FC236}">
                <a16:creationId xmlns:a16="http://schemas.microsoft.com/office/drawing/2014/main" id="{0AD600C8-B645-E8AC-ED68-9680734B6214}"/>
              </a:ext>
            </a:extLst>
          </p:cNvPr>
          <p:cNvSpPr>
            <a:spLocks noGrp="1"/>
          </p:cNvSpPr>
          <p:nvPr>
            <p:ph type="subTitle" idx="1"/>
          </p:nvPr>
        </p:nvSpPr>
        <p:spPr>
          <a:xfrm>
            <a:off x="1820346" y="3773075"/>
            <a:ext cx="3512405" cy="704539"/>
          </a:xfrm>
        </p:spPr>
        <p:txBody>
          <a:bodyPr>
            <a:normAutofit/>
          </a:bodyPr>
          <a:lstStyle/>
          <a:p>
            <a:r>
              <a:rPr lang="en-GB" sz="2800" dirty="0"/>
              <a:t>Exam Revision Guide</a:t>
            </a:r>
          </a:p>
        </p:txBody>
      </p:sp>
      <p:sp>
        <p:nvSpPr>
          <p:cNvPr id="4" name="TextBox 3">
            <a:extLst>
              <a:ext uri="{FF2B5EF4-FFF2-40B4-BE49-F238E27FC236}">
                <a16:creationId xmlns:a16="http://schemas.microsoft.com/office/drawing/2014/main" id="{4FB40FA0-FE4B-B997-B34C-A4D540A72A23}"/>
              </a:ext>
            </a:extLst>
          </p:cNvPr>
          <p:cNvSpPr txBox="1"/>
          <p:nvPr/>
        </p:nvSpPr>
        <p:spPr>
          <a:xfrm>
            <a:off x="1525249" y="4830310"/>
            <a:ext cx="3807502" cy="1323439"/>
          </a:xfrm>
          <a:prstGeom prst="rect">
            <a:avLst/>
          </a:prstGeom>
          <a:noFill/>
        </p:spPr>
        <p:txBody>
          <a:bodyPr wrap="square" rtlCol="0">
            <a:spAutoFit/>
          </a:bodyPr>
          <a:lstStyle/>
          <a:p>
            <a:r>
              <a:rPr lang="en-GB" sz="1600" dirty="0"/>
              <a:t>Name: ………………………………………</a:t>
            </a:r>
          </a:p>
          <a:p>
            <a:endParaRPr lang="en-GB" sz="1600" dirty="0"/>
          </a:p>
          <a:p>
            <a:r>
              <a:rPr lang="en-GB" sz="1600" dirty="0"/>
              <a:t>Exam date: ………………………</a:t>
            </a:r>
          </a:p>
          <a:p>
            <a:endParaRPr lang="en-GB" sz="1600" dirty="0"/>
          </a:p>
          <a:p>
            <a:r>
              <a:rPr lang="en-GB" sz="1600" dirty="0"/>
              <a:t>Percentage of Final Grade: 40%</a:t>
            </a:r>
          </a:p>
        </p:txBody>
      </p:sp>
    </p:spTree>
    <p:extLst>
      <p:ext uri="{BB962C8B-B14F-4D97-AF65-F5344CB8AC3E}">
        <p14:creationId xmlns:p14="http://schemas.microsoft.com/office/powerpoint/2010/main" val="623405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471487" y="800100"/>
            <a:ext cx="5915025" cy="957262"/>
          </a:xfrm>
        </p:spPr>
        <p:txBody>
          <a:bodyPr>
            <a:normAutofit/>
          </a:bodyPr>
          <a:lstStyle/>
          <a:p>
            <a:r>
              <a:rPr lang="en-GB" dirty="0"/>
              <a:t>Revision Do’s:</a:t>
            </a:r>
          </a:p>
        </p:txBody>
      </p:sp>
      <p:sp>
        <p:nvSpPr>
          <p:cNvPr id="6" name="Title 1">
            <a:extLst>
              <a:ext uri="{FF2B5EF4-FFF2-40B4-BE49-F238E27FC236}">
                <a16:creationId xmlns:a16="http://schemas.microsoft.com/office/drawing/2014/main" id="{97F240C5-5714-6235-6FF7-B47F7C35746C}"/>
              </a:ext>
            </a:extLst>
          </p:cNvPr>
          <p:cNvSpPr txBox="1">
            <a:spLocks/>
          </p:cNvSpPr>
          <p:nvPr/>
        </p:nvSpPr>
        <p:spPr>
          <a:xfrm>
            <a:off x="471486" y="4474369"/>
            <a:ext cx="5915025" cy="95726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dirty="0"/>
              <a:t>Revision </a:t>
            </a:r>
            <a:r>
              <a:rPr lang="en-GB" dirty="0" err="1"/>
              <a:t>Donts</a:t>
            </a:r>
            <a:r>
              <a:rPr lang="en-GB" dirty="0"/>
              <a:t>:</a:t>
            </a:r>
          </a:p>
        </p:txBody>
      </p:sp>
      <p:sp>
        <p:nvSpPr>
          <p:cNvPr id="7" name="TextBox 6">
            <a:extLst>
              <a:ext uri="{FF2B5EF4-FFF2-40B4-BE49-F238E27FC236}">
                <a16:creationId xmlns:a16="http://schemas.microsoft.com/office/drawing/2014/main" id="{AB73F30A-7124-AC7C-F8CF-BA6E219C50EC}"/>
              </a:ext>
            </a:extLst>
          </p:cNvPr>
          <p:cNvSpPr txBox="1"/>
          <p:nvPr/>
        </p:nvSpPr>
        <p:spPr>
          <a:xfrm>
            <a:off x="342900" y="1881188"/>
            <a:ext cx="5372100" cy="1815882"/>
          </a:xfrm>
          <a:prstGeom prst="rect">
            <a:avLst/>
          </a:prstGeom>
          <a:noFill/>
        </p:spPr>
        <p:txBody>
          <a:bodyPr wrap="square" rtlCol="0">
            <a:spAutoFit/>
          </a:bodyPr>
          <a:lstStyle/>
          <a:p>
            <a:pPr marL="285750" indent="-285750">
              <a:buFont typeface="Arial" panose="020B0604020202020204" pitchFamily="34" charset="0"/>
              <a:buChar char="•"/>
            </a:pPr>
            <a:r>
              <a:rPr lang="en-GB" sz="1400" dirty="0"/>
              <a:t>Flashcards</a:t>
            </a:r>
          </a:p>
          <a:p>
            <a:pPr marL="285750" indent="-285750">
              <a:buFont typeface="Arial" panose="020B0604020202020204" pitchFamily="34" charset="0"/>
              <a:buChar char="•"/>
            </a:pPr>
            <a:r>
              <a:rPr lang="en-GB" sz="1400" dirty="0"/>
              <a:t>Mind-maps</a:t>
            </a:r>
          </a:p>
          <a:p>
            <a:pPr marL="285750" indent="-285750">
              <a:buFont typeface="Arial" panose="020B0604020202020204" pitchFamily="34" charset="0"/>
              <a:buChar char="•"/>
            </a:pPr>
            <a:r>
              <a:rPr lang="en-GB" sz="1400" dirty="0"/>
              <a:t>Look/cover/write/check</a:t>
            </a:r>
          </a:p>
          <a:p>
            <a:pPr marL="285750" indent="-285750">
              <a:buFont typeface="Arial" panose="020B0604020202020204" pitchFamily="34" charset="0"/>
              <a:buChar char="•"/>
            </a:pPr>
            <a:r>
              <a:rPr lang="en-GB" sz="1400" dirty="0"/>
              <a:t>Revision question worksheets</a:t>
            </a:r>
          </a:p>
          <a:p>
            <a:pPr marL="285750" indent="-285750">
              <a:buFont typeface="Arial" panose="020B0604020202020204" pitchFamily="34" charset="0"/>
              <a:buChar char="•"/>
            </a:pPr>
            <a:r>
              <a:rPr lang="en-GB" sz="1400" dirty="0"/>
              <a:t>Listen to mixes and evaluate them</a:t>
            </a:r>
          </a:p>
          <a:p>
            <a:pPr marL="285750" indent="-285750">
              <a:buFont typeface="Arial" panose="020B0604020202020204" pitchFamily="34" charset="0"/>
              <a:buChar char="•"/>
            </a:pPr>
            <a:r>
              <a:rPr lang="en-GB" sz="1400" dirty="0"/>
              <a:t>Listen to songs and evaluate the use of musical elements</a:t>
            </a:r>
          </a:p>
          <a:p>
            <a:pPr marL="285750" indent="-285750">
              <a:buFont typeface="Arial" panose="020B0604020202020204" pitchFamily="34" charset="0"/>
              <a:buChar char="•"/>
            </a:pPr>
            <a:r>
              <a:rPr lang="en-GB" sz="1400" dirty="0"/>
              <a:t>Give your knowledge organiser to someone else and ask them to quiz you</a:t>
            </a:r>
          </a:p>
        </p:txBody>
      </p:sp>
      <p:sp>
        <p:nvSpPr>
          <p:cNvPr id="8" name="TextBox 7">
            <a:extLst>
              <a:ext uri="{FF2B5EF4-FFF2-40B4-BE49-F238E27FC236}">
                <a16:creationId xmlns:a16="http://schemas.microsoft.com/office/drawing/2014/main" id="{E835FFD7-EA78-3256-3B00-1839120E7F92}"/>
              </a:ext>
            </a:extLst>
          </p:cNvPr>
          <p:cNvSpPr txBox="1"/>
          <p:nvPr/>
        </p:nvSpPr>
        <p:spPr>
          <a:xfrm>
            <a:off x="471486" y="5431631"/>
            <a:ext cx="5372100" cy="954107"/>
          </a:xfrm>
          <a:prstGeom prst="rect">
            <a:avLst/>
          </a:prstGeom>
          <a:noFill/>
        </p:spPr>
        <p:txBody>
          <a:bodyPr wrap="square" rtlCol="0">
            <a:spAutoFit/>
          </a:bodyPr>
          <a:lstStyle/>
          <a:p>
            <a:pPr marL="285750" indent="-285750">
              <a:buFont typeface="Arial" panose="020B0604020202020204" pitchFamily="34" charset="0"/>
              <a:buChar char="•"/>
            </a:pPr>
            <a:r>
              <a:rPr lang="en-GB" sz="1400" dirty="0"/>
              <a:t>Just read stuff  - you will not remember it</a:t>
            </a:r>
          </a:p>
          <a:p>
            <a:pPr marL="285750" indent="-285750">
              <a:buFont typeface="Arial" panose="020B0604020202020204" pitchFamily="34" charset="0"/>
              <a:buChar char="•"/>
            </a:pPr>
            <a:r>
              <a:rPr lang="en-GB" sz="1400" dirty="0"/>
              <a:t>Just copy stuff down – you will not remember it</a:t>
            </a:r>
          </a:p>
          <a:p>
            <a:pPr marL="285750" indent="-285750">
              <a:buFont typeface="Arial" panose="020B0604020202020204" pitchFamily="34" charset="0"/>
              <a:buChar char="•"/>
            </a:pPr>
            <a:r>
              <a:rPr lang="en-GB" sz="1400" dirty="0"/>
              <a:t>Only use one type of revision (e.g. </a:t>
            </a:r>
            <a:r>
              <a:rPr lang="en-GB" sz="1400" dirty="0" err="1"/>
              <a:t>flaschards</a:t>
            </a:r>
            <a:r>
              <a:rPr lang="en-GB" sz="1400" dirty="0"/>
              <a:t>) for one topic; a range of techniques helps your brain make stronger connections</a:t>
            </a:r>
          </a:p>
        </p:txBody>
      </p:sp>
    </p:spTree>
    <p:extLst>
      <p:ext uri="{BB962C8B-B14F-4D97-AF65-F5344CB8AC3E}">
        <p14:creationId xmlns:p14="http://schemas.microsoft.com/office/powerpoint/2010/main" val="252578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p:txBody>
          <a:bodyPr/>
          <a:lstStyle/>
          <a:p>
            <a:r>
              <a:rPr lang="en-GB" dirty="0"/>
              <a:t>Contents</a:t>
            </a:r>
          </a:p>
        </p:txBody>
      </p:sp>
      <p:sp>
        <p:nvSpPr>
          <p:cNvPr id="3" name="Content Placeholder 2">
            <a:extLst>
              <a:ext uri="{FF2B5EF4-FFF2-40B4-BE49-F238E27FC236}">
                <a16:creationId xmlns:a16="http://schemas.microsoft.com/office/drawing/2014/main" id="{87CE6ED4-A99F-EE81-64AA-F927494D4710}"/>
              </a:ext>
            </a:extLst>
          </p:cNvPr>
          <p:cNvSpPr>
            <a:spLocks noGrp="1"/>
          </p:cNvSpPr>
          <p:nvPr>
            <p:ph idx="1"/>
          </p:nvPr>
        </p:nvSpPr>
        <p:spPr>
          <a:xfrm>
            <a:off x="246635" y="2652004"/>
            <a:ext cx="6423988" cy="6285266"/>
          </a:xfrm>
        </p:spPr>
        <p:txBody>
          <a:bodyPr>
            <a:normAutofit/>
          </a:bodyPr>
          <a:lstStyle/>
          <a:p>
            <a:pPr marL="0" indent="0">
              <a:buNone/>
            </a:pPr>
            <a:r>
              <a:rPr lang="en-GB" sz="1400" u="sng" dirty="0"/>
              <a:t>Part One: Course Content Revision Guidance</a:t>
            </a:r>
          </a:p>
          <a:p>
            <a:pPr marL="342900" indent="-342900">
              <a:buAutoNum type="arabicPeriod"/>
            </a:pPr>
            <a:r>
              <a:rPr lang="en-GB" sz="1400" dirty="0"/>
              <a:t>Content Area 1: the Music Business &amp; Music Technology…………………………1</a:t>
            </a:r>
          </a:p>
          <a:p>
            <a:pPr marL="342900" indent="-342900">
              <a:buAutoNum type="arabicPeriod"/>
            </a:pPr>
            <a:r>
              <a:rPr lang="en-GB" sz="1400" dirty="0"/>
              <a:t>Content Area 2: The Digital Audio Workstation (DAW)……………………………..2</a:t>
            </a:r>
          </a:p>
          <a:p>
            <a:pPr marL="342900" indent="-342900">
              <a:buAutoNum type="arabicPeriod"/>
            </a:pPr>
            <a:r>
              <a:rPr lang="en-GB" sz="1400" dirty="0"/>
              <a:t>Content Area 3: Musical Elements, Musical Styles &amp; Music Technology……..3</a:t>
            </a:r>
          </a:p>
          <a:p>
            <a:pPr marL="342900" indent="-342900">
              <a:buAutoNum type="arabicPeriod"/>
            </a:pPr>
            <a:r>
              <a:rPr lang="en-GB" sz="1400" dirty="0"/>
              <a:t>Content Area 4: Sound Creation………………………………………………..………..4</a:t>
            </a:r>
          </a:p>
          <a:p>
            <a:pPr marL="342900" indent="-342900">
              <a:buAutoNum type="arabicPeriod"/>
            </a:pPr>
            <a:r>
              <a:rPr lang="en-GB" sz="1400" dirty="0"/>
              <a:t>Content Area 5: Multitrack Recording…………………………………………………..5</a:t>
            </a:r>
          </a:p>
          <a:p>
            <a:pPr marL="342900" indent="-342900">
              <a:buAutoNum type="arabicPeriod"/>
            </a:pPr>
            <a:endParaRPr lang="en-GB" sz="1400" dirty="0"/>
          </a:p>
          <a:p>
            <a:pPr marL="0" indent="0">
              <a:buNone/>
            </a:pPr>
            <a:r>
              <a:rPr lang="en-GB" sz="1400" u="sng" dirty="0"/>
              <a:t>Part Two: Exam Technique &amp; Revision Resources</a:t>
            </a:r>
          </a:p>
          <a:p>
            <a:pPr marL="0" indent="0">
              <a:buNone/>
            </a:pPr>
            <a:r>
              <a:rPr lang="en-GB" sz="1400" dirty="0"/>
              <a:t>1. Question Wording ……………………………………………………………………………….7</a:t>
            </a:r>
          </a:p>
          <a:p>
            <a:pPr marL="0" indent="0">
              <a:buNone/>
            </a:pPr>
            <a:r>
              <a:rPr lang="en-GB" sz="1400" dirty="0"/>
              <a:t>2. CA1 Revision Activities ……………………………………………………………………….. 9</a:t>
            </a:r>
          </a:p>
          <a:p>
            <a:pPr marL="0" indent="0">
              <a:buNone/>
            </a:pPr>
            <a:r>
              <a:rPr lang="en-GB" sz="1400" dirty="0"/>
              <a:t>3. CA2 Revision Activities ……………………………………………………….……………….14</a:t>
            </a:r>
          </a:p>
          <a:p>
            <a:pPr marL="0" indent="0">
              <a:buNone/>
            </a:pPr>
            <a:r>
              <a:rPr lang="en-GB" sz="1400" dirty="0"/>
              <a:t>4. CA3 Revision Activities ………………………………………………………………………. 20</a:t>
            </a:r>
          </a:p>
          <a:p>
            <a:pPr marL="0" indent="0">
              <a:buNone/>
            </a:pPr>
            <a:r>
              <a:rPr lang="en-GB" sz="1400" dirty="0"/>
              <a:t>5. CA4 Revision Activities ………………………………………………………………………. 34</a:t>
            </a:r>
          </a:p>
          <a:p>
            <a:pPr marL="0" indent="0">
              <a:buNone/>
            </a:pPr>
            <a:r>
              <a:rPr lang="en-GB" sz="1400" dirty="0"/>
              <a:t>6. CA5 Revision Activities ………………………………………………………………………. 39</a:t>
            </a:r>
          </a:p>
          <a:p>
            <a:pPr marL="0" indent="0">
              <a:buNone/>
            </a:pPr>
            <a:endParaRPr lang="en-GB" sz="1400" u="sng" dirty="0"/>
          </a:p>
        </p:txBody>
      </p:sp>
    </p:spTree>
    <p:extLst>
      <p:ext uri="{BB962C8B-B14F-4D97-AF65-F5344CB8AC3E}">
        <p14:creationId xmlns:p14="http://schemas.microsoft.com/office/powerpoint/2010/main" val="938280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471487" y="3142018"/>
            <a:ext cx="5915025" cy="1914702"/>
          </a:xfrm>
        </p:spPr>
        <p:txBody>
          <a:bodyPr>
            <a:normAutofit/>
          </a:bodyPr>
          <a:lstStyle/>
          <a:p>
            <a:r>
              <a:rPr lang="en-GB" sz="2400" dirty="0"/>
              <a:t>Part One: Course Content Revision Guidance</a:t>
            </a:r>
          </a:p>
        </p:txBody>
      </p:sp>
    </p:spTree>
    <p:extLst>
      <p:ext uri="{BB962C8B-B14F-4D97-AF65-F5344CB8AC3E}">
        <p14:creationId xmlns:p14="http://schemas.microsoft.com/office/powerpoint/2010/main" val="827835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287882" y="15284"/>
            <a:ext cx="6413744" cy="1003051"/>
          </a:xfrm>
        </p:spPr>
        <p:txBody>
          <a:bodyPr>
            <a:normAutofit/>
          </a:bodyPr>
          <a:lstStyle/>
          <a:p>
            <a:pPr algn="ctr"/>
            <a:r>
              <a:rPr lang="en-GB" sz="2000" u="sng" dirty="0"/>
              <a:t>Content Area 1: The Music Business &amp; Music Technology</a:t>
            </a:r>
          </a:p>
        </p:txBody>
      </p:sp>
      <p:sp>
        <p:nvSpPr>
          <p:cNvPr id="4" name="Thought Bubble: Cloud 3">
            <a:extLst>
              <a:ext uri="{FF2B5EF4-FFF2-40B4-BE49-F238E27FC236}">
                <a16:creationId xmlns:a16="http://schemas.microsoft.com/office/drawing/2014/main" id="{4CB7842E-49ED-723B-C9AE-867591562DAB}"/>
              </a:ext>
            </a:extLst>
          </p:cNvPr>
          <p:cNvSpPr/>
          <p:nvPr/>
        </p:nvSpPr>
        <p:spPr>
          <a:xfrm>
            <a:off x="498719" y="988185"/>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What am I likely to be asked?</a:t>
            </a:r>
          </a:p>
        </p:txBody>
      </p:sp>
      <p:sp>
        <p:nvSpPr>
          <p:cNvPr id="5" name="Speech Bubble: Rectangle 4">
            <a:extLst>
              <a:ext uri="{FF2B5EF4-FFF2-40B4-BE49-F238E27FC236}">
                <a16:creationId xmlns:a16="http://schemas.microsoft.com/office/drawing/2014/main" id="{A98B3EEA-B4B4-9B2F-DB65-E463F380A57E}"/>
              </a:ext>
            </a:extLst>
          </p:cNvPr>
          <p:cNvSpPr/>
          <p:nvPr/>
        </p:nvSpPr>
        <p:spPr>
          <a:xfrm>
            <a:off x="2924002" y="908857"/>
            <a:ext cx="3777624" cy="1455657"/>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To identify job roles</a:t>
            </a:r>
          </a:p>
          <a:p>
            <a:pPr marL="285750" indent="-285750" algn="ctr">
              <a:buFont typeface="Arial" panose="020B0604020202020204" pitchFamily="34" charset="0"/>
              <a:buChar char="•"/>
            </a:pPr>
            <a:r>
              <a:rPr lang="en-GB" sz="1400" dirty="0"/>
              <a:t>How music tech has developed over time</a:t>
            </a:r>
          </a:p>
          <a:p>
            <a:pPr marL="285750" indent="-285750" algn="ctr">
              <a:buFont typeface="Arial" panose="020B0604020202020204" pitchFamily="34" charset="0"/>
              <a:buChar char="•"/>
            </a:pPr>
            <a:r>
              <a:rPr lang="en-GB" sz="1400" dirty="0"/>
              <a:t>How to market &amp; promote music</a:t>
            </a:r>
          </a:p>
          <a:p>
            <a:pPr marL="285750" indent="-285750" algn="ctr">
              <a:buFont typeface="Arial" panose="020B0604020202020204" pitchFamily="34" charset="0"/>
              <a:buChar char="•"/>
            </a:pPr>
            <a:r>
              <a:rPr lang="en-GB" sz="1400" dirty="0"/>
              <a:t>About music formats (e.g. vinyl), products, and distribution</a:t>
            </a:r>
          </a:p>
          <a:p>
            <a:pPr marL="285750" indent="-285750" algn="ctr">
              <a:buFont typeface="Arial" panose="020B0604020202020204" pitchFamily="34" charset="0"/>
              <a:buChar char="•"/>
            </a:pPr>
            <a:r>
              <a:rPr lang="en-GB" sz="1400" dirty="0"/>
              <a:t> About PRS &amp; the Musician’s Union</a:t>
            </a:r>
          </a:p>
        </p:txBody>
      </p:sp>
      <p:sp>
        <p:nvSpPr>
          <p:cNvPr id="6" name="Thought Bubble: Cloud 5">
            <a:extLst>
              <a:ext uri="{FF2B5EF4-FFF2-40B4-BE49-F238E27FC236}">
                <a16:creationId xmlns:a16="http://schemas.microsoft.com/office/drawing/2014/main" id="{01213ACD-B5A8-781D-5113-CFB75F4105AF}"/>
              </a:ext>
            </a:extLst>
          </p:cNvPr>
          <p:cNvSpPr/>
          <p:nvPr/>
        </p:nvSpPr>
        <p:spPr>
          <a:xfrm>
            <a:off x="498719" y="2688682"/>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How should I revise?</a:t>
            </a:r>
          </a:p>
        </p:txBody>
      </p:sp>
      <p:sp>
        <p:nvSpPr>
          <p:cNvPr id="7" name="Speech Bubble: Rectangle 6">
            <a:extLst>
              <a:ext uri="{FF2B5EF4-FFF2-40B4-BE49-F238E27FC236}">
                <a16:creationId xmlns:a16="http://schemas.microsoft.com/office/drawing/2014/main" id="{4BD880E4-487C-F600-8C77-7F2D0C7EAEFA}"/>
              </a:ext>
            </a:extLst>
          </p:cNvPr>
          <p:cNvSpPr/>
          <p:nvPr/>
        </p:nvSpPr>
        <p:spPr>
          <a:xfrm>
            <a:off x="2857416" y="2668051"/>
            <a:ext cx="3777624" cy="1455657"/>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Flashcards on job roles</a:t>
            </a:r>
          </a:p>
          <a:p>
            <a:pPr marL="285750" indent="-285750" algn="ctr">
              <a:buFont typeface="Arial" panose="020B0604020202020204" pitchFamily="34" charset="0"/>
              <a:buChar char="•"/>
            </a:pPr>
            <a:r>
              <a:rPr lang="en-GB" sz="1400" dirty="0"/>
              <a:t>Look/cover/write/check music tech through time</a:t>
            </a:r>
          </a:p>
          <a:p>
            <a:pPr marL="285750" indent="-285750" algn="ctr">
              <a:buFont typeface="Arial" panose="020B0604020202020204" pitchFamily="34" charset="0"/>
              <a:buChar char="•"/>
            </a:pPr>
            <a:r>
              <a:rPr lang="en-GB" sz="1400" dirty="0"/>
              <a:t>Mind-map marketing &amp; promotion</a:t>
            </a:r>
          </a:p>
          <a:p>
            <a:pPr marL="285750" indent="-285750" algn="ctr">
              <a:buFont typeface="Arial" panose="020B0604020202020204" pitchFamily="34" charset="0"/>
              <a:buChar char="•"/>
            </a:pPr>
            <a:r>
              <a:rPr lang="en-GB" sz="1400" dirty="0"/>
              <a:t>Music format revision questions</a:t>
            </a:r>
          </a:p>
          <a:p>
            <a:pPr marL="285750" indent="-285750" algn="ctr">
              <a:buFont typeface="Arial" panose="020B0604020202020204" pitchFamily="34" charset="0"/>
              <a:buChar char="•"/>
            </a:pPr>
            <a:r>
              <a:rPr lang="en-GB" sz="1400" dirty="0"/>
              <a:t> PRS/MU flashcards</a:t>
            </a:r>
          </a:p>
        </p:txBody>
      </p:sp>
      <p:sp>
        <p:nvSpPr>
          <p:cNvPr id="8" name="TextBox 7">
            <a:extLst>
              <a:ext uri="{FF2B5EF4-FFF2-40B4-BE49-F238E27FC236}">
                <a16:creationId xmlns:a16="http://schemas.microsoft.com/office/drawing/2014/main" id="{897DC1B0-2AA3-CDC6-191B-244A5545728C}"/>
              </a:ext>
            </a:extLst>
          </p:cNvPr>
          <p:cNvSpPr txBox="1"/>
          <p:nvPr/>
        </p:nvSpPr>
        <p:spPr>
          <a:xfrm>
            <a:off x="234038" y="5295733"/>
            <a:ext cx="6202907" cy="1569660"/>
          </a:xfrm>
          <a:prstGeom prst="rect">
            <a:avLst/>
          </a:prstGeom>
          <a:noFill/>
        </p:spPr>
        <p:txBody>
          <a:bodyPr wrap="square" rtlCol="0">
            <a:spAutoFit/>
          </a:bodyPr>
          <a:lstStyle/>
          <a:p>
            <a:r>
              <a:rPr lang="en-GB" sz="1600" b="1" u="sng" dirty="0"/>
              <a:t>Revise the topics in the table below</a:t>
            </a:r>
            <a:r>
              <a:rPr lang="en-GB" sz="1600" dirty="0"/>
              <a:t>. There are suggestions of how to revise directly above, </a:t>
            </a:r>
            <a:r>
              <a:rPr lang="en-GB" sz="1600" b="1" dirty="0"/>
              <a:t>but a range of revision techniques is best</a:t>
            </a:r>
            <a:r>
              <a:rPr lang="en-GB" sz="1600" dirty="0"/>
              <a:t>. </a:t>
            </a:r>
          </a:p>
          <a:p>
            <a:endParaRPr lang="en-GB" sz="1600" dirty="0"/>
          </a:p>
          <a:p>
            <a:r>
              <a:rPr lang="en-GB" sz="1600" dirty="0"/>
              <a:t>Each time you revise a topic, put a </a:t>
            </a:r>
            <a:r>
              <a:rPr lang="en-GB" sz="1600" b="1" dirty="0"/>
              <a:t>tick</a:t>
            </a:r>
            <a:r>
              <a:rPr lang="en-GB" sz="1600" dirty="0"/>
              <a:t> in the box next to it and </a:t>
            </a:r>
            <a:r>
              <a:rPr lang="en-GB" sz="1600" b="1" dirty="0"/>
              <a:t>update the RAG </a:t>
            </a:r>
            <a:r>
              <a:rPr lang="en-GB" sz="1600" dirty="0"/>
              <a:t>(red, amber, green), showing how confident you are with that topic.</a:t>
            </a:r>
          </a:p>
        </p:txBody>
      </p:sp>
      <p:graphicFrame>
        <p:nvGraphicFramePr>
          <p:cNvPr id="11" name="Table 10">
            <a:extLst>
              <a:ext uri="{FF2B5EF4-FFF2-40B4-BE49-F238E27FC236}">
                <a16:creationId xmlns:a16="http://schemas.microsoft.com/office/drawing/2014/main" id="{D2D8315A-FB71-2A89-A71F-4E010BBA6CA0}"/>
              </a:ext>
            </a:extLst>
          </p:cNvPr>
          <p:cNvGraphicFramePr>
            <a:graphicFrameLocks noGrp="1"/>
          </p:cNvGraphicFramePr>
          <p:nvPr>
            <p:extLst>
              <p:ext uri="{D42A27DB-BD31-4B8C-83A1-F6EECF244321}">
                <p14:modId xmlns:p14="http://schemas.microsoft.com/office/powerpoint/2010/main" val="1467553077"/>
              </p:ext>
            </p:extLst>
          </p:nvPr>
        </p:nvGraphicFramePr>
        <p:xfrm>
          <a:off x="287882" y="6865393"/>
          <a:ext cx="6202907" cy="2880080"/>
        </p:xfrm>
        <a:graphic>
          <a:graphicData uri="http://schemas.openxmlformats.org/drawingml/2006/table">
            <a:tbl>
              <a:tblPr firstRow="1" bandRow="1">
                <a:tableStyleId>{5C22544A-7EE6-4342-B048-85BDC9FD1C3A}</a:tableStyleId>
              </a:tblPr>
              <a:tblGrid>
                <a:gridCol w="1220944">
                  <a:extLst>
                    <a:ext uri="{9D8B030D-6E8A-4147-A177-3AD203B41FA5}">
                      <a16:colId xmlns:a16="http://schemas.microsoft.com/office/drawing/2014/main" val="1431868109"/>
                    </a:ext>
                  </a:extLst>
                </a:gridCol>
                <a:gridCol w="651446">
                  <a:extLst>
                    <a:ext uri="{9D8B030D-6E8A-4147-A177-3AD203B41FA5}">
                      <a16:colId xmlns:a16="http://schemas.microsoft.com/office/drawing/2014/main" val="1816100780"/>
                    </a:ext>
                  </a:extLst>
                </a:gridCol>
                <a:gridCol w="583588">
                  <a:extLst>
                    <a:ext uri="{9D8B030D-6E8A-4147-A177-3AD203B41FA5}">
                      <a16:colId xmlns:a16="http://schemas.microsoft.com/office/drawing/2014/main" val="3849837272"/>
                    </a:ext>
                  </a:extLst>
                </a:gridCol>
                <a:gridCol w="637874">
                  <a:extLst>
                    <a:ext uri="{9D8B030D-6E8A-4147-A177-3AD203B41FA5}">
                      <a16:colId xmlns:a16="http://schemas.microsoft.com/office/drawing/2014/main" val="3973666202"/>
                    </a:ext>
                  </a:extLst>
                </a:gridCol>
                <a:gridCol w="732878">
                  <a:extLst>
                    <a:ext uri="{9D8B030D-6E8A-4147-A177-3AD203B41FA5}">
                      <a16:colId xmlns:a16="http://schemas.microsoft.com/office/drawing/2014/main" val="1646281857"/>
                    </a:ext>
                  </a:extLst>
                </a:gridCol>
                <a:gridCol w="741586">
                  <a:extLst>
                    <a:ext uri="{9D8B030D-6E8A-4147-A177-3AD203B41FA5}">
                      <a16:colId xmlns:a16="http://schemas.microsoft.com/office/drawing/2014/main" val="2721705232"/>
                    </a:ext>
                  </a:extLst>
                </a:gridCol>
                <a:gridCol w="738076">
                  <a:extLst>
                    <a:ext uri="{9D8B030D-6E8A-4147-A177-3AD203B41FA5}">
                      <a16:colId xmlns:a16="http://schemas.microsoft.com/office/drawing/2014/main" val="1380205069"/>
                    </a:ext>
                  </a:extLst>
                </a:gridCol>
                <a:gridCol w="896515">
                  <a:extLst>
                    <a:ext uri="{9D8B030D-6E8A-4147-A177-3AD203B41FA5}">
                      <a16:colId xmlns:a16="http://schemas.microsoft.com/office/drawing/2014/main" val="302769149"/>
                    </a:ext>
                  </a:extLst>
                </a:gridCol>
              </a:tblGrid>
              <a:tr h="482432">
                <a:tc>
                  <a:txBody>
                    <a:bodyPr/>
                    <a:lstStyle/>
                    <a:p>
                      <a:endParaRPr lang="en-GB" sz="1200" dirty="0"/>
                    </a:p>
                  </a:txBody>
                  <a:tcPr/>
                </a:tc>
                <a:tc>
                  <a:txBody>
                    <a:bodyPr/>
                    <a:lstStyle/>
                    <a:p>
                      <a:r>
                        <a:rPr lang="en-GB" sz="1200" dirty="0"/>
                        <a:t>Initial 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extLst>
                  <a:ext uri="{0D108BD9-81ED-4DB2-BD59-A6C34878D82A}">
                    <a16:rowId xmlns:a16="http://schemas.microsoft.com/office/drawing/2014/main" val="3239744910"/>
                  </a:ext>
                </a:extLst>
              </a:tr>
              <a:tr h="391306">
                <a:tc>
                  <a:txBody>
                    <a:bodyPr/>
                    <a:lstStyle/>
                    <a:p>
                      <a:r>
                        <a:rPr lang="en-GB" sz="1200" dirty="0"/>
                        <a:t>Job roles</a:t>
                      </a:r>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71047416"/>
                  </a:ext>
                </a:extLst>
              </a:tr>
              <a:tr h="391306">
                <a:tc>
                  <a:txBody>
                    <a:bodyPr/>
                    <a:lstStyle/>
                    <a:p>
                      <a:r>
                        <a:rPr lang="en-GB" sz="1200" dirty="0"/>
                        <a:t>Music tech through time </a:t>
                      </a:r>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118465663"/>
                  </a:ext>
                </a:extLst>
              </a:tr>
              <a:tr h="482432">
                <a:tc>
                  <a:txBody>
                    <a:bodyPr/>
                    <a:lstStyle/>
                    <a:p>
                      <a:r>
                        <a:rPr lang="en-GB" sz="1200" dirty="0"/>
                        <a:t>Marketing &amp; promotion</a:t>
                      </a:r>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89534514"/>
                  </a:ext>
                </a:extLst>
              </a:tr>
              <a:tr h="675404">
                <a:tc>
                  <a:txBody>
                    <a:bodyPr/>
                    <a:lstStyle/>
                    <a:p>
                      <a:r>
                        <a:rPr lang="en-GB" sz="1200" dirty="0"/>
                        <a:t>Music formats, products &amp; distribution</a:t>
                      </a:r>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811356373"/>
                  </a:ext>
                </a:extLst>
              </a:tr>
              <a:tr h="391306">
                <a:tc>
                  <a:txBody>
                    <a:bodyPr/>
                    <a:lstStyle/>
                    <a:p>
                      <a:r>
                        <a:rPr lang="en-GB" sz="1200" dirty="0"/>
                        <a:t>PRS &amp; MU</a:t>
                      </a:r>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3419530671"/>
                  </a:ext>
                </a:extLst>
              </a:tr>
            </a:tbl>
          </a:graphicData>
        </a:graphic>
      </p:graphicFrame>
      <p:sp>
        <p:nvSpPr>
          <p:cNvPr id="12" name="Rectangle: Rounded Corners 11">
            <a:extLst>
              <a:ext uri="{FF2B5EF4-FFF2-40B4-BE49-F238E27FC236}">
                <a16:creationId xmlns:a16="http://schemas.microsoft.com/office/drawing/2014/main" id="{6CC4DF19-B2BB-E4E5-9AA9-6C86B98DD878}"/>
              </a:ext>
            </a:extLst>
          </p:cNvPr>
          <p:cNvSpPr/>
          <p:nvPr/>
        </p:nvSpPr>
        <p:spPr>
          <a:xfrm>
            <a:off x="850106" y="4618468"/>
            <a:ext cx="5157787" cy="358978"/>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Knowledge Organiser Pages: 2-8</a:t>
            </a:r>
          </a:p>
        </p:txBody>
      </p:sp>
      <p:sp>
        <p:nvSpPr>
          <p:cNvPr id="13" name="TextBox 12">
            <a:extLst>
              <a:ext uri="{FF2B5EF4-FFF2-40B4-BE49-F238E27FC236}">
                <a16:creationId xmlns:a16="http://schemas.microsoft.com/office/drawing/2014/main" id="{CFA9F50F-F813-D2ED-C4EB-BE61371BF757}"/>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a:t>
            </a:r>
          </a:p>
        </p:txBody>
      </p:sp>
    </p:spTree>
    <p:extLst>
      <p:ext uri="{BB962C8B-B14F-4D97-AF65-F5344CB8AC3E}">
        <p14:creationId xmlns:p14="http://schemas.microsoft.com/office/powerpoint/2010/main" val="410016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287882" y="66154"/>
            <a:ext cx="6413744" cy="769872"/>
          </a:xfrm>
        </p:spPr>
        <p:txBody>
          <a:bodyPr>
            <a:normAutofit/>
          </a:bodyPr>
          <a:lstStyle/>
          <a:p>
            <a:pPr algn="ctr"/>
            <a:r>
              <a:rPr lang="en-GB" sz="2000" u="sng" dirty="0"/>
              <a:t>Content Area 2: The Digital Audio Workstation (DAW)</a:t>
            </a:r>
          </a:p>
        </p:txBody>
      </p:sp>
      <p:sp>
        <p:nvSpPr>
          <p:cNvPr id="4" name="Thought Bubble: Cloud 3">
            <a:extLst>
              <a:ext uri="{FF2B5EF4-FFF2-40B4-BE49-F238E27FC236}">
                <a16:creationId xmlns:a16="http://schemas.microsoft.com/office/drawing/2014/main" id="{4CB7842E-49ED-723B-C9AE-867591562DAB}"/>
              </a:ext>
            </a:extLst>
          </p:cNvPr>
          <p:cNvSpPr/>
          <p:nvPr/>
        </p:nvSpPr>
        <p:spPr>
          <a:xfrm>
            <a:off x="498719" y="988185"/>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What am I likely to be asked?</a:t>
            </a:r>
          </a:p>
        </p:txBody>
      </p:sp>
      <p:sp>
        <p:nvSpPr>
          <p:cNvPr id="5" name="Speech Bubble: Rectangle 4">
            <a:extLst>
              <a:ext uri="{FF2B5EF4-FFF2-40B4-BE49-F238E27FC236}">
                <a16:creationId xmlns:a16="http://schemas.microsoft.com/office/drawing/2014/main" id="{A98B3EEA-B4B4-9B2F-DB65-E463F380A57E}"/>
              </a:ext>
            </a:extLst>
          </p:cNvPr>
          <p:cNvSpPr/>
          <p:nvPr/>
        </p:nvSpPr>
        <p:spPr>
          <a:xfrm>
            <a:off x="2924002" y="908857"/>
            <a:ext cx="3777624" cy="1455657"/>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How hardware components work</a:t>
            </a:r>
          </a:p>
          <a:p>
            <a:pPr marL="285750" indent="-285750" algn="ctr">
              <a:buFont typeface="Arial" panose="020B0604020202020204" pitchFamily="34" charset="0"/>
              <a:buChar char="•"/>
            </a:pPr>
            <a:r>
              <a:rPr lang="en-GB" sz="1400" dirty="0"/>
              <a:t>About software functions including EQ, FX  &amp; dynamics processing</a:t>
            </a:r>
          </a:p>
          <a:p>
            <a:pPr marL="285750" indent="-285750" algn="ctr">
              <a:buFont typeface="Arial" panose="020B0604020202020204" pitchFamily="34" charset="0"/>
              <a:buChar char="•"/>
            </a:pPr>
            <a:r>
              <a:rPr lang="en-GB" sz="1400" dirty="0"/>
              <a:t>How to use a DAW</a:t>
            </a:r>
          </a:p>
          <a:p>
            <a:pPr marL="285750" indent="-285750" algn="ctr">
              <a:buFont typeface="Arial" panose="020B0604020202020204" pitchFamily="34" charset="0"/>
              <a:buChar char="•"/>
            </a:pPr>
            <a:r>
              <a:rPr lang="en-GB" sz="1400" dirty="0"/>
              <a:t> Health &amp; safety</a:t>
            </a:r>
          </a:p>
        </p:txBody>
      </p:sp>
      <p:sp>
        <p:nvSpPr>
          <p:cNvPr id="6" name="Thought Bubble: Cloud 5">
            <a:extLst>
              <a:ext uri="{FF2B5EF4-FFF2-40B4-BE49-F238E27FC236}">
                <a16:creationId xmlns:a16="http://schemas.microsoft.com/office/drawing/2014/main" id="{01213ACD-B5A8-781D-5113-CFB75F4105AF}"/>
              </a:ext>
            </a:extLst>
          </p:cNvPr>
          <p:cNvSpPr/>
          <p:nvPr/>
        </p:nvSpPr>
        <p:spPr>
          <a:xfrm>
            <a:off x="498719" y="2688682"/>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How should I revise?</a:t>
            </a:r>
          </a:p>
        </p:txBody>
      </p:sp>
      <p:sp>
        <p:nvSpPr>
          <p:cNvPr id="7" name="Speech Bubble: Rectangle 6">
            <a:extLst>
              <a:ext uri="{FF2B5EF4-FFF2-40B4-BE49-F238E27FC236}">
                <a16:creationId xmlns:a16="http://schemas.microsoft.com/office/drawing/2014/main" id="{4BD880E4-487C-F600-8C77-7F2D0C7EAEFA}"/>
              </a:ext>
            </a:extLst>
          </p:cNvPr>
          <p:cNvSpPr/>
          <p:nvPr/>
        </p:nvSpPr>
        <p:spPr>
          <a:xfrm>
            <a:off x="2857416" y="2668052"/>
            <a:ext cx="3777624" cy="1296206"/>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Draw &amp; label hardware &amp; how it works</a:t>
            </a:r>
          </a:p>
          <a:p>
            <a:pPr marL="285750" indent="-285750" algn="ctr">
              <a:buFont typeface="Arial" panose="020B0604020202020204" pitchFamily="34" charset="0"/>
              <a:buChar char="•"/>
            </a:pPr>
            <a:r>
              <a:rPr lang="en-GB" sz="1400" dirty="0"/>
              <a:t>Answer software function questions</a:t>
            </a:r>
          </a:p>
          <a:p>
            <a:pPr marL="285750" indent="-285750" algn="ctr">
              <a:buFont typeface="Arial" panose="020B0604020202020204" pitchFamily="34" charset="0"/>
              <a:buChar char="•"/>
            </a:pPr>
            <a:r>
              <a:rPr lang="en-GB" sz="1400" dirty="0"/>
              <a:t>Answer How to Use  a DAW questions</a:t>
            </a:r>
          </a:p>
          <a:p>
            <a:pPr marL="285750" indent="-285750" algn="ctr">
              <a:buFont typeface="Arial" panose="020B0604020202020204" pitchFamily="34" charset="0"/>
              <a:buChar char="•"/>
            </a:pPr>
            <a:r>
              <a:rPr lang="en-GB" sz="1400" dirty="0"/>
              <a:t>Mind-map health &amp; safety</a:t>
            </a:r>
          </a:p>
        </p:txBody>
      </p:sp>
      <p:graphicFrame>
        <p:nvGraphicFramePr>
          <p:cNvPr id="11" name="Table 10">
            <a:extLst>
              <a:ext uri="{FF2B5EF4-FFF2-40B4-BE49-F238E27FC236}">
                <a16:creationId xmlns:a16="http://schemas.microsoft.com/office/drawing/2014/main" id="{D2D8315A-FB71-2A89-A71F-4E010BBA6CA0}"/>
              </a:ext>
            </a:extLst>
          </p:cNvPr>
          <p:cNvGraphicFramePr>
            <a:graphicFrameLocks noGrp="1"/>
          </p:cNvGraphicFramePr>
          <p:nvPr>
            <p:extLst>
              <p:ext uri="{D42A27DB-BD31-4B8C-83A1-F6EECF244321}">
                <p14:modId xmlns:p14="http://schemas.microsoft.com/office/powerpoint/2010/main" val="2363228084"/>
              </p:ext>
            </p:extLst>
          </p:nvPr>
        </p:nvGraphicFramePr>
        <p:xfrm>
          <a:off x="307297" y="6528263"/>
          <a:ext cx="6132693" cy="2081771"/>
        </p:xfrm>
        <a:graphic>
          <a:graphicData uri="http://schemas.openxmlformats.org/drawingml/2006/table">
            <a:tbl>
              <a:tblPr firstRow="1" bandRow="1">
                <a:tableStyleId>{5C22544A-7EE6-4342-B048-85BDC9FD1C3A}</a:tableStyleId>
              </a:tblPr>
              <a:tblGrid>
                <a:gridCol w="1207227">
                  <a:extLst>
                    <a:ext uri="{9D8B030D-6E8A-4147-A177-3AD203B41FA5}">
                      <a16:colId xmlns:a16="http://schemas.microsoft.com/office/drawing/2014/main" val="1431868109"/>
                    </a:ext>
                  </a:extLst>
                </a:gridCol>
                <a:gridCol w="993545">
                  <a:extLst>
                    <a:ext uri="{9D8B030D-6E8A-4147-A177-3AD203B41FA5}">
                      <a16:colId xmlns:a16="http://schemas.microsoft.com/office/drawing/2014/main" val="4245907560"/>
                    </a:ext>
                  </a:extLst>
                </a:gridCol>
                <a:gridCol w="600891">
                  <a:extLst>
                    <a:ext uri="{9D8B030D-6E8A-4147-A177-3AD203B41FA5}">
                      <a16:colId xmlns:a16="http://schemas.microsoft.com/office/drawing/2014/main" val="3849837272"/>
                    </a:ext>
                  </a:extLst>
                </a:gridCol>
                <a:gridCol w="691465">
                  <a:extLst>
                    <a:ext uri="{9D8B030D-6E8A-4147-A177-3AD203B41FA5}">
                      <a16:colId xmlns:a16="http://schemas.microsoft.com/office/drawing/2014/main" val="3973666202"/>
                    </a:ext>
                  </a:extLst>
                </a:gridCol>
                <a:gridCol w="553762">
                  <a:extLst>
                    <a:ext uri="{9D8B030D-6E8A-4147-A177-3AD203B41FA5}">
                      <a16:colId xmlns:a16="http://schemas.microsoft.com/office/drawing/2014/main" val="1646281857"/>
                    </a:ext>
                  </a:extLst>
                </a:gridCol>
                <a:gridCol w="708295">
                  <a:extLst>
                    <a:ext uri="{9D8B030D-6E8A-4147-A177-3AD203B41FA5}">
                      <a16:colId xmlns:a16="http://schemas.microsoft.com/office/drawing/2014/main" val="2721705232"/>
                    </a:ext>
                  </a:extLst>
                </a:gridCol>
                <a:gridCol w="621994">
                  <a:extLst>
                    <a:ext uri="{9D8B030D-6E8A-4147-A177-3AD203B41FA5}">
                      <a16:colId xmlns:a16="http://schemas.microsoft.com/office/drawing/2014/main" val="1380205069"/>
                    </a:ext>
                  </a:extLst>
                </a:gridCol>
                <a:gridCol w="755514">
                  <a:extLst>
                    <a:ext uri="{9D8B030D-6E8A-4147-A177-3AD203B41FA5}">
                      <a16:colId xmlns:a16="http://schemas.microsoft.com/office/drawing/2014/main" val="302769149"/>
                    </a:ext>
                  </a:extLst>
                </a:gridCol>
              </a:tblGrid>
              <a:tr h="382794">
                <a:tc>
                  <a:txBody>
                    <a:bodyPr/>
                    <a:lstStyle/>
                    <a:p>
                      <a:endParaRPr lang="en-GB" sz="1200" dirty="0"/>
                    </a:p>
                  </a:txBody>
                  <a:tcPr/>
                </a:tc>
                <a:tc>
                  <a:txBody>
                    <a:bodyPr/>
                    <a:lstStyle/>
                    <a:p>
                      <a:r>
                        <a:rPr lang="en-GB" sz="1200" dirty="0"/>
                        <a:t>Initial 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extLst>
                  <a:ext uri="{0D108BD9-81ED-4DB2-BD59-A6C34878D82A}">
                    <a16:rowId xmlns:a16="http://schemas.microsoft.com/office/drawing/2014/main" val="3239744910"/>
                  </a:ext>
                </a:extLst>
              </a:tr>
              <a:tr h="471938">
                <a:tc>
                  <a:txBody>
                    <a:bodyPr/>
                    <a:lstStyle/>
                    <a:p>
                      <a:r>
                        <a:rPr lang="en-GB" sz="1200" dirty="0"/>
                        <a:t>Hardware components</a:t>
                      </a:r>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71047416"/>
                  </a:ext>
                </a:extLst>
              </a:tr>
              <a:tr h="471938">
                <a:tc>
                  <a:txBody>
                    <a:bodyPr/>
                    <a:lstStyle/>
                    <a:p>
                      <a:r>
                        <a:rPr lang="en-GB" sz="1200" dirty="0"/>
                        <a:t>Software functions</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118465663"/>
                  </a:ext>
                </a:extLst>
              </a:tr>
              <a:tr h="471938">
                <a:tc>
                  <a:txBody>
                    <a:bodyPr/>
                    <a:lstStyle/>
                    <a:p>
                      <a:r>
                        <a:rPr lang="en-GB" sz="1200" dirty="0"/>
                        <a:t>How to use a DAW</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89534514"/>
                  </a:ext>
                </a:extLst>
              </a:tr>
              <a:tr h="283163">
                <a:tc>
                  <a:txBody>
                    <a:bodyPr/>
                    <a:lstStyle/>
                    <a:p>
                      <a:r>
                        <a:rPr lang="en-GB" sz="1200" dirty="0"/>
                        <a:t>Health &amp; safety</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811356373"/>
                  </a:ext>
                </a:extLst>
              </a:tr>
            </a:tbl>
          </a:graphicData>
        </a:graphic>
      </p:graphicFrame>
      <p:sp>
        <p:nvSpPr>
          <p:cNvPr id="12" name="Rectangle: Rounded Corners 11">
            <a:extLst>
              <a:ext uri="{FF2B5EF4-FFF2-40B4-BE49-F238E27FC236}">
                <a16:creationId xmlns:a16="http://schemas.microsoft.com/office/drawing/2014/main" id="{6CC4DF19-B2BB-E4E5-9AA9-6C86B98DD878}"/>
              </a:ext>
            </a:extLst>
          </p:cNvPr>
          <p:cNvSpPr/>
          <p:nvPr/>
        </p:nvSpPr>
        <p:spPr>
          <a:xfrm>
            <a:off x="915860" y="4362533"/>
            <a:ext cx="5157787" cy="358978"/>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Knowledge Organiser Pages: 9-13</a:t>
            </a:r>
          </a:p>
        </p:txBody>
      </p:sp>
      <p:sp>
        <p:nvSpPr>
          <p:cNvPr id="13" name="TextBox 12">
            <a:extLst>
              <a:ext uri="{FF2B5EF4-FFF2-40B4-BE49-F238E27FC236}">
                <a16:creationId xmlns:a16="http://schemas.microsoft.com/office/drawing/2014/main" id="{CFA9F50F-F813-D2ED-C4EB-BE61371BF757}"/>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a:t>
            </a:r>
          </a:p>
        </p:txBody>
      </p:sp>
      <p:sp>
        <p:nvSpPr>
          <p:cNvPr id="3" name="TextBox 2">
            <a:extLst>
              <a:ext uri="{FF2B5EF4-FFF2-40B4-BE49-F238E27FC236}">
                <a16:creationId xmlns:a16="http://schemas.microsoft.com/office/drawing/2014/main" id="{19DE6EEE-9E25-FE54-29FE-47B0125358D3}"/>
              </a:ext>
            </a:extLst>
          </p:cNvPr>
          <p:cNvSpPr txBox="1"/>
          <p:nvPr/>
        </p:nvSpPr>
        <p:spPr>
          <a:xfrm>
            <a:off x="287882" y="4890700"/>
            <a:ext cx="6336080" cy="1446550"/>
          </a:xfrm>
          <a:prstGeom prst="rect">
            <a:avLst/>
          </a:prstGeom>
          <a:solidFill>
            <a:srgbClr val="00B050"/>
          </a:solidFill>
          <a:ln w="38100">
            <a:solidFill>
              <a:schemeClr val="tx1"/>
            </a:solidFill>
          </a:ln>
        </p:spPr>
        <p:txBody>
          <a:bodyPr wrap="square" rtlCol="0">
            <a:spAutoFit/>
          </a:bodyPr>
          <a:lstStyle/>
          <a:p>
            <a:r>
              <a:rPr lang="en-GB" sz="2000" b="1" dirty="0">
                <a:solidFill>
                  <a:schemeClr val="bg1"/>
                </a:solidFill>
              </a:rPr>
              <a:t>Exam technique: </a:t>
            </a:r>
            <a:r>
              <a:rPr lang="en-GB" sz="1600" b="1" dirty="0">
                <a:solidFill>
                  <a:schemeClr val="bg1"/>
                </a:solidFill>
              </a:rPr>
              <a:t>It is likely that you will be asked questions about specific pieces of hardware, e.g. XLR cables.</a:t>
            </a:r>
          </a:p>
          <a:p>
            <a:endParaRPr lang="en-GB" sz="1600" b="1" dirty="0">
              <a:solidFill>
                <a:schemeClr val="bg1"/>
              </a:solidFill>
            </a:endParaRPr>
          </a:p>
          <a:p>
            <a:r>
              <a:rPr lang="en-GB" sz="2000" b="1" dirty="0">
                <a:solidFill>
                  <a:schemeClr val="bg1"/>
                </a:solidFill>
              </a:rPr>
              <a:t>Activity</a:t>
            </a:r>
            <a:r>
              <a:rPr lang="en-GB" sz="1600" b="1" dirty="0">
                <a:solidFill>
                  <a:schemeClr val="bg1"/>
                </a:solidFill>
              </a:rPr>
              <a:t>: Complete diagrams showing how hardware connections &amp; label how they work.</a:t>
            </a:r>
          </a:p>
        </p:txBody>
      </p:sp>
      <p:sp>
        <p:nvSpPr>
          <p:cNvPr id="9" name="Rectangle: Rounded Corners 8">
            <a:extLst>
              <a:ext uri="{FF2B5EF4-FFF2-40B4-BE49-F238E27FC236}">
                <a16:creationId xmlns:a16="http://schemas.microsoft.com/office/drawing/2014/main" id="{6ECB914A-4A4E-B5CB-0FC7-E27253ED8DEC}"/>
              </a:ext>
            </a:extLst>
          </p:cNvPr>
          <p:cNvSpPr/>
          <p:nvPr/>
        </p:nvSpPr>
        <p:spPr>
          <a:xfrm>
            <a:off x="646014" y="9263884"/>
            <a:ext cx="3734678" cy="338736"/>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COMPLETE THE TICKBOX/RAG</a:t>
            </a:r>
          </a:p>
        </p:txBody>
      </p:sp>
      <p:sp>
        <p:nvSpPr>
          <p:cNvPr id="10" name="Arrow: Right 9">
            <a:extLst>
              <a:ext uri="{FF2B5EF4-FFF2-40B4-BE49-F238E27FC236}">
                <a16:creationId xmlns:a16="http://schemas.microsoft.com/office/drawing/2014/main" id="{C30E483F-2A9B-11D3-9F0A-D79D590B6E94}"/>
              </a:ext>
            </a:extLst>
          </p:cNvPr>
          <p:cNvSpPr/>
          <p:nvPr/>
        </p:nvSpPr>
        <p:spPr>
          <a:xfrm rot="16400630">
            <a:off x="2748372" y="8578629"/>
            <a:ext cx="586073" cy="653697"/>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C6B1D36-D8AD-B283-597E-10789134832E}"/>
              </a:ext>
            </a:extLst>
          </p:cNvPr>
          <p:cNvSpPr/>
          <p:nvPr/>
        </p:nvSpPr>
        <p:spPr>
          <a:xfrm>
            <a:off x="4044152" y="8610035"/>
            <a:ext cx="2657474" cy="1069679"/>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IMPORTANT</a:t>
            </a:r>
          </a:p>
        </p:txBody>
      </p:sp>
    </p:spTree>
    <p:extLst>
      <p:ext uri="{BB962C8B-B14F-4D97-AF65-F5344CB8AC3E}">
        <p14:creationId xmlns:p14="http://schemas.microsoft.com/office/powerpoint/2010/main" val="3862650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287882" y="-2846"/>
            <a:ext cx="6413744" cy="1003051"/>
          </a:xfrm>
        </p:spPr>
        <p:txBody>
          <a:bodyPr>
            <a:normAutofit/>
          </a:bodyPr>
          <a:lstStyle/>
          <a:p>
            <a:pPr algn="ctr"/>
            <a:r>
              <a:rPr lang="en-GB" sz="2000" u="sng" dirty="0"/>
              <a:t>Content Area 3: Musical Elements, Musical Style &amp; Music Technology</a:t>
            </a:r>
          </a:p>
        </p:txBody>
      </p:sp>
      <p:sp>
        <p:nvSpPr>
          <p:cNvPr id="4" name="Thought Bubble: Cloud 3">
            <a:extLst>
              <a:ext uri="{FF2B5EF4-FFF2-40B4-BE49-F238E27FC236}">
                <a16:creationId xmlns:a16="http://schemas.microsoft.com/office/drawing/2014/main" id="{4CB7842E-49ED-723B-C9AE-867591562DAB}"/>
              </a:ext>
            </a:extLst>
          </p:cNvPr>
          <p:cNvSpPr/>
          <p:nvPr/>
        </p:nvSpPr>
        <p:spPr>
          <a:xfrm>
            <a:off x="498719" y="988185"/>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What am I likely to be asked?</a:t>
            </a:r>
          </a:p>
        </p:txBody>
      </p:sp>
      <p:sp>
        <p:nvSpPr>
          <p:cNvPr id="5" name="Speech Bubble: Rectangle 4">
            <a:extLst>
              <a:ext uri="{FF2B5EF4-FFF2-40B4-BE49-F238E27FC236}">
                <a16:creationId xmlns:a16="http://schemas.microsoft.com/office/drawing/2014/main" id="{A98B3EEA-B4B4-9B2F-DB65-E463F380A57E}"/>
              </a:ext>
            </a:extLst>
          </p:cNvPr>
          <p:cNvSpPr/>
          <p:nvPr/>
        </p:nvSpPr>
        <p:spPr>
          <a:xfrm>
            <a:off x="2924002" y="908857"/>
            <a:ext cx="3777624" cy="1455657"/>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To identify &amp; describe the use of the musical elements</a:t>
            </a:r>
          </a:p>
          <a:p>
            <a:pPr marL="285750" indent="-285750" algn="ctr">
              <a:buFont typeface="Arial" panose="020B0604020202020204" pitchFamily="34" charset="0"/>
              <a:buChar char="•"/>
            </a:pPr>
            <a:r>
              <a:rPr lang="en-GB" sz="1400" dirty="0"/>
              <a:t>To describe how different musical styles use the musical elements</a:t>
            </a:r>
          </a:p>
          <a:p>
            <a:pPr marL="285750" indent="-285750" algn="ctr">
              <a:buFont typeface="Arial" panose="020B0604020202020204" pitchFamily="34" charset="0"/>
              <a:buChar char="•"/>
            </a:pPr>
            <a:r>
              <a:rPr lang="en-GB" sz="1400" dirty="0"/>
              <a:t>To explain how technology influenced these styles  </a:t>
            </a:r>
          </a:p>
        </p:txBody>
      </p:sp>
      <p:sp>
        <p:nvSpPr>
          <p:cNvPr id="6" name="Thought Bubble: Cloud 5">
            <a:extLst>
              <a:ext uri="{FF2B5EF4-FFF2-40B4-BE49-F238E27FC236}">
                <a16:creationId xmlns:a16="http://schemas.microsoft.com/office/drawing/2014/main" id="{01213ACD-B5A8-781D-5113-CFB75F4105AF}"/>
              </a:ext>
            </a:extLst>
          </p:cNvPr>
          <p:cNvSpPr/>
          <p:nvPr/>
        </p:nvSpPr>
        <p:spPr>
          <a:xfrm>
            <a:off x="498719" y="2688682"/>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How should I revise?</a:t>
            </a:r>
          </a:p>
        </p:txBody>
      </p:sp>
      <p:sp>
        <p:nvSpPr>
          <p:cNvPr id="7" name="Speech Bubble: Rectangle 6">
            <a:extLst>
              <a:ext uri="{FF2B5EF4-FFF2-40B4-BE49-F238E27FC236}">
                <a16:creationId xmlns:a16="http://schemas.microsoft.com/office/drawing/2014/main" id="{4BD880E4-487C-F600-8C77-7F2D0C7EAEFA}"/>
              </a:ext>
            </a:extLst>
          </p:cNvPr>
          <p:cNvSpPr/>
          <p:nvPr/>
        </p:nvSpPr>
        <p:spPr>
          <a:xfrm>
            <a:off x="2857416" y="2668052"/>
            <a:ext cx="3777624" cy="1296206"/>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Answer the musical elements questions</a:t>
            </a:r>
          </a:p>
          <a:p>
            <a:pPr marL="285750" indent="-285750" algn="ctr">
              <a:buFont typeface="Arial" panose="020B0604020202020204" pitchFamily="34" charset="0"/>
              <a:buChar char="•"/>
            </a:pPr>
            <a:r>
              <a:rPr lang="en-GB" sz="1400" dirty="0"/>
              <a:t>Listen to examples from each style &amp; describe how they use the elements</a:t>
            </a:r>
          </a:p>
          <a:p>
            <a:pPr marL="285750" indent="-285750" algn="ctr">
              <a:buFont typeface="Arial" panose="020B0604020202020204" pitchFamily="34" charset="0"/>
              <a:buChar char="•"/>
            </a:pPr>
            <a:r>
              <a:rPr lang="en-GB" sz="1400" dirty="0"/>
              <a:t>Look/cover/write/check the technology associated with each style</a:t>
            </a:r>
          </a:p>
        </p:txBody>
      </p:sp>
      <p:graphicFrame>
        <p:nvGraphicFramePr>
          <p:cNvPr id="11" name="Table 10">
            <a:extLst>
              <a:ext uri="{FF2B5EF4-FFF2-40B4-BE49-F238E27FC236}">
                <a16:creationId xmlns:a16="http://schemas.microsoft.com/office/drawing/2014/main" id="{D2D8315A-FB71-2A89-A71F-4E010BBA6CA0}"/>
              </a:ext>
            </a:extLst>
          </p:cNvPr>
          <p:cNvGraphicFramePr>
            <a:graphicFrameLocks noGrp="1"/>
          </p:cNvGraphicFramePr>
          <p:nvPr>
            <p:extLst>
              <p:ext uri="{D42A27DB-BD31-4B8C-83A1-F6EECF244321}">
                <p14:modId xmlns:p14="http://schemas.microsoft.com/office/powerpoint/2010/main" val="1587901500"/>
              </p:ext>
            </p:extLst>
          </p:nvPr>
        </p:nvGraphicFramePr>
        <p:xfrm>
          <a:off x="287882" y="6579273"/>
          <a:ext cx="6336080" cy="1656080"/>
        </p:xfrm>
        <a:graphic>
          <a:graphicData uri="http://schemas.openxmlformats.org/drawingml/2006/table">
            <a:tbl>
              <a:tblPr firstRow="1" bandRow="1">
                <a:tableStyleId>{5C22544A-7EE6-4342-B048-85BDC9FD1C3A}</a:tableStyleId>
              </a:tblPr>
              <a:tblGrid>
                <a:gridCol w="1247264">
                  <a:extLst>
                    <a:ext uri="{9D8B030D-6E8A-4147-A177-3AD203B41FA5}">
                      <a16:colId xmlns:a16="http://schemas.microsoft.com/office/drawing/2014/main" val="1431868109"/>
                    </a:ext>
                  </a:extLst>
                </a:gridCol>
                <a:gridCol w="972923">
                  <a:extLst>
                    <a:ext uri="{9D8B030D-6E8A-4147-A177-3AD203B41FA5}">
                      <a16:colId xmlns:a16="http://schemas.microsoft.com/office/drawing/2014/main" val="1425505712"/>
                    </a:ext>
                  </a:extLst>
                </a:gridCol>
                <a:gridCol w="600891">
                  <a:extLst>
                    <a:ext uri="{9D8B030D-6E8A-4147-A177-3AD203B41FA5}">
                      <a16:colId xmlns:a16="http://schemas.microsoft.com/office/drawing/2014/main" val="3849837272"/>
                    </a:ext>
                  </a:extLst>
                </a:gridCol>
                <a:gridCol w="692331">
                  <a:extLst>
                    <a:ext uri="{9D8B030D-6E8A-4147-A177-3AD203B41FA5}">
                      <a16:colId xmlns:a16="http://schemas.microsoft.com/office/drawing/2014/main" val="3973666202"/>
                    </a:ext>
                  </a:extLst>
                </a:gridCol>
                <a:gridCol w="667694">
                  <a:extLst>
                    <a:ext uri="{9D8B030D-6E8A-4147-A177-3AD203B41FA5}">
                      <a16:colId xmlns:a16="http://schemas.microsoft.com/office/drawing/2014/main" val="1646281857"/>
                    </a:ext>
                  </a:extLst>
                </a:gridCol>
                <a:gridCol w="731785">
                  <a:extLst>
                    <a:ext uri="{9D8B030D-6E8A-4147-A177-3AD203B41FA5}">
                      <a16:colId xmlns:a16="http://schemas.microsoft.com/office/drawing/2014/main" val="2721705232"/>
                    </a:ext>
                  </a:extLst>
                </a:gridCol>
                <a:gridCol w="642621">
                  <a:extLst>
                    <a:ext uri="{9D8B030D-6E8A-4147-A177-3AD203B41FA5}">
                      <a16:colId xmlns:a16="http://schemas.microsoft.com/office/drawing/2014/main" val="1380205069"/>
                    </a:ext>
                  </a:extLst>
                </a:gridCol>
                <a:gridCol w="780571">
                  <a:extLst>
                    <a:ext uri="{9D8B030D-6E8A-4147-A177-3AD203B41FA5}">
                      <a16:colId xmlns:a16="http://schemas.microsoft.com/office/drawing/2014/main" val="302769149"/>
                    </a:ext>
                  </a:extLst>
                </a:gridCol>
              </a:tblGrid>
              <a:tr h="370840">
                <a:tc>
                  <a:txBody>
                    <a:bodyPr/>
                    <a:lstStyle/>
                    <a:p>
                      <a:endParaRPr lang="en-GB" sz="1200" dirty="0"/>
                    </a:p>
                  </a:txBody>
                  <a:tcPr/>
                </a:tc>
                <a:tc>
                  <a:txBody>
                    <a:bodyPr/>
                    <a:lstStyle/>
                    <a:p>
                      <a:r>
                        <a:rPr lang="en-GB" sz="1200" dirty="0"/>
                        <a:t>Initial 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extLst>
                  <a:ext uri="{0D108BD9-81ED-4DB2-BD59-A6C34878D82A}">
                    <a16:rowId xmlns:a16="http://schemas.microsoft.com/office/drawing/2014/main" val="3239744910"/>
                  </a:ext>
                </a:extLst>
              </a:tr>
              <a:tr h="370840">
                <a:tc>
                  <a:txBody>
                    <a:bodyPr/>
                    <a:lstStyle/>
                    <a:p>
                      <a:r>
                        <a:rPr lang="en-GB" sz="1200" dirty="0"/>
                        <a:t>Musical elements</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71047416"/>
                  </a:ext>
                </a:extLst>
              </a:tr>
              <a:tr h="370840">
                <a:tc>
                  <a:txBody>
                    <a:bodyPr/>
                    <a:lstStyle/>
                    <a:p>
                      <a:r>
                        <a:rPr lang="en-GB" sz="1200" dirty="0"/>
                        <a:t>Musical styles</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118465663"/>
                  </a:ext>
                </a:extLst>
              </a:tr>
              <a:tr h="370840">
                <a:tc>
                  <a:txBody>
                    <a:bodyPr/>
                    <a:lstStyle/>
                    <a:p>
                      <a:r>
                        <a:rPr lang="en-GB" sz="1200" dirty="0"/>
                        <a:t>Music technology</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289534514"/>
                  </a:ext>
                </a:extLst>
              </a:tr>
            </a:tbl>
          </a:graphicData>
        </a:graphic>
      </p:graphicFrame>
      <p:sp>
        <p:nvSpPr>
          <p:cNvPr id="12" name="Rectangle: Rounded Corners 11">
            <a:extLst>
              <a:ext uri="{FF2B5EF4-FFF2-40B4-BE49-F238E27FC236}">
                <a16:creationId xmlns:a16="http://schemas.microsoft.com/office/drawing/2014/main" id="{6CC4DF19-B2BB-E4E5-9AA9-6C86B98DD878}"/>
              </a:ext>
            </a:extLst>
          </p:cNvPr>
          <p:cNvSpPr/>
          <p:nvPr/>
        </p:nvSpPr>
        <p:spPr>
          <a:xfrm>
            <a:off x="915860" y="4389179"/>
            <a:ext cx="5157787" cy="358978"/>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Knowledge Organiser Pages: 14-23</a:t>
            </a:r>
          </a:p>
        </p:txBody>
      </p:sp>
      <p:sp>
        <p:nvSpPr>
          <p:cNvPr id="13" name="TextBox 12">
            <a:extLst>
              <a:ext uri="{FF2B5EF4-FFF2-40B4-BE49-F238E27FC236}">
                <a16:creationId xmlns:a16="http://schemas.microsoft.com/office/drawing/2014/main" id="{CFA9F50F-F813-D2ED-C4EB-BE61371BF757}"/>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a:t>
            </a:r>
          </a:p>
        </p:txBody>
      </p:sp>
      <p:sp>
        <p:nvSpPr>
          <p:cNvPr id="3" name="TextBox 2">
            <a:extLst>
              <a:ext uri="{FF2B5EF4-FFF2-40B4-BE49-F238E27FC236}">
                <a16:creationId xmlns:a16="http://schemas.microsoft.com/office/drawing/2014/main" id="{805AA6E6-E1D0-4642-809E-64816A4C7F4B}"/>
              </a:ext>
            </a:extLst>
          </p:cNvPr>
          <p:cNvSpPr txBox="1"/>
          <p:nvPr/>
        </p:nvSpPr>
        <p:spPr>
          <a:xfrm>
            <a:off x="287882" y="4943269"/>
            <a:ext cx="6336080" cy="1446550"/>
          </a:xfrm>
          <a:prstGeom prst="rect">
            <a:avLst/>
          </a:prstGeom>
          <a:solidFill>
            <a:srgbClr val="00B050"/>
          </a:solidFill>
          <a:ln w="38100">
            <a:solidFill>
              <a:schemeClr val="tx1"/>
            </a:solidFill>
          </a:ln>
        </p:spPr>
        <p:txBody>
          <a:bodyPr wrap="square" rtlCol="0">
            <a:spAutoFit/>
          </a:bodyPr>
          <a:lstStyle/>
          <a:p>
            <a:r>
              <a:rPr lang="en-GB" sz="2000" b="1" dirty="0">
                <a:solidFill>
                  <a:schemeClr val="bg1"/>
                </a:solidFill>
              </a:rPr>
              <a:t>Exam technique: </a:t>
            </a:r>
            <a:r>
              <a:rPr lang="en-GB" sz="1600" b="1" u="sng" dirty="0">
                <a:solidFill>
                  <a:schemeClr val="bg1"/>
                </a:solidFill>
              </a:rPr>
              <a:t>It is highly likely </a:t>
            </a:r>
            <a:r>
              <a:rPr lang="en-GB" sz="1600" b="1" dirty="0">
                <a:solidFill>
                  <a:schemeClr val="bg1"/>
                </a:solidFill>
              </a:rPr>
              <a:t>that </a:t>
            </a:r>
            <a:r>
              <a:rPr lang="en-GB" sz="1600" b="1" u="sng" dirty="0">
                <a:solidFill>
                  <a:schemeClr val="bg1"/>
                </a:solidFill>
              </a:rPr>
              <a:t>a big question </a:t>
            </a:r>
            <a:r>
              <a:rPr lang="en-GB" sz="1600" b="1" dirty="0">
                <a:solidFill>
                  <a:schemeClr val="bg1"/>
                </a:solidFill>
              </a:rPr>
              <a:t>will ask to describe the use of the musical elements in a piece of music.</a:t>
            </a:r>
          </a:p>
          <a:p>
            <a:endParaRPr lang="en-GB" sz="1600" b="1" dirty="0">
              <a:solidFill>
                <a:schemeClr val="bg1"/>
              </a:solidFill>
            </a:endParaRPr>
          </a:p>
          <a:p>
            <a:r>
              <a:rPr lang="en-GB" sz="2000" b="1" dirty="0">
                <a:solidFill>
                  <a:schemeClr val="bg1"/>
                </a:solidFill>
              </a:rPr>
              <a:t>Activity</a:t>
            </a:r>
            <a:r>
              <a:rPr lang="en-GB" sz="1600" b="1" dirty="0">
                <a:solidFill>
                  <a:schemeClr val="bg1"/>
                </a:solidFill>
              </a:rPr>
              <a:t>: Listen to recordings. How is each element of music used? How does each element change? Use keywords from the KO.</a:t>
            </a:r>
          </a:p>
        </p:txBody>
      </p:sp>
      <p:sp>
        <p:nvSpPr>
          <p:cNvPr id="9" name="Rectangle: Rounded Corners 8">
            <a:extLst>
              <a:ext uri="{FF2B5EF4-FFF2-40B4-BE49-F238E27FC236}">
                <a16:creationId xmlns:a16="http://schemas.microsoft.com/office/drawing/2014/main" id="{5F2AB325-86E0-1C05-9698-DB09D74DF2D4}"/>
              </a:ext>
            </a:extLst>
          </p:cNvPr>
          <p:cNvSpPr/>
          <p:nvPr/>
        </p:nvSpPr>
        <p:spPr>
          <a:xfrm>
            <a:off x="1299491" y="9265282"/>
            <a:ext cx="3399081" cy="332689"/>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COMPLETE THE TICKBOX/RAG</a:t>
            </a:r>
          </a:p>
        </p:txBody>
      </p:sp>
      <p:sp>
        <p:nvSpPr>
          <p:cNvPr id="10" name="Arrow: Right 9">
            <a:extLst>
              <a:ext uri="{FF2B5EF4-FFF2-40B4-BE49-F238E27FC236}">
                <a16:creationId xmlns:a16="http://schemas.microsoft.com/office/drawing/2014/main" id="{149B2817-A3A0-0336-AB1C-F60B877D633E}"/>
              </a:ext>
            </a:extLst>
          </p:cNvPr>
          <p:cNvSpPr/>
          <p:nvPr/>
        </p:nvSpPr>
        <p:spPr>
          <a:xfrm rot="16400630">
            <a:off x="2596186" y="8341571"/>
            <a:ext cx="805692" cy="653697"/>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53920CEB-A692-638B-A406-5230323A55C1}"/>
              </a:ext>
            </a:extLst>
          </p:cNvPr>
          <p:cNvSpPr/>
          <p:nvPr/>
        </p:nvSpPr>
        <p:spPr>
          <a:xfrm>
            <a:off x="4200526" y="8247195"/>
            <a:ext cx="2657474" cy="1296206"/>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IMPORTANT</a:t>
            </a:r>
          </a:p>
        </p:txBody>
      </p:sp>
    </p:spTree>
    <p:extLst>
      <p:ext uri="{BB962C8B-B14F-4D97-AF65-F5344CB8AC3E}">
        <p14:creationId xmlns:p14="http://schemas.microsoft.com/office/powerpoint/2010/main" val="3893006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303669" y="139154"/>
            <a:ext cx="6413744" cy="644095"/>
          </a:xfrm>
        </p:spPr>
        <p:txBody>
          <a:bodyPr>
            <a:normAutofit/>
          </a:bodyPr>
          <a:lstStyle/>
          <a:p>
            <a:pPr algn="ctr"/>
            <a:r>
              <a:rPr lang="en-GB" sz="2000" u="sng" dirty="0"/>
              <a:t>Content Area 4: Sound Creation</a:t>
            </a:r>
          </a:p>
        </p:txBody>
      </p:sp>
      <p:sp>
        <p:nvSpPr>
          <p:cNvPr id="4" name="Thought Bubble: Cloud 3">
            <a:extLst>
              <a:ext uri="{FF2B5EF4-FFF2-40B4-BE49-F238E27FC236}">
                <a16:creationId xmlns:a16="http://schemas.microsoft.com/office/drawing/2014/main" id="{4CB7842E-49ED-723B-C9AE-867591562DAB}"/>
              </a:ext>
            </a:extLst>
          </p:cNvPr>
          <p:cNvSpPr/>
          <p:nvPr/>
        </p:nvSpPr>
        <p:spPr>
          <a:xfrm>
            <a:off x="498719" y="887238"/>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What am I likely to be asked?</a:t>
            </a:r>
          </a:p>
        </p:txBody>
      </p:sp>
      <p:sp>
        <p:nvSpPr>
          <p:cNvPr id="5" name="Speech Bubble: Rectangle 4">
            <a:extLst>
              <a:ext uri="{FF2B5EF4-FFF2-40B4-BE49-F238E27FC236}">
                <a16:creationId xmlns:a16="http://schemas.microsoft.com/office/drawing/2014/main" id="{A98B3EEA-B4B4-9B2F-DB65-E463F380A57E}"/>
              </a:ext>
            </a:extLst>
          </p:cNvPr>
          <p:cNvSpPr/>
          <p:nvPr/>
        </p:nvSpPr>
        <p:spPr>
          <a:xfrm>
            <a:off x="2879048" y="748538"/>
            <a:ext cx="3777624" cy="1455657"/>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How sound is used in each form of media</a:t>
            </a:r>
          </a:p>
          <a:p>
            <a:pPr marL="285750" indent="-285750" algn="ctr">
              <a:buFont typeface="Arial" panose="020B0604020202020204" pitchFamily="34" charset="0"/>
              <a:buChar char="•"/>
            </a:pPr>
            <a:r>
              <a:rPr lang="en-GB" sz="1400" dirty="0"/>
              <a:t>How synths are used</a:t>
            </a:r>
          </a:p>
          <a:p>
            <a:pPr marL="285750" indent="-285750" algn="ctr">
              <a:buFont typeface="Arial" panose="020B0604020202020204" pitchFamily="34" charset="0"/>
              <a:buChar char="•"/>
            </a:pPr>
            <a:r>
              <a:rPr lang="en-GB" sz="1400" dirty="0"/>
              <a:t>How samplers are used</a:t>
            </a:r>
          </a:p>
          <a:p>
            <a:pPr marL="285750" indent="-285750" algn="ctr">
              <a:buFont typeface="Arial" panose="020B0604020202020204" pitchFamily="34" charset="0"/>
              <a:buChar char="•"/>
            </a:pPr>
            <a:r>
              <a:rPr lang="en-GB" sz="1400" dirty="0"/>
              <a:t>About arranging &amp; exporting sounds</a:t>
            </a:r>
          </a:p>
        </p:txBody>
      </p:sp>
      <p:sp>
        <p:nvSpPr>
          <p:cNvPr id="6" name="Thought Bubble: Cloud 5">
            <a:extLst>
              <a:ext uri="{FF2B5EF4-FFF2-40B4-BE49-F238E27FC236}">
                <a16:creationId xmlns:a16="http://schemas.microsoft.com/office/drawing/2014/main" id="{01213ACD-B5A8-781D-5113-CFB75F4105AF}"/>
              </a:ext>
            </a:extLst>
          </p:cNvPr>
          <p:cNvSpPr/>
          <p:nvPr/>
        </p:nvSpPr>
        <p:spPr>
          <a:xfrm>
            <a:off x="498719" y="2499915"/>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How should I revise?</a:t>
            </a:r>
          </a:p>
        </p:txBody>
      </p:sp>
      <p:sp>
        <p:nvSpPr>
          <p:cNvPr id="7" name="Speech Bubble: Rectangle 6">
            <a:extLst>
              <a:ext uri="{FF2B5EF4-FFF2-40B4-BE49-F238E27FC236}">
                <a16:creationId xmlns:a16="http://schemas.microsoft.com/office/drawing/2014/main" id="{4BD880E4-487C-F600-8C77-7F2D0C7EAEFA}"/>
              </a:ext>
            </a:extLst>
          </p:cNvPr>
          <p:cNvSpPr/>
          <p:nvPr/>
        </p:nvSpPr>
        <p:spPr>
          <a:xfrm>
            <a:off x="2879048" y="2517563"/>
            <a:ext cx="3777624" cy="1296206"/>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Answer the Forms of Media questions</a:t>
            </a:r>
          </a:p>
          <a:p>
            <a:pPr marL="285750" indent="-285750" algn="ctr">
              <a:buFont typeface="Arial" panose="020B0604020202020204" pitchFamily="34" charset="0"/>
              <a:buChar char="•"/>
            </a:pPr>
            <a:r>
              <a:rPr lang="en-GB" sz="1400" dirty="0"/>
              <a:t>Mind-map synths</a:t>
            </a:r>
          </a:p>
          <a:p>
            <a:pPr marL="285750" indent="-285750" algn="ctr">
              <a:buFont typeface="Arial" panose="020B0604020202020204" pitchFamily="34" charset="0"/>
              <a:buChar char="•"/>
            </a:pPr>
            <a:r>
              <a:rPr lang="en-GB" sz="1400" dirty="0"/>
              <a:t>Mind-map samplers</a:t>
            </a:r>
          </a:p>
          <a:p>
            <a:pPr marL="285750" indent="-285750" algn="ctr">
              <a:buFont typeface="Arial" panose="020B0604020202020204" pitchFamily="34" charset="0"/>
              <a:buChar char="•"/>
            </a:pPr>
            <a:r>
              <a:rPr lang="en-GB" sz="1400" dirty="0"/>
              <a:t>Look/cover/write/check arranging &amp; exporting sounds</a:t>
            </a:r>
          </a:p>
        </p:txBody>
      </p:sp>
      <p:graphicFrame>
        <p:nvGraphicFramePr>
          <p:cNvPr id="11" name="Table 10">
            <a:extLst>
              <a:ext uri="{FF2B5EF4-FFF2-40B4-BE49-F238E27FC236}">
                <a16:creationId xmlns:a16="http://schemas.microsoft.com/office/drawing/2014/main" id="{D2D8315A-FB71-2A89-A71F-4E010BBA6CA0}"/>
              </a:ext>
            </a:extLst>
          </p:cNvPr>
          <p:cNvGraphicFramePr>
            <a:graphicFrameLocks noGrp="1"/>
          </p:cNvGraphicFramePr>
          <p:nvPr>
            <p:extLst>
              <p:ext uri="{D42A27DB-BD31-4B8C-83A1-F6EECF244321}">
                <p14:modId xmlns:p14="http://schemas.microsoft.com/office/powerpoint/2010/main" val="2526933020"/>
              </p:ext>
            </p:extLst>
          </p:nvPr>
        </p:nvGraphicFramePr>
        <p:xfrm>
          <a:off x="303669" y="6450726"/>
          <a:ext cx="6397957" cy="2397760"/>
        </p:xfrm>
        <a:graphic>
          <a:graphicData uri="http://schemas.openxmlformats.org/drawingml/2006/table">
            <a:tbl>
              <a:tblPr firstRow="1" bandRow="1">
                <a:tableStyleId>{5C22544A-7EE6-4342-B048-85BDC9FD1C3A}</a:tableStyleId>
              </a:tblPr>
              <a:tblGrid>
                <a:gridCol w="1259444">
                  <a:extLst>
                    <a:ext uri="{9D8B030D-6E8A-4147-A177-3AD203B41FA5}">
                      <a16:colId xmlns:a16="http://schemas.microsoft.com/office/drawing/2014/main" val="1431868109"/>
                    </a:ext>
                  </a:extLst>
                </a:gridCol>
                <a:gridCol w="971081">
                  <a:extLst>
                    <a:ext uri="{9D8B030D-6E8A-4147-A177-3AD203B41FA5}">
                      <a16:colId xmlns:a16="http://schemas.microsoft.com/office/drawing/2014/main" val="2343996196"/>
                    </a:ext>
                  </a:extLst>
                </a:gridCol>
                <a:gridCol w="692332">
                  <a:extLst>
                    <a:ext uri="{9D8B030D-6E8A-4147-A177-3AD203B41FA5}">
                      <a16:colId xmlns:a16="http://schemas.microsoft.com/office/drawing/2014/main" val="3849837272"/>
                    </a:ext>
                  </a:extLst>
                </a:gridCol>
                <a:gridCol w="613954">
                  <a:extLst>
                    <a:ext uri="{9D8B030D-6E8A-4147-A177-3AD203B41FA5}">
                      <a16:colId xmlns:a16="http://schemas.microsoft.com/office/drawing/2014/main" val="3973666202"/>
                    </a:ext>
                  </a:extLst>
                </a:gridCol>
                <a:gridCol w="685123">
                  <a:extLst>
                    <a:ext uri="{9D8B030D-6E8A-4147-A177-3AD203B41FA5}">
                      <a16:colId xmlns:a16="http://schemas.microsoft.com/office/drawing/2014/main" val="1646281857"/>
                    </a:ext>
                  </a:extLst>
                </a:gridCol>
                <a:gridCol w="738932">
                  <a:extLst>
                    <a:ext uri="{9D8B030D-6E8A-4147-A177-3AD203B41FA5}">
                      <a16:colId xmlns:a16="http://schemas.microsoft.com/office/drawing/2014/main" val="2721705232"/>
                    </a:ext>
                  </a:extLst>
                </a:gridCol>
                <a:gridCol w="648897">
                  <a:extLst>
                    <a:ext uri="{9D8B030D-6E8A-4147-A177-3AD203B41FA5}">
                      <a16:colId xmlns:a16="http://schemas.microsoft.com/office/drawing/2014/main" val="1380205069"/>
                    </a:ext>
                  </a:extLst>
                </a:gridCol>
                <a:gridCol w="788194">
                  <a:extLst>
                    <a:ext uri="{9D8B030D-6E8A-4147-A177-3AD203B41FA5}">
                      <a16:colId xmlns:a16="http://schemas.microsoft.com/office/drawing/2014/main" val="302769149"/>
                    </a:ext>
                  </a:extLst>
                </a:gridCol>
              </a:tblGrid>
              <a:tr h="370840">
                <a:tc>
                  <a:txBody>
                    <a:bodyPr/>
                    <a:lstStyle/>
                    <a:p>
                      <a:endParaRPr lang="en-GB" sz="1200" dirty="0"/>
                    </a:p>
                  </a:txBody>
                  <a:tcPr/>
                </a:tc>
                <a:tc>
                  <a:txBody>
                    <a:bodyPr/>
                    <a:lstStyle/>
                    <a:p>
                      <a:r>
                        <a:rPr lang="en-GB" sz="1200" dirty="0"/>
                        <a:t>Initial 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extLst>
                  <a:ext uri="{0D108BD9-81ED-4DB2-BD59-A6C34878D82A}">
                    <a16:rowId xmlns:a16="http://schemas.microsoft.com/office/drawing/2014/main" val="3239744910"/>
                  </a:ext>
                </a:extLst>
              </a:tr>
              <a:tr h="370840">
                <a:tc>
                  <a:txBody>
                    <a:bodyPr/>
                    <a:lstStyle/>
                    <a:p>
                      <a:r>
                        <a:rPr lang="en-GB" sz="1200" dirty="0"/>
                        <a:t>Forms of media</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71047416"/>
                  </a:ext>
                </a:extLst>
              </a:tr>
              <a:tr h="370840">
                <a:tc>
                  <a:txBody>
                    <a:bodyPr/>
                    <a:lstStyle/>
                    <a:p>
                      <a:r>
                        <a:rPr lang="en-GB" sz="1200" dirty="0"/>
                        <a:t>Synthesisers</a:t>
                      </a:r>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118465663"/>
                  </a:ext>
                </a:extLst>
              </a:tr>
              <a:tr h="370840">
                <a:tc>
                  <a:txBody>
                    <a:bodyPr/>
                    <a:lstStyle/>
                    <a:p>
                      <a:r>
                        <a:rPr lang="en-GB" sz="1200" dirty="0"/>
                        <a:t>Samplers</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89534514"/>
                  </a:ext>
                </a:extLst>
              </a:tr>
              <a:tr h="370840">
                <a:tc>
                  <a:txBody>
                    <a:bodyPr/>
                    <a:lstStyle/>
                    <a:p>
                      <a:r>
                        <a:rPr lang="en-GB" sz="1200" dirty="0"/>
                        <a:t>Arranging sounds</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551079428"/>
                  </a:ext>
                </a:extLst>
              </a:tr>
              <a:tr h="370840">
                <a:tc>
                  <a:txBody>
                    <a:bodyPr/>
                    <a:lstStyle/>
                    <a:p>
                      <a:r>
                        <a:rPr lang="en-GB" sz="1200" dirty="0"/>
                        <a:t>Exporting sounds</a:t>
                      </a:r>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375689594"/>
                  </a:ext>
                </a:extLst>
              </a:tr>
            </a:tbl>
          </a:graphicData>
        </a:graphic>
      </p:graphicFrame>
      <p:sp>
        <p:nvSpPr>
          <p:cNvPr id="12" name="Rectangle: Rounded Corners 11">
            <a:extLst>
              <a:ext uri="{FF2B5EF4-FFF2-40B4-BE49-F238E27FC236}">
                <a16:creationId xmlns:a16="http://schemas.microsoft.com/office/drawing/2014/main" id="{6CC4DF19-B2BB-E4E5-9AA9-6C86B98DD878}"/>
              </a:ext>
            </a:extLst>
          </p:cNvPr>
          <p:cNvSpPr/>
          <p:nvPr/>
        </p:nvSpPr>
        <p:spPr>
          <a:xfrm>
            <a:off x="850104" y="4146241"/>
            <a:ext cx="5157787" cy="358978"/>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Knowledge Organiser Pages: 24-27</a:t>
            </a:r>
          </a:p>
        </p:txBody>
      </p:sp>
      <p:sp>
        <p:nvSpPr>
          <p:cNvPr id="13" name="TextBox 12">
            <a:extLst>
              <a:ext uri="{FF2B5EF4-FFF2-40B4-BE49-F238E27FC236}">
                <a16:creationId xmlns:a16="http://schemas.microsoft.com/office/drawing/2014/main" id="{CFA9F50F-F813-D2ED-C4EB-BE61371BF757}"/>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4</a:t>
            </a:r>
          </a:p>
        </p:txBody>
      </p:sp>
      <p:sp>
        <p:nvSpPr>
          <p:cNvPr id="3" name="TextBox 2">
            <a:extLst>
              <a:ext uri="{FF2B5EF4-FFF2-40B4-BE49-F238E27FC236}">
                <a16:creationId xmlns:a16="http://schemas.microsoft.com/office/drawing/2014/main" id="{941E3D95-FD0E-0C91-8971-889F24992B8E}"/>
              </a:ext>
            </a:extLst>
          </p:cNvPr>
          <p:cNvSpPr txBox="1"/>
          <p:nvPr/>
        </p:nvSpPr>
        <p:spPr>
          <a:xfrm>
            <a:off x="365546" y="4602514"/>
            <a:ext cx="6336080" cy="1692771"/>
          </a:xfrm>
          <a:prstGeom prst="rect">
            <a:avLst/>
          </a:prstGeom>
          <a:solidFill>
            <a:srgbClr val="00B050"/>
          </a:solidFill>
          <a:ln w="38100">
            <a:solidFill>
              <a:schemeClr val="tx1"/>
            </a:solidFill>
          </a:ln>
        </p:spPr>
        <p:txBody>
          <a:bodyPr wrap="square" rtlCol="0">
            <a:spAutoFit/>
          </a:bodyPr>
          <a:lstStyle/>
          <a:p>
            <a:r>
              <a:rPr lang="en-GB" sz="2000" b="1" dirty="0">
                <a:solidFill>
                  <a:schemeClr val="bg1"/>
                </a:solidFill>
              </a:rPr>
              <a:t>Exam technique: </a:t>
            </a:r>
            <a:r>
              <a:rPr lang="en-GB" sz="1600" b="1" dirty="0">
                <a:solidFill>
                  <a:schemeClr val="bg1"/>
                </a:solidFill>
              </a:rPr>
              <a:t>The key thing here is understanding each form of media (e.g. theatre) and how sound is used for that form. You may be asked to evaluate different ways to create sound for media, e.g. props (foley), synthesis or samples.</a:t>
            </a:r>
          </a:p>
          <a:p>
            <a:r>
              <a:rPr lang="en-GB" sz="2000" b="1" dirty="0">
                <a:solidFill>
                  <a:schemeClr val="bg1"/>
                </a:solidFill>
              </a:rPr>
              <a:t>Activity: </a:t>
            </a:r>
            <a:r>
              <a:rPr lang="en-GB" sz="1600" b="1" dirty="0">
                <a:solidFill>
                  <a:schemeClr val="bg1"/>
                </a:solidFill>
              </a:rPr>
              <a:t>Mind-map the benefits of different methods of sound creation.</a:t>
            </a:r>
          </a:p>
        </p:txBody>
      </p:sp>
      <p:sp>
        <p:nvSpPr>
          <p:cNvPr id="9" name="Rectangle: Rounded Corners 8">
            <a:extLst>
              <a:ext uri="{FF2B5EF4-FFF2-40B4-BE49-F238E27FC236}">
                <a16:creationId xmlns:a16="http://schemas.microsoft.com/office/drawing/2014/main" id="{BAA643D1-3F43-362A-9E50-020BB84DCAFB}"/>
              </a:ext>
            </a:extLst>
          </p:cNvPr>
          <p:cNvSpPr/>
          <p:nvPr/>
        </p:nvSpPr>
        <p:spPr>
          <a:xfrm>
            <a:off x="498719" y="9291477"/>
            <a:ext cx="3734678" cy="338736"/>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COMPLETE THE TICKBOX/RAG</a:t>
            </a:r>
          </a:p>
        </p:txBody>
      </p:sp>
      <p:sp>
        <p:nvSpPr>
          <p:cNvPr id="10" name="Arrow: Right 9">
            <a:extLst>
              <a:ext uri="{FF2B5EF4-FFF2-40B4-BE49-F238E27FC236}">
                <a16:creationId xmlns:a16="http://schemas.microsoft.com/office/drawing/2014/main" id="{5B54B051-785A-1D8D-65FD-800AFC204DF4}"/>
              </a:ext>
            </a:extLst>
          </p:cNvPr>
          <p:cNvSpPr/>
          <p:nvPr/>
        </p:nvSpPr>
        <p:spPr>
          <a:xfrm rot="16400630">
            <a:off x="2792576" y="8678357"/>
            <a:ext cx="586073" cy="653697"/>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A93437A2-D25D-BB51-FC79-152436A321EE}"/>
              </a:ext>
            </a:extLst>
          </p:cNvPr>
          <p:cNvSpPr/>
          <p:nvPr/>
        </p:nvSpPr>
        <p:spPr>
          <a:xfrm>
            <a:off x="3896857" y="8732906"/>
            <a:ext cx="2657474" cy="1069679"/>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IMPORTANT</a:t>
            </a:r>
          </a:p>
        </p:txBody>
      </p:sp>
    </p:spTree>
    <p:extLst>
      <p:ext uri="{BB962C8B-B14F-4D97-AF65-F5344CB8AC3E}">
        <p14:creationId xmlns:p14="http://schemas.microsoft.com/office/powerpoint/2010/main" val="1869811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287882" y="6184"/>
            <a:ext cx="6413744" cy="823954"/>
          </a:xfrm>
        </p:spPr>
        <p:txBody>
          <a:bodyPr>
            <a:normAutofit/>
          </a:bodyPr>
          <a:lstStyle/>
          <a:p>
            <a:pPr algn="ctr"/>
            <a:r>
              <a:rPr lang="en-GB" sz="2000" u="sng" dirty="0"/>
              <a:t>Content Area 5: Multitrack Recording</a:t>
            </a:r>
          </a:p>
        </p:txBody>
      </p:sp>
      <p:sp>
        <p:nvSpPr>
          <p:cNvPr id="4" name="Thought Bubble: Cloud 3">
            <a:extLst>
              <a:ext uri="{FF2B5EF4-FFF2-40B4-BE49-F238E27FC236}">
                <a16:creationId xmlns:a16="http://schemas.microsoft.com/office/drawing/2014/main" id="{4CB7842E-49ED-723B-C9AE-867591562DAB}"/>
              </a:ext>
            </a:extLst>
          </p:cNvPr>
          <p:cNvSpPr/>
          <p:nvPr/>
        </p:nvSpPr>
        <p:spPr>
          <a:xfrm>
            <a:off x="498719" y="988185"/>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What am I likely to be asked?</a:t>
            </a:r>
          </a:p>
        </p:txBody>
      </p:sp>
      <p:sp>
        <p:nvSpPr>
          <p:cNvPr id="5" name="Speech Bubble: Rectangle 4">
            <a:extLst>
              <a:ext uri="{FF2B5EF4-FFF2-40B4-BE49-F238E27FC236}">
                <a16:creationId xmlns:a16="http://schemas.microsoft.com/office/drawing/2014/main" id="{A98B3EEA-B4B4-9B2F-DB65-E463F380A57E}"/>
              </a:ext>
            </a:extLst>
          </p:cNvPr>
          <p:cNvSpPr/>
          <p:nvPr/>
        </p:nvSpPr>
        <p:spPr>
          <a:xfrm>
            <a:off x="2924002" y="908857"/>
            <a:ext cx="3777624" cy="1455657"/>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About all recording equipment</a:t>
            </a:r>
          </a:p>
          <a:p>
            <a:pPr marL="285750" indent="-285750" algn="ctr">
              <a:buFont typeface="Arial" panose="020B0604020202020204" pitchFamily="34" charset="0"/>
              <a:buChar char="•"/>
            </a:pPr>
            <a:r>
              <a:rPr lang="en-GB" sz="1400" dirty="0"/>
              <a:t>About health &amp; safety</a:t>
            </a:r>
          </a:p>
          <a:p>
            <a:pPr marL="285750" indent="-285750" algn="ctr">
              <a:buFont typeface="Arial" panose="020B0604020202020204" pitchFamily="34" charset="0"/>
              <a:buChar char="•"/>
            </a:pPr>
            <a:r>
              <a:rPr lang="en-GB" sz="1400" dirty="0"/>
              <a:t>How to plan recording sessions</a:t>
            </a:r>
          </a:p>
          <a:p>
            <a:pPr marL="285750" indent="-285750" algn="ctr">
              <a:buFont typeface="Arial" panose="020B0604020202020204" pitchFamily="34" charset="0"/>
              <a:buChar char="•"/>
            </a:pPr>
            <a:r>
              <a:rPr lang="en-GB" sz="1400" dirty="0"/>
              <a:t>How to undertake recording</a:t>
            </a:r>
          </a:p>
          <a:p>
            <a:pPr marL="285750" indent="-285750" algn="ctr">
              <a:buFont typeface="Arial" panose="020B0604020202020204" pitchFamily="34" charset="0"/>
              <a:buChar char="•"/>
            </a:pPr>
            <a:r>
              <a:rPr lang="en-GB" sz="1400" dirty="0"/>
              <a:t>How to mix &amp; export audio</a:t>
            </a:r>
          </a:p>
        </p:txBody>
      </p:sp>
      <p:sp>
        <p:nvSpPr>
          <p:cNvPr id="6" name="Thought Bubble: Cloud 5">
            <a:extLst>
              <a:ext uri="{FF2B5EF4-FFF2-40B4-BE49-F238E27FC236}">
                <a16:creationId xmlns:a16="http://schemas.microsoft.com/office/drawing/2014/main" id="{01213ACD-B5A8-781D-5113-CFB75F4105AF}"/>
              </a:ext>
            </a:extLst>
          </p:cNvPr>
          <p:cNvSpPr/>
          <p:nvPr/>
        </p:nvSpPr>
        <p:spPr>
          <a:xfrm>
            <a:off x="498719" y="2688682"/>
            <a:ext cx="2083632" cy="1136756"/>
          </a:xfrm>
          <a:prstGeom prst="cloudCallout">
            <a:avLst>
              <a:gd name="adj1" fmla="val -34796"/>
              <a:gd name="adj2" fmla="val 71621"/>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How should I revise?</a:t>
            </a:r>
          </a:p>
        </p:txBody>
      </p:sp>
      <p:sp>
        <p:nvSpPr>
          <p:cNvPr id="7" name="Speech Bubble: Rectangle 6">
            <a:extLst>
              <a:ext uri="{FF2B5EF4-FFF2-40B4-BE49-F238E27FC236}">
                <a16:creationId xmlns:a16="http://schemas.microsoft.com/office/drawing/2014/main" id="{4BD880E4-487C-F600-8C77-7F2D0C7EAEFA}"/>
              </a:ext>
            </a:extLst>
          </p:cNvPr>
          <p:cNvSpPr/>
          <p:nvPr/>
        </p:nvSpPr>
        <p:spPr>
          <a:xfrm>
            <a:off x="2857416" y="2668052"/>
            <a:ext cx="3777624" cy="1296206"/>
          </a:xfrm>
          <a:prstGeom prst="wedgeRect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sz="1400" dirty="0"/>
              <a:t>Answer the Forms of Media questions</a:t>
            </a:r>
          </a:p>
          <a:p>
            <a:pPr marL="285750" indent="-285750" algn="ctr">
              <a:buFont typeface="Arial" panose="020B0604020202020204" pitchFamily="34" charset="0"/>
              <a:buChar char="•"/>
            </a:pPr>
            <a:r>
              <a:rPr lang="en-GB" sz="1400" dirty="0"/>
              <a:t>Mind-map synths</a:t>
            </a:r>
          </a:p>
          <a:p>
            <a:pPr marL="285750" indent="-285750" algn="ctr">
              <a:buFont typeface="Arial" panose="020B0604020202020204" pitchFamily="34" charset="0"/>
              <a:buChar char="•"/>
            </a:pPr>
            <a:r>
              <a:rPr lang="en-GB" sz="1400" dirty="0"/>
              <a:t>Mind-map samplers</a:t>
            </a:r>
          </a:p>
          <a:p>
            <a:pPr marL="285750" indent="-285750" algn="ctr">
              <a:buFont typeface="Arial" panose="020B0604020202020204" pitchFamily="34" charset="0"/>
              <a:buChar char="•"/>
            </a:pPr>
            <a:r>
              <a:rPr lang="en-GB" sz="1400" dirty="0"/>
              <a:t>Look/cover/write/check arranging &amp; exporting sounds</a:t>
            </a:r>
          </a:p>
        </p:txBody>
      </p:sp>
      <p:sp>
        <p:nvSpPr>
          <p:cNvPr id="8" name="TextBox 7">
            <a:extLst>
              <a:ext uri="{FF2B5EF4-FFF2-40B4-BE49-F238E27FC236}">
                <a16:creationId xmlns:a16="http://schemas.microsoft.com/office/drawing/2014/main" id="{897DC1B0-2AA3-CDC6-191B-244A5545728C}"/>
              </a:ext>
            </a:extLst>
          </p:cNvPr>
          <p:cNvSpPr txBox="1"/>
          <p:nvPr/>
        </p:nvSpPr>
        <p:spPr>
          <a:xfrm>
            <a:off x="234038" y="4929078"/>
            <a:ext cx="6202907" cy="1446550"/>
          </a:xfrm>
          <a:prstGeom prst="rect">
            <a:avLst/>
          </a:prstGeom>
          <a:solidFill>
            <a:srgbClr val="00B050"/>
          </a:solidFill>
          <a:ln w="38100">
            <a:solidFill>
              <a:schemeClr val="tx1"/>
            </a:solidFill>
          </a:ln>
        </p:spPr>
        <p:txBody>
          <a:bodyPr wrap="square" rtlCol="0">
            <a:spAutoFit/>
          </a:bodyPr>
          <a:lstStyle/>
          <a:p>
            <a:r>
              <a:rPr lang="en-GB" sz="2000" b="1" dirty="0">
                <a:solidFill>
                  <a:schemeClr val="bg1"/>
                </a:solidFill>
              </a:rPr>
              <a:t>Exam technique: </a:t>
            </a:r>
            <a:r>
              <a:rPr lang="en-GB" sz="1600" b="1" u="sng" dirty="0">
                <a:solidFill>
                  <a:schemeClr val="bg1"/>
                </a:solidFill>
              </a:rPr>
              <a:t>It is highly likely </a:t>
            </a:r>
            <a:r>
              <a:rPr lang="en-GB" sz="1600" b="1" dirty="0">
                <a:solidFill>
                  <a:schemeClr val="bg1"/>
                </a:solidFill>
              </a:rPr>
              <a:t>that </a:t>
            </a:r>
            <a:r>
              <a:rPr lang="en-GB" sz="1600" b="1" u="sng" dirty="0">
                <a:solidFill>
                  <a:schemeClr val="bg1"/>
                </a:solidFill>
              </a:rPr>
              <a:t>your biggest question </a:t>
            </a:r>
            <a:r>
              <a:rPr lang="en-GB" sz="1600" b="1" dirty="0">
                <a:solidFill>
                  <a:schemeClr val="bg1"/>
                </a:solidFill>
              </a:rPr>
              <a:t>on the exam will be evaluating a mix.</a:t>
            </a:r>
          </a:p>
          <a:p>
            <a:endParaRPr lang="en-GB" sz="1600" b="1" dirty="0">
              <a:solidFill>
                <a:schemeClr val="bg1"/>
              </a:solidFill>
            </a:endParaRPr>
          </a:p>
          <a:p>
            <a:r>
              <a:rPr lang="en-GB" sz="2000" b="1" dirty="0">
                <a:solidFill>
                  <a:schemeClr val="bg1"/>
                </a:solidFill>
              </a:rPr>
              <a:t>Activity</a:t>
            </a:r>
            <a:r>
              <a:rPr lang="en-GB" sz="1600" b="1" dirty="0">
                <a:solidFill>
                  <a:schemeClr val="bg1"/>
                </a:solidFill>
              </a:rPr>
              <a:t>: Listen to recordings. How would you improve them? Which </a:t>
            </a:r>
            <a:r>
              <a:rPr lang="en-GB" sz="1600" b="1" u="sng" dirty="0">
                <a:solidFill>
                  <a:schemeClr val="bg1"/>
                </a:solidFill>
              </a:rPr>
              <a:t>specific mixing techniques </a:t>
            </a:r>
            <a:r>
              <a:rPr lang="en-GB" sz="1600" b="1" dirty="0">
                <a:solidFill>
                  <a:schemeClr val="bg1"/>
                </a:solidFill>
              </a:rPr>
              <a:t>would you use and why?</a:t>
            </a:r>
          </a:p>
        </p:txBody>
      </p:sp>
      <p:graphicFrame>
        <p:nvGraphicFramePr>
          <p:cNvPr id="11" name="Table 10">
            <a:extLst>
              <a:ext uri="{FF2B5EF4-FFF2-40B4-BE49-F238E27FC236}">
                <a16:creationId xmlns:a16="http://schemas.microsoft.com/office/drawing/2014/main" id="{D2D8315A-FB71-2A89-A71F-4E010BBA6CA0}"/>
              </a:ext>
            </a:extLst>
          </p:cNvPr>
          <p:cNvGraphicFramePr>
            <a:graphicFrameLocks noGrp="1"/>
          </p:cNvGraphicFramePr>
          <p:nvPr>
            <p:extLst>
              <p:ext uri="{D42A27DB-BD31-4B8C-83A1-F6EECF244321}">
                <p14:modId xmlns:p14="http://schemas.microsoft.com/office/powerpoint/2010/main" val="39694326"/>
              </p:ext>
            </p:extLst>
          </p:nvPr>
        </p:nvGraphicFramePr>
        <p:xfrm>
          <a:off x="378346" y="6513023"/>
          <a:ext cx="6175985" cy="2397760"/>
        </p:xfrm>
        <a:graphic>
          <a:graphicData uri="http://schemas.openxmlformats.org/drawingml/2006/table">
            <a:tbl>
              <a:tblPr firstRow="1" bandRow="1">
                <a:tableStyleId>{5C22544A-7EE6-4342-B048-85BDC9FD1C3A}</a:tableStyleId>
              </a:tblPr>
              <a:tblGrid>
                <a:gridCol w="1215749">
                  <a:extLst>
                    <a:ext uri="{9D8B030D-6E8A-4147-A177-3AD203B41FA5}">
                      <a16:colId xmlns:a16="http://schemas.microsoft.com/office/drawing/2014/main" val="1431868109"/>
                    </a:ext>
                  </a:extLst>
                </a:gridCol>
                <a:gridCol w="927036">
                  <a:extLst>
                    <a:ext uri="{9D8B030D-6E8A-4147-A177-3AD203B41FA5}">
                      <a16:colId xmlns:a16="http://schemas.microsoft.com/office/drawing/2014/main" val="927796823"/>
                    </a:ext>
                  </a:extLst>
                </a:gridCol>
                <a:gridCol w="705216">
                  <a:extLst>
                    <a:ext uri="{9D8B030D-6E8A-4147-A177-3AD203B41FA5}">
                      <a16:colId xmlns:a16="http://schemas.microsoft.com/office/drawing/2014/main" val="3849837272"/>
                    </a:ext>
                  </a:extLst>
                </a:gridCol>
                <a:gridCol w="574766">
                  <a:extLst>
                    <a:ext uri="{9D8B030D-6E8A-4147-A177-3AD203B41FA5}">
                      <a16:colId xmlns:a16="http://schemas.microsoft.com/office/drawing/2014/main" val="3973666202"/>
                    </a:ext>
                  </a:extLst>
                </a:gridCol>
                <a:gridCol w="652691">
                  <a:extLst>
                    <a:ext uri="{9D8B030D-6E8A-4147-A177-3AD203B41FA5}">
                      <a16:colId xmlns:a16="http://schemas.microsoft.com/office/drawing/2014/main" val="1646281857"/>
                    </a:ext>
                  </a:extLst>
                </a:gridCol>
                <a:gridCol w="713295">
                  <a:extLst>
                    <a:ext uri="{9D8B030D-6E8A-4147-A177-3AD203B41FA5}">
                      <a16:colId xmlns:a16="http://schemas.microsoft.com/office/drawing/2014/main" val="2721705232"/>
                    </a:ext>
                  </a:extLst>
                </a:gridCol>
                <a:gridCol w="626384">
                  <a:extLst>
                    <a:ext uri="{9D8B030D-6E8A-4147-A177-3AD203B41FA5}">
                      <a16:colId xmlns:a16="http://schemas.microsoft.com/office/drawing/2014/main" val="1380205069"/>
                    </a:ext>
                  </a:extLst>
                </a:gridCol>
                <a:gridCol w="760848">
                  <a:extLst>
                    <a:ext uri="{9D8B030D-6E8A-4147-A177-3AD203B41FA5}">
                      <a16:colId xmlns:a16="http://schemas.microsoft.com/office/drawing/2014/main" val="302769149"/>
                    </a:ext>
                  </a:extLst>
                </a:gridCol>
              </a:tblGrid>
              <a:tr h="370840">
                <a:tc>
                  <a:txBody>
                    <a:bodyPr/>
                    <a:lstStyle/>
                    <a:p>
                      <a:endParaRPr lang="en-GB" sz="1200" dirty="0"/>
                    </a:p>
                  </a:txBody>
                  <a:tcPr/>
                </a:tc>
                <a:tc>
                  <a:txBody>
                    <a:bodyPr/>
                    <a:lstStyle/>
                    <a:p>
                      <a:r>
                        <a:rPr lang="en-GB" sz="1200" dirty="0"/>
                        <a:t>Initial 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tc>
                  <a:txBody>
                    <a:bodyPr/>
                    <a:lstStyle/>
                    <a:p>
                      <a:r>
                        <a:rPr lang="en-GB" sz="1200" dirty="0"/>
                        <a:t>Tick</a:t>
                      </a:r>
                    </a:p>
                  </a:txBody>
                  <a:tcPr/>
                </a:tc>
                <a:tc>
                  <a:txBody>
                    <a:bodyPr/>
                    <a:lstStyle/>
                    <a:p>
                      <a:r>
                        <a:rPr lang="en-GB" sz="1200" dirty="0"/>
                        <a:t>RAG</a:t>
                      </a:r>
                    </a:p>
                  </a:txBody>
                  <a:tcPr/>
                </a:tc>
                <a:extLst>
                  <a:ext uri="{0D108BD9-81ED-4DB2-BD59-A6C34878D82A}">
                    <a16:rowId xmlns:a16="http://schemas.microsoft.com/office/drawing/2014/main" val="3239744910"/>
                  </a:ext>
                </a:extLst>
              </a:tr>
              <a:tr h="370840">
                <a:tc>
                  <a:txBody>
                    <a:bodyPr/>
                    <a:lstStyle/>
                    <a:p>
                      <a:r>
                        <a:rPr lang="en-GB" sz="1200" dirty="0"/>
                        <a:t>Forms of media</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71047416"/>
                  </a:ext>
                </a:extLst>
              </a:tr>
              <a:tr h="370840">
                <a:tc>
                  <a:txBody>
                    <a:bodyPr/>
                    <a:lstStyle/>
                    <a:p>
                      <a:r>
                        <a:rPr lang="en-GB" sz="1200" dirty="0"/>
                        <a:t>Synthesisers</a:t>
                      </a:r>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118465663"/>
                  </a:ext>
                </a:extLst>
              </a:tr>
              <a:tr h="370840">
                <a:tc>
                  <a:txBody>
                    <a:bodyPr/>
                    <a:lstStyle/>
                    <a:p>
                      <a:r>
                        <a:rPr lang="en-GB" sz="1200" dirty="0"/>
                        <a:t>Samplers</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89534514"/>
                  </a:ext>
                </a:extLst>
              </a:tr>
              <a:tr h="370840">
                <a:tc>
                  <a:txBody>
                    <a:bodyPr/>
                    <a:lstStyle/>
                    <a:p>
                      <a:r>
                        <a:rPr lang="en-GB" sz="1200" dirty="0"/>
                        <a:t>Arranging sounds</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551079428"/>
                  </a:ext>
                </a:extLst>
              </a:tr>
              <a:tr h="370840">
                <a:tc>
                  <a:txBody>
                    <a:bodyPr/>
                    <a:lstStyle/>
                    <a:p>
                      <a:r>
                        <a:rPr lang="en-GB" sz="1200" dirty="0"/>
                        <a:t>Exporting sounds</a:t>
                      </a:r>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375689594"/>
                  </a:ext>
                </a:extLst>
              </a:tr>
            </a:tbl>
          </a:graphicData>
        </a:graphic>
      </p:graphicFrame>
      <p:sp>
        <p:nvSpPr>
          <p:cNvPr id="12" name="Rectangle: Rounded Corners 11">
            <a:extLst>
              <a:ext uri="{FF2B5EF4-FFF2-40B4-BE49-F238E27FC236}">
                <a16:creationId xmlns:a16="http://schemas.microsoft.com/office/drawing/2014/main" id="{6CC4DF19-B2BB-E4E5-9AA9-6C86B98DD878}"/>
              </a:ext>
            </a:extLst>
          </p:cNvPr>
          <p:cNvSpPr/>
          <p:nvPr/>
        </p:nvSpPr>
        <p:spPr>
          <a:xfrm>
            <a:off x="850106" y="4340427"/>
            <a:ext cx="5157787" cy="358978"/>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Knowledge Organiser Pages: 24-27</a:t>
            </a:r>
          </a:p>
        </p:txBody>
      </p:sp>
      <p:sp>
        <p:nvSpPr>
          <p:cNvPr id="13" name="TextBox 12">
            <a:extLst>
              <a:ext uri="{FF2B5EF4-FFF2-40B4-BE49-F238E27FC236}">
                <a16:creationId xmlns:a16="http://schemas.microsoft.com/office/drawing/2014/main" id="{CFA9F50F-F813-D2ED-C4EB-BE61371BF757}"/>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5</a:t>
            </a:r>
          </a:p>
        </p:txBody>
      </p:sp>
      <p:sp>
        <p:nvSpPr>
          <p:cNvPr id="3" name="Rectangle: Rounded Corners 2">
            <a:extLst>
              <a:ext uri="{FF2B5EF4-FFF2-40B4-BE49-F238E27FC236}">
                <a16:creationId xmlns:a16="http://schemas.microsoft.com/office/drawing/2014/main" id="{EE65682F-B303-8FE5-612E-925461CB9275}"/>
              </a:ext>
            </a:extLst>
          </p:cNvPr>
          <p:cNvSpPr/>
          <p:nvPr/>
        </p:nvSpPr>
        <p:spPr>
          <a:xfrm>
            <a:off x="498719" y="9418944"/>
            <a:ext cx="3734678" cy="338736"/>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COMPLETE THE TICKBOX/RAG</a:t>
            </a:r>
          </a:p>
        </p:txBody>
      </p:sp>
      <p:sp>
        <p:nvSpPr>
          <p:cNvPr id="9" name="Arrow: Right 8">
            <a:extLst>
              <a:ext uri="{FF2B5EF4-FFF2-40B4-BE49-F238E27FC236}">
                <a16:creationId xmlns:a16="http://schemas.microsoft.com/office/drawing/2014/main" id="{95DBC72A-F80F-9A78-032E-529A4503F923}"/>
              </a:ext>
            </a:extLst>
          </p:cNvPr>
          <p:cNvSpPr/>
          <p:nvPr/>
        </p:nvSpPr>
        <p:spPr>
          <a:xfrm rot="16400630">
            <a:off x="2792576" y="8805824"/>
            <a:ext cx="586073" cy="653697"/>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xplosion: 8 Points 9">
            <a:extLst>
              <a:ext uri="{FF2B5EF4-FFF2-40B4-BE49-F238E27FC236}">
                <a16:creationId xmlns:a16="http://schemas.microsoft.com/office/drawing/2014/main" id="{ECD3E1A2-0AA3-2F62-DA6B-ED929F5E673C}"/>
              </a:ext>
            </a:extLst>
          </p:cNvPr>
          <p:cNvSpPr/>
          <p:nvPr/>
        </p:nvSpPr>
        <p:spPr>
          <a:xfrm>
            <a:off x="3896857" y="8860373"/>
            <a:ext cx="2657474" cy="1069679"/>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IMPORTANT</a:t>
            </a:r>
          </a:p>
        </p:txBody>
      </p:sp>
      <p:sp>
        <p:nvSpPr>
          <p:cNvPr id="14" name="Explosion: 8 Points 13">
            <a:extLst>
              <a:ext uri="{FF2B5EF4-FFF2-40B4-BE49-F238E27FC236}">
                <a16:creationId xmlns:a16="http://schemas.microsoft.com/office/drawing/2014/main" id="{A13464A6-97DD-BF75-FEE8-85666927CAD9}"/>
              </a:ext>
            </a:extLst>
          </p:cNvPr>
          <p:cNvSpPr/>
          <p:nvPr/>
        </p:nvSpPr>
        <p:spPr>
          <a:xfrm>
            <a:off x="4176844" y="5235994"/>
            <a:ext cx="2097500" cy="515519"/>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IMPORTANT</a:t>
            </a:r>
          </a:p>
        </p:txBody>
      </p:sp>
    </p:spTree>
    <p:extLst>
      <p:ext uri="{BB962C8B-B14F-4D97-AF65-F5344CB8AC3E}">
        <p14:creationId xmlns:p14="http://schemas.microsoft.com/office/powerpoint/2010/main" val="3838805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6937E-6C3E-8731-0216-3D605BA337AC}"/>
              </a:ext>
            </a:extLst>
          </p:cNvPr>
          <p:cNvSpPr>
            <a:spLocks noGrp="1"/>
          </p:cNvSpPr>
          <p:nvPr>
            <p:ph type="title"/>
          </p:nvPr>
        </p:nvSpPr>
        <p:spPr>
          <a:xfrm>
            <a:off x="471487" y="3142018"/>
            <a:ext cx="5915025" cy="1914702"/>
          </a:xfrm>
        </p:spPr>
        <p:txBody>
          <a:bodyPr>
            <a:normAutofit/>
          </a:bodyPr>
          <a:lstStyle/>
          <a:p>
            <a:r>
              <a:rPr lang="en-GB" sz="2400" dirty="0"/>
              <a:t>Part Two: Exam Technique &amp; Revision Resources</a:t>
            </a:r>
          </a:p>
        </p:txBody>
      </p:sp>
      <p:sp>
        <p:nvSpPr>
          <p:cNvPr id="3" name="TextBox 2">
            <a:extLst>
              <a:ext uri="{FF2B5EF4-FFF2-40B4-BE49-F238E27FC236}">
                <a16:creationId xmlns:a16="http://schemas.microsoft.com/office/drawing/2014/main" id="{5E9CB0B3-5DB9-F986-B21B-286DF123B419}"/>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6</a:t>
            </a:r>
          </a:p>
        </p:txBody>
      </p:sp>
    </p:spTree>
    <p:extLst>
      <p:ext uri="{BB962C8B-B14F-4D97-AF65-F5344CB8AC3E}">
        <p14:creationId xmlns:p14="http://schemas.microsoft.com/office/powerpoint/2010/main" val="3194552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B367AE-79B9-6101-25B1-03B53A267518}"/>
              </a:ext>
            </a:extLst>
          </p:cNvPr>
          <p:cNvSpPr/>
          <p:nvPr/>
        </p:nvSpPr>
        <p:spPr>
          <a:xfrm>
            <a:off x="571500" y="1632857"/>
            <a:ext cx="5759397" cy="731520"/>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FE20C3D0-5237-1C6D-7A8A-E3107019F40C}"/>
              </a:ext>
            </a:extLst>
          </p:cNvPr>
          <p:cNvSpPr txBox="1">
            <a:spLocks/>
          </p:cNvSpPr>
          <p:nvPr/>
        </p:nvSpPr>
        <p:spPr>
          <a:xfrm>
            <a:off x="287882" y="15284"/>
            <a:ext cx="6413744" cy="100305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Question Wording</a:t>
            </a:r>
          </a:p>
        </p:txBody>
      </p:sp>
      <p:sp>
        <p:nvSpPr>
          <p:cNvPr id="6" name="TextBox 5">
            <a:extLst>
              <a:ext uri="{FF2B5EF4-FFF2-40B4-BE49-F238E27FC236}">
                <a16:creationId xmlns:a16="http://schemas.microsoft.com/office/drawing/2014/main" id="{211241E2-7A0A-9A8D-DD7A-E147313CE748}"/>
              </a:ext>
            </a:extLst>
          </p:cNvPr>
          <p:cNvSpPr txBox="1"/>
          <p:nvPr/>
        </p:nvSpPr>
        <p:spPr>
          <a:xfrm>
            <a:off x="571500" y="1018335"/>
            <a:ext cx="5715000" cy="8063746"/>
          </a:xfrm>
          <a:prstGeom prst="rect">
            <a:avLst/>
          </a:prstGeom>
          <a:noFill/>
        </p:spPr>
        <p:txBody>
          <a:bodyPr wrap="square" rtlCol="0">
            <a:spAutoFit/>
          </a:bodyPr>
          <a:lstStyle/>
          <a:p>
            <a:r>
              <a:rPr lang="en-GB" sz="1400" dirty="0"/>
              <a:t>Different questions will use specific words that tell you how much depth to go into.</a:t>
            </a:r>
          </a:p>
          <a:p>
            <a:endParaRPr lang="en-GB" sz="1400" dirty="0"/>
          </a:p>
          <a:p>
            <a:r>
              <a:rPr lang="en-GB" sz="1400" b="1" dirty="0"/>
              <a:t>IT IS VERY IMPORTANT TO CHECK HOW MANY MARKS EACH QUESTION IS WORTH SO THAT YOU GO INTO THE CORRECT AMOUNT OF DETAIL.</a:t>
            </a:r>
            <a:endParaRPr lang="en-GB" sz="1400" dirty="0"/>
          </a:p>
          <a:p>
            <a:pPr algn="ctr"/>
            <a:endParaRPr lang="en-GB" sz="1400" b="1" u="sng" dirty="0"/>
          </a:p>
          <a:p>
            <a:pPr algn="ctr"/>
            <a:r>
              <a:rPr lang="en-GB" sz="1400" b="1" u="sng" dirty="0"/>
              <a:t>1-mark question words:</a:t>
            </a:r>
          </a:p>
          <a:p>
            <a:pPr marL="285750" indent="-285750">
              <a:buFont typeface="Arial" panose="020B0604020202020204" pitchFamily="34" charset="0"/>
              <a:buChar char="•"/>
            </a:pPr>
            <a:r>
              <a:rPr lang="en-GB" sz="1400" i="1" dirty="0"/>
              <a:t>Name</a:t>
            </a:r>
          </a:p>
          <a:p>
            <a:pPr marL="285750" indent="-285750">
              <a:buFont typeface="Arial" panose="020B0604020202020204" pitchFamily="34" charset="0"/>
              <a:buChar char="•"/>
            </a:pPr>
            <a:r>
              <a:rPr lang="en-GB" sz="1400" i="1" dirty="0"/>
              <a:t>Give</a:t>
            </a:r>
          </a:p>
          <a:p>
            <a:pPr marL="285750" indent="-285750">
              <a:buFont typeface="Arial" panose="020B0604020202020204" pitchFamily="34" charset="0"/>
              <a:buChar char="•"/>
            </a:pPr>
            <a:r>
              <a:rPr lang="en-GB" sz="1400" i="1" dirty="0"/>
              <a:t>Describe</a:t>
            </a:r>
          </a:p>
          <a:p>
            <a:pPr marL="285750" indent="-285750">
              <a:buFont typeface="Arial" panose="020B0604020202020204" pitchFamily="34" charset="0"/>
              <a:buChar char="•"/>
            </a:pPr>
            <a:r>
              <a:rPr lang="en-GB" sz="1400" i="1" dirty="0"/>
              <a:t>Identify</a:t>
            </a:r>
          </a:p>
          <a:p>
            <a:r>
              <a:rPr lang="en-GB" sz="1400" b="1" dirty="0"/>
              <a:t>How to answer: </a:t>
            </a:r>
            <a:r>
              <a:rPr lang="en-GB" sz="1400" dirty="0"/>
              <a:t>one word/short sentence</a:t>
            </a:r>
          </a:p>
          <a:p>
            <a:r>
              <a:rPr lang="en-GB" sz="1400" b="1" dirty="0"/>
              <a:t>By the way: </a:t>
            </a:r>
            <a:r>
              <a:rPr lang="en-GB" sz="1400" dirty="0"/>
              <a:t>these might be combined to create questions worth more than 1 mark, e.g. </a:t>
            </a:r>
            <a:r>
              <a:rPr lang="en-GB" sz="1400" i="1" dirty="0"/>
              <a:t>name </a:t>
            </a:r>
            <a:r>
              <a:rPr lang="en-GB" sz="1400" dirty="0"/>
              <a:t>and </a:t>
            </a:r>
            <a:r>
              <a:rPr lang="en-GB" sz="1400" i="1" dirty="0"/>
              <a:t>describe</a:t>
            </a:r>
            <a:endParaRPr lang="en-GB" sz="1400" dirty="0"/>
          </a:p>
          <a:p>
            <a:endParaRPr lang="en-GB" sz="1400" dirty="0"/>
          </a:p>
          <a:p>
            <a:pPr algn="ctr"/>
            <a:r>
              <a:rPr lang="en-GB" sz="1400" b="1" u="sng" dirty="0"/>
              <a:t>2-mark question words:</a:t>
            </a:r>
          </a:p>
          <a:p>
            <a:pPr marL="285750" indent="-285750">
              <a:buFont typeface="Arial" panose="020B0604020202020204" pitchFamily="34" charset="0"/>
              <a:buChar char="•"/>
            </a:pPr>
            <a:r>
              <a:rPr lang="en-GB" sz="1400" i="1" dirty="0"/>
              <a:t>Explain</a:t>
            </a:r>
          </a:p>
          <a:p>
            <a:pPr marL="285750" indent="-285750">
              <a:buFont typeface="Arial" panose="020B0604020202020204" pitchFamily="34" charset="0"/>
              <a:buChar char="•"/>
            </a:pPr>
            <a:r>
              <a:rPr lang="en-GB" sz="1400" i="1" dirty="0"/>
              <a:t>Assess</a:t>
            </a:r>
          </a:p>
          <a:p>
            <a:r>
              <a:rPr lang="en-GB" sz="1400" b="1" dirty="0"/>
              <a:t>How to answer: </a:t>
            </a:r>
            <a:r>
              <a:rPr lang="en-GB" sz="1400" dirty="0"/>
              <a:t>1 mark for identifying a correct answer + 1 mark for explaining </a:t>
            </a:r>
            <a:r>
              <a:rPr lang="en-GB" sz="1400" b="1" i="1" dirty="0"/>
              <a:t>why</a:t>
            </a:r>
            <a:r>
              <a:rPr lang="en-GB" sz="1400" b="1" dirty="0"/>
              <a:t> </a:t>
            </a:r>
            <a:r>
              <a:rPr lang="en-GB" sz="1400" dirty="0"/>
              <a:t>or </a:t>
            </a:r>
            <a:r>
              <a:rPr lang="en-GB" sz="1400" b="1" i="1" dirty="0"/>
              <a:t>how </a:t>
            </a:r>
          </a:p>
          <a:p>
            <a:r>
              <a:rPr lang="en-GB" sz="1400" b="1" dirty="0"/>
              <a:t>By the way: YOU WILL OFTEN BE ASKED TO EXPLAIN 2 OR MORE THINGS IN ONE QUESTION, LEADING TO A TOTAL QUESTION SCORE OF 4, 6, OR 8.</a:t>
            </a:r>
          </a:p>
          <a:p>
            <a:endParaRPr lang="en-GB" sz="1400" b="1" dirty="0"/>
          </a:p>
          <a:p>
            <a:pPr algn="ctr"/>
            <a:r>
              <a:rPr lang="en-GB" sz="1400" b="1" u="sng" dirty="0"/>
              <a:t>BIG MARK QUESTIONS	</a:t>
            </a:r>
          </a:p>
          <a:p>
            <a:pPr marL="285750" indent="-285750">
              <a:buFont typeface="Arial" panose="020B0604020202020204" pitchFamily="34" charset="0"/>
              <a:buChar char="•"/>
            </a:pPr>
            <a:r>
              <a:rPr lang="en-GB" sz="1400" i="1" dirty="0"/>
              <a:t>Evaluate</a:t>
            </a:r>
          </a:p>
          <a:p>
            <a:pPr marL="285750" indent="-285750">
              <a:buFont typeface="Arial" panose="020B0604020202020204" pitchFamily="34" charset="0"/>
              <a:buChar char="•"/>
            </a:pPr>
            <a:r>
              <a:rPr lang="en-GB" sz="1400" i="1" dirty="0"/>
              <a:t>Justify</a:t>
            </a:r>
          </a:p>
          <a:p>
            <a:pPr marL="285750" indent="-285750">
              <a:buFont typeface="Arial" panose="020B0604020202020204" pitchFamily="34" charset="0"/>
              <a:buChar char="•"/>
            </a:pPr>
            <a:r>
              <a:rPr lang="en-GB" sz="1400" i="1" dirty="0"/>
              <a:t>Compare </a:t>
            </a:r>
          </a:p>
          <a:p>
            <a:pPr marL="285750" indent="-285750">
              <a:buFont typeface="Arial" panose="020B0604020202020204" pitchFamily="34" charset="0"/>
              <a:buChar char="•"/>
            </a:pPr>
            <a:r>
              <a:rPr lang="en-GB" sz="1400" i="1" dirty="0"/>
              <a:t>Analyse</a:t>
            </a:r>
          </a:p>
          <a:p>
            <a:pPr marL="285750" indent="-285750">
              <a:buFont typeface="Arial" panose="020B0604020202020204" pitchFamily="34" charset="0"/>
              <a:buChar char="•"/>
            </a:pPr>
            <a:r>
              <a:rPr lang="en-GB" sz="1400" i="1" dirty="0"/>
              <a:t>Reflect</a:t>
            </a:r>
          </a:p>
          <a:p>
            <a:pPr marL="285750" indent="-285750">
              <a:buFont typeface="Arial" panose="020B0604020202020204" pitchFamily="34" charset="0"/>
              <a:buChar char="•"/>
            </a:pPr>
            <a:r>
              <a:rPr lang="en-GB" sz="1400" i="1" dirty="0"/>
              <a:t>Suggest</a:t>
            </a:r>
          </a:p>
          <a:p>
            <a:r>
              <a:rPr lang="en-GB" sz="1400" b="1" dirty="0"/>
              <a:t>How to answer: </a:t>
            </a:r>
            <a:r>
              <a:rPr lang="en-GB" sz="1400" dirty="0"/>
              <a:t>Extended written answer in multiple paragraphs. 3 or 4 marks for recalling information. 3 or 4 marks for explaining how this information relates to the situation in the question. 3 or 4 marks for evaluating choices.</a:t>
            </a:r>
          </a:p>
          <a:p>
            <a:endParaRPr lang="en-GB" sz="1400" b="1" dirty="0"/>
          </a:p>
        </p:txBody>
      </p:sp>
      <p:sp>
        <p:nvSpPr>
          <p:cNvPr id="7" name="TextBox 6">
            <a:extLst>
              <a:ext uri="{FF2B5EF4-FFF2-40B4-BE49-F238E27FC236}">
                <a16:creationId xmlns:a16="http://schemas.microsoft.com/office/drawing/2014/main" id="{364772F5-3F59-2A7A-EA3C-5F1E903D1B81}"/>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7</a:t>
            </a:r>
          </a:p>
        </p:txBody>
      </p:sp>
    </p:spTree>
    <p:extLst>
      <p:ext uri="{BB962C8B-B14F-4D97-AF65-F5344CB8AC3E}">
        <p14:creationId xmlns:p14="http://schemas.microsoft.com/office/powerpoint/2010/main" val="41475160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93A71-2F99-67DA-A525-005F3F87F12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673ADE7-24AC-E860-AB5A-2E486F1836AD}"/>
              </a:ext>
            </a:extLst>
          </p:cNvPr>
          <p:cNvSpPr/>
          <p:nvPr/>
        </p:nvSpPr>
        <p:spPr>
          <a:xfrm>
            <a:off x="243114" y="2008387"/>
            <a:ext cx="5739675" cy="555225"/>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17CFF6C-762F-2DDF-FA99-14BB11B29FCF}"/>
              </a:ext>
            </a:extLst>
          </p:cNvPr>
          <p:cNvSpPr>
            <a:spLocks noGrp="1"/>
          </p:cNvSpPr>
          <p:nvPr>
            <p:ph type="title"/>
          </p:nvPr>
        </p:nvSpPr>
        <p:spPr>
          <a:xfrm>
            <a:off x="262481" y="725388"/>
            <a:ext cx="5915025" cy="2239879"/>
          </a:xfrm>
        </p:spPr>
        <p:txBody>
          <a:bodyPr>
            <a:normAutofit/>
          </a:bodyPr>
          <a:lstStyle/>
          <a:p>
            <a:r>
              <a:rPr lang="en-GB" sz="2400" b="1" dirty="0"/>
              <a:t>Part Two: Revision Activities</a:t>
            </a:r>
            <a:br>
              <a:rPr lang="en-GB" sz="2400" dirty="0"/>
            </a:br>
            <a:br>
              <a:rPr lang="en-GB" sz="2400" dirty="0"/>
            </a:br>
            <a:br>
              <a:rPr lang="en-GB" sz="2000" dirty="0"/>
            </a:br>
            <a:r>
              <a:rPr lang="en-GB" sz="1600" dirty="0"/>
              <a:t>Working through these revision activities will ensure that you have at least revisited most of the content within the course.</a:t>
            </a:r>
            <a:endParaRPr lang="en-GB" sz="2400" dirty="0"/>
          </a:p>
        </p:txBody>
      </p:sp>
      <p:sp>
        <p:nvSpPr>
          <p:cNvPr id="3" name="TextBox 2">
            <a:extLst>
              <a:ext uri="{FF2B5EF4-FFF2-40B4-BE49-F238E27FC236}">
                <a16:creationId xmlns:a16="http://schemas.microsoft.com/office/drawing/2014/main" id="{BF02364E-9690-7BFD-4AC2-CE44FD5EAC9F}"/>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8</a:t>
            </a:r>
          </a:p>
        </p:txBody>
      </p:sp>
      <p:sp>
        <p:nvSpPr>
          <p:cNvPr id="4" name="TextBox 3">
            <a:extLst>
              <a:ext uri="{FF2B5EF4-FFF2-40B4-BE49-F238E27FC236}">
                <a16:creationId xmlns:a16="http://schemas.microsoft.com/office/drawing/2014/main" id="{11801C0B-717C-E8EC-15AE-34B6316182E8}"/>
              </a:ext>
            </a:extLst>
          </p:cNvPr>
          <p:cNvSpPr txBox="1"/>
          <p:nvPr/>
        </p:nvSpPr>
        <p:spPr>
          <a:xfrm>
            <a:off x="243114" y="3971108"/>
            <a:ext cx="6074229" cy="830997"/>
          </a:xfrm>
          <a:prstGeom prst="rect">
            <a:avLst/>
          </a:prstGeom>
          <a:noFill/>
        </p:spPr>
        <p:txBody>
          <a:bodyPr wrap="square" rtlCol="0">
            <a:spAutoFit/>
          </a:bodyPr>
          <a:lstStyle/>
          <a:p>
            <a:r>
              <a:rPr lang="en-GB" sz="2400" dirty="0"/>
              <a:t>Content Area 1: The Music Business and Music Technology</a:t>
            </a:r>
          </a:p>
        </p:txBody>
      </p:sp>
      <p:sp>
        <p:nvSpPr>
          <p:cNvPr id="5" name="Rectangle: Rounded Corners 4">
            <a:extLst>
              <a:ext uri="{FF2B5EF4-FFF2-40B4-BE49-F238E27FC236}">
                <a16:creationId xmlns:a16="http://schemas.microsoft.com/office/drawing/2014/main" id="{A177E04D-A704-82CC-6DE3-602623878C87}"/>
              </a:ext>
            </a:extLst>
          </p:cNvPr>
          <p:cNvSpPr/>
          <p:nvPr/>
        </p:nvSpPr>
        <p:spPr>
          <a:xfrm>
            <a:off x="885598" y="6010365"/>
            <a:ext cx="5291908" cy="1400629"/>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Key exam questions</a:t>
            </a:r>
            <a:r>
              <a:rPr lang="en-GB" dirty="0">
                <a:solidFill>
                  <a:schemeClr val="tx1"/>
                </a:solidFill>
              </a:rPr>
              <a:t>:</a:t>
            </a:r>
          </a:p>
          <a:p>
            <a:pPr marL="285750" indent="-285750">
              <a:buFont typeface="Arial" panose="020B0604020202020204" pitchFamily="34" charset="0"/>
              <a:buChar char="•"/>
            </a:pPr>
            <a:r>
              <a:rPr lang="en-GB" dirty="0">
                <a:solidFill>
                  <a:schemeClr val="tx1"/>
                </a:solidFill>
              </a:rPr>
              <a:t>How key pieces of tech have developed</a:t>
            </a:r>
          </a:p>
          <a:p>
            <a:pPr marL="285750" indent="-285750">
              <a:buFont typeface="Arial" panose="020B0604020202020204" pitchFamily="34" charset="0"/>
              <a:buChar char="•"/>
            </a:pPr>
            <a:r>
              <a:rPr lang="en-GB" dirty="0">
                <a:solidFill>
                  <a:schemeClr val="tx1"/>
                </a:solidFill>
              </a:rPr>
              <a:t>Marketing, promotion, distribution and PRS/MU</a:t>
            </a:r>
          </a:p>
        </p:txBody>
      </p:sp>
    </p:spTree>
    <p:extLst>
      <p:ext uri="{BB962C8B-B14F-4D97-AF65-F5344CB8AC3E}">
        <p14:creationId xmlns:p14="http://schemas.microsoft.com/office/powerpoint/2010/main" val="3181740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4FF5246-5DC5-A8F1-0308-54BC745CC6BF}"/>
              </a:ext>
            </a:extLst>
          </p:cNvPr>
          <p:cNvSpPr/>
          <p:nvPr/>
        </p:nvSpPr>
        <p:spPr>
          <a:xfrm>
            <a:off x="291806" y="7891783"/>
            <a:ext cx="6274387" cy="184968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FE20C3D0-5237-1C6D-7A8A-E3107019F40C}"/>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1: the Music Business &amp; Music Technology</a:t>
            </a:r>
          </a:p>
        </p:txBody>
      </p:sp>
      <p:sp>
        <p:nvSpPr>
          <p:cNvPr id="6" name="TextBox 5">
            <a:extLst>
              <a:ext uri="{FF2B5EF4-FFF2-40B4-BE49-F238E27FC236}">
                <a16:creationId xmlns:a16="http://schemas.microsoft.com/office/drawing/2014/main" id="{211241E2-7A0A-9A8D-DD7A-E147313CE748}"/>
              </a:ext>
            </a:extLst>
          </p:cNvPr>
          <p:cNvSpPr txBox="1"/>
          <p:nvPr/>
        </p:nvSpPr>
        <p:spPr>
          <a:xfrm>
            <a:off x="222127" y="434260"/>
            <a:ext cx="6635873" cy="738664"/>
          </a:xfrm>
          <a:prstGeom prst="rect">
            <a:avLst/>
          </a:prstGeom>
          <a:noFill/>
        </p:spPr>
        <p:txBody>
          <a:bodyPr wrap="square" rtlCol="0">
            <a:spAutoFit/>
          </a:bodyPr>
          <a:lstStyle/>
          <a:p>
            <a:r>
              <a:rPr lang="en-GB" sz="1400" dirty="0"/>
              <a:t>1. It is likely you will be asked to identify </a:t>
            </a:r>
            <a:r>
              <a:rPr lang="en-GB" sz="1400" b="1" dirty="0"/>
              <a:t>job roles </a:t>
            </a:r>
            <a:r>
              <a:rPr lang="en-GB" sz="1400" dirty="0"/>
              <a:t>&amp; describe what they do.</a:t>
            </a:r>
          </a:p>
          <a:p>
            <a:r>
              <a:rPr lang="en-GB" sz="1400" dirty="0"/>
              <a:t>Write the different </a:t>
            </a:r>
            <a:r>
              <a:rPr lang="en-GB" sz="1400" b="1" dirty="0"/>
              <a:t>job roles</a:t>
            </a:r>
            <a:r>
              <a:rPr lang="en-GB" sz="1400" dirty="0"/>
              <a:t>, based on the responsibilities. (Also use FLASHCARDS)</a:t>
            </a:r>
          </a:p>
          <a:p>
            <a:endParaRPr lang="en-GB" sz="1400" b="1" dirty="0"/>
          </a:p>
        </p:txBody>
      </p:sp>
      <p:sp>
        <p:nvSpPr>
          <p:cNvPr id="7" name="TextBox 6">
            <a:extLst>
              <a:ext uri="{FF2B5EF4-FFF2-40B4-BE49-F238E27FC236}">
                <a16:creationId xmlns:a16="http://schemas.microsoft.com/office/drawing/2014/main" id="{364772F5-3F59-2A7A-EA3C-5F1E903D1B81}"/>
              </a:ext>
            </a:extLst>
          </p:cNvPr>
          <p:cNvSpPr txBox="1"/>
          <p:nvPr/>
        </p:nvSpPr>
        <p:spPr>
          <a:xfrm>
            <a:off x="6330897" y="9433253"/>
            <a:ext cx="370729"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9</a:t>
            </a:r>
          </a:p>
        </p:txBody>
      </p:sp>
      <p:graphicFrame>
        <p:nvGraphicFramePr>
          <p:cNvPr id="2" name="Table 1">
            <a:extLst>
              <a:ext uri="{FF2B5EF4-FFF2-40B4-BE49-F238E27FC236}">
                <a16:creationId xmlns:a16="http://schemas.microsoft.com/office/drawing/2014/main" id="{B90C56EF-91C6-9A45-9DCF-BB5A7A491FC6}"/>
              </a:ext>
            </a:extLst>
          </p:cNvPr>
          <p:cNvGraphicFramePr>
            <a:graphicFrameLocks noGrp="1"/>
          </p:cNvGraphicFramePr>
          <p:nvPr>
            <p:extLst>
              <p:ext uri="{D42A27DB-BD31-4B8C-83A1-F6EECF244321}">
                <p14:modId xmlns:p14="http://schemas.microsoft.com/office/powerpoint/2010/main" val="2443447225"/>
              </p:ext>
            </p:extLst>
          </p:nvPr>
        </p:nvGraphicFramePr>
        <p:xfrm>
          <a:off x="291806" y="1009682"/>
          <a:ext cx="6344066" cy="6291274"/>
        </p:xfrm>
        <a:graphic>
          <a:graphicData uri="http://schemas.openxmlformats.org/drawingml/2006/table">
            <a:tbl>
              <a:tblPr firstRow="1" bandRow="1">
                <a:tableStyleId>{5C22544A-7EE6-4342-B048-85BDC9FD1C3A}</a:tableStyleId>
              </a:tblPr>
              <a:tblGrid>
                <a:gridCol w="1795695">
                  <a:extLst>
                    <a:ext uri="{9D8B030D-6E8A-4147-A177-3AD203B41FA5}">
                      <a16:colId xmlns:a16="http://schemas.microsoft.com/office/drawing/2014/main" val="1276161981"/>
                    </a:ext>
                  </a:extLst>
                </a:gridCol>
                <a:gridCol w="4548371">
                  <a:extLst>
                    <a:ext uri="{9D8B030D-6E8A-4147-A177-3AD203B41FA5}">
                      <a16:colId xmlns:a16="http://schemas.microsoft.com/office/drawing/2014/main" val="848508326"/>
                    </a:ext>
                  </a:extLst>
                </a:gridCol>
              </a:tblGrid>
              <a:tr h="434774">
                <a:tc>
                  <a:txBody>
                    <a:bodyPr/>
                    <a:lstStyle/>
                    <a:p>
                      <a:r>
                        <a:rPr lang="en-GB" dirty="0"/>
                        <a:t>Role </a:t>
                      </a:r>
                    </a:p>
                  </a:txBody>
                  <a:tcPr/>
                </a:tc>
                <a:tc>
                  <a:txBody>
                    <a:bodyPr/>
                    <a:lstStyle/>
                    <a:p>
                      <a:r>
                        <a:rPr lang="en-GB" dirty="0"/>
                        <a:t>Responsibilities</a:t>
                      </a:r>
                    </a:p>
                  </a:txBody>
                  <a:tcPr/>
                </a:tc>
                <a:extLst>
                  <a:ext uri="{0D108BD9-81ED-4DB2-BD59-A6C34878D82A}">
                    <a16:rowId xmlns:a16="http://schemas.microsoft.com/office/drawing/2014/main" val="1508792007"/>
                  </a:ext>
                </a:extLst>
              </a:tr>
              <a:tr h="434774">
                <a:tc>
                  <a:txBody>
                    <a:bodyPr/>
                    <a:lstStyle/>
                    <a:p>
                      <a:r>
                        <a:rPr lang="en-GB" i="1" dirty="0"/>
                        <a:t>Composer</a:t>
                      </a:r>
                    </a:p>
                  </a:txBody>
                  <a:tcPr/>
                </a:tc>
                <a:tc>
                  <a:txBody>
                    <a:bodyPr/>
                    <a:lstStyle/>
                    <a:p>
                      <a:r>
                        <a:rPr lang="en-GB" dirty="0"/>
                        <a:t>Work to a brief; rehearse material; compose music</a:t>
                      </a:r>
                    </a:p>
                  </a:txBody>
                  <a:tcPr/>
                </a:tc>
                <a:extLst>
                  <a:ext uri="{0D108BD9-81ED-4DB2-BD59-A6C34878D82A}">
                    <a16:rowId xmlns:a16="http://schemas.microsoft.com/office/drawing/2014/main" val="2884115576"/>
                  </a:ext>
                </a:extLst>
              </a:tr>
              <a:tr h="434774">
                <a:tc>
                  <a:txBody>
                    <a:bodyPr/>
                    <a:lstStyle/>
                    <a:p>
                      <a:endParaRPr lang="en-GB"/>
                    </a:p>
                  </a:txBody>
                  <a:tcPr/>
                </a:tc>
                <a:tc>
                  <a:txBody>
                    <a:bodyPr/>
                    <a:lstStyle/>
                    <a:p>
                      <a:r>
                        <a:rPr lang="en-GB" dirty="0"/>
                        <a:t>Work alongside composer; work to a brief; compose lyrics</a:t>
                      </a:r>
                    </a:p>
                  </a:txBody>
                  <a:tcPr/>
                </a:tc>
                <a:extLst>
                  <a:ext uri="{0D108BD9-81ED-4DB2-BD59-A6C34878D82A}">
                    <a16:rowId xmlns:a16="http://schemas.microsoft.com/office/drawing/2014/main" val="1008408023"/>
                  </a:ext>
                </a:extLst>
              </a:tr>
              <a:tr h="434774">
                <a:tc>
                  <a:txBody>
                    <a:bodyPr/>
                    <a:lstStyle/>
                    <a:p>
                      <a:endParaRPr lang="en-GB"/>
                    </a:p>
                  </a:txBody>
                  <a:tcPr/>
                </a:tc>
                <a:tc>
                  <a:txBody>
                    <a:bodyPr/>
                    <a:lstStyle/>
                    <a:p>
                      <a:r>
                        <a:rPr lang="en-GB" dirty="0"/>
                        <a:t>Repair instruments; tune instruments</a:t>
                      </a:r>
                    </a:p>
                  </a:txBody>
                  <a:tcPr/>
                </a:tc>
                <a:extLst>
                  <a:ext uri="{0D108BD9-81ED-4DB2-BD59-A6C34878D82A}">
                    <a16:rowId xmlns:a16="http://schemas.microsoft.com/office/drawing/2014/main" val="765301077"/>
                  </a:ext>
                </a:extLst>
              </a:tr>
              <a:tr h="434774">
                <a:tc>
                  <a:txBody>
                    <a:bodyPr/>
                    <a:lstStyle/>
                    <a:p>
                      <a:endParaRPr lang="en-GB" dirty="0"/>
                    </a:p>
                  </a:txBody>
                  <a:tcPr/>
                </a:tc>
                <a:tc>
                  <a:txBody>
                    <a:bodyPr/>
                    <a:lstStyle/>
                    <a:p>
                      <a:r>
                        <a:rPr lang="en-GB" dirty="0"/>
                        <a:t>Control of studio session; creative input; coach artists</a:t>
                      </a:r>
                    </a:p>
                  </a:txBody>
                  <a:tcPr/>
                </a:tc>
                <a:extLst>
                  <a:ext uri="{0D108BD9-81ED-4DB2-BD59-A6C34878D82A}">
                    <a16:rowId xmlns:a16="http://schemas.microsoft.com/office/drawing/2014/main" val="1986162052"/>
                  </a:ext>
                </a:extLst>
              </a:tr>
              <a:tr h="434774">
                <a:tc>
                  <a:txBody>
                    <a:bodyPr/>
                    <a:lstStyle/>
                    <a:p>
                      <a:endParaRPr lang="en-GB"/>
                    </a:p>
                  </a:txBody>
                  <a:tcPr/>
                </a:tc>
                <a:tc>
                  <a:txBody>
                    <a:bodyPr/>
                    <a:lstStyle/>
                    <a:p>
                      <a:r>
                        <a:rPr lang="en-GB" dirty="0"/>
                        <a:t>Similar to a composer except also write lyrics</a:t>
                      </a:r>
                    </a:p>
                  </a:txBody>
                  <a:tcPr/>
                </a:tc>
                <a:extLst>
                  <a:ext uri="{0D108BD9-81ED-4DB2-BD59-A6C34878D82A}">
                    <a16:rowId xmlns:a16="http://schemas.microsoft.com/office/drawing/2014/main" val="4275857959"/>
                  </a:ext>
                </a:extLst>
              </a:tr>
              <a:tr h="434774">
                <a:tc>
                  <a:txBody>
                    <a:bodyPr/>
                    <a:lstStyle/>
                    <a:p>
                      <a:endParaRPr lang="en-GB" dirty="0"/>
                    </a:p>
                  </a:txBody>
                  <a:tcPr/>
                </a:tc>
                <a:tc>
                  <a:txBody>
                    <a:bodyPr/>
                    <a:lstStyle/>
                    <a:p>
                      <a:r>
                        <a:rPr lang="en-GB" dirty="0"/>
                        <a:t>Tune and maintain instrument; learn music quickly to perform on recordings</a:t>
                      </a:r>
                    </a:p>
                  </a:txBody>
                  <a:tcPr/>
                </a:tc>
                <a:extLst>
                  <a:ext uri="{0D108BD9-81ED-4DB2-BD59-A6C34878D82A}">
                    <a16:rowId xmlns:a16="http://schemas.microsoft.com/office/drawing/2014/main" val="805865399"/>
                  </a:ext>
                </a:extLst>
              </a:tr>
              <a:tr h="434774">
                <a:tc>
                  <a:txBody>
                    <a:bodyPr/>
                    <a:lstStyle/>
                    <a:p>
                      <a:endParaRPr lang="en-GB"/>
                    </a:p>
                  </a:txBody>
                  <a:tcPr/>
                </a:tc>
                <a:tc>
                  <a:txBody>
                    <a:bodyPr/>
                    <a:lstStyle/>
                    <a:p>
                      <a:r>
                        <a:rPr lang="en-GB" dirty="0"/>
                        <a:t>Take composed music and decide which instruments play what, and how.</a:t>
                      </a:r>
                    </a:p>
                  </a:txBody>
                  <a:tcPr/>
                </a:tc>
                <a:extLst>
                  <a:ext uri="{0D108BD9-81ED-4DB2-BD59-A6C34878D82A}">
                    <a16:rowId xmlns:a16="http://schemas.microsoft.com/office/drawing/2014/main" val="2707183069"/>
                  </a:ext>
                </a:extLst>
              </a:tr>
              <a:tr h="434774">
                <a:tc>
                  <a:txBody>
                    <a:bodyPr/>
                    <a:lstStyle/>
                    <a:p>
                      <a:endParaRPr lang="en-GB"/>
                    </a:p>
                  </a:txBody>
                  <a:tcPr/>
                </a:tc>
                <a:tc>
                  <a:txBody>
                    <a:bodyPr/>
                    <a:lstStyle/>
                    <a:p>
                      <a:r>
                        <a:rPr lang="en-GB" dirty="0"/>
                        <a:t>Create/record sounds for film, TV, games etc.</a:t>
                      </a:r>
                    </a:p>
                  </a:txBody>
                  <a:tcPr/>
                </a:tc>
                <a:extLst>
                  <a:ext uri="{0D108BD9-81ED-4DB2-BD59-A6C34878D82A}">
                    <a16:rowId xmlns:a16="http://schemas.microsoft.com/office/drawing/2014/main" val="1732472345"/>
                  </a:ext>
                </a:extLst>
              </a:tr>
              <a:tr h="434774">
                <a:tc>
                  <a:txBody>
                    <a:bodyPr/>
                    <a:lstStyle/>
                    <a:p>
                      <a:endParaRPr lang="en-GB"/>
                    </a:p>
                  </a:txBody>
                  <a:tcPr/>
                </a:tc>
                <a:tc>
                  <a:txBody>
                    <a:bodyPr/>
                    <a:lstStyle/>
                    <a:p>
                      <a:r>
                        <a:rPr lang="en-GB" dirty="0"/>
                        <a:t>Create playlists of recordings to perform in a venue /radio</a:t>
                      </a:r>
                    </a:p>
                  </a:txBody>
                  <a:tcPr/>
                </a:tc>
                <a:extLst>
                  <a:ext uri="{0D108BD9-81ED-4DB2-BD59-A6C34878D82A}">
                    <a16:rowId xmlns:a16="http://schemas.microsoft.com/office/drawing/2014/main" val="299829775"/>
                  </a:ext>
                </a:extLst>
              </a:tr>
              <a:tr h="434774">
                <a:tc>
                  <a:txBody>
                    <a:bodyPr/>
                    <a:lstStyle/>
                    <a:p>
                      <a:endParaRPr lang="en-GB"/>
                    </a:p>
                  </a:txBody>
                  <a:tcPr/>
                </a:tc>
                <a:tc>
                  <a:txBody>
                    <a:bodyPr/>
                    <a:lstStyle/>
                    <a:p>
                      <a:r>
                        <a:rPr lang="en-GB" dirty="0"/>
                        <a:t>Negotiate contracts; find opportunities for clients</a:t>
                      </a:r>
                    </a:p>
                  </a:txBody>
                  <a:tcPr/>
                </a:tc>
                <a:extLst>
                  <a:ext uri="{0D108BD9-81ED-4DB2-BD59-A6C34878D82A}">
                    <a16:rowId xmlns:a16="http://schemas.microsoft.com/office/drawing/2014/main" val="451010083"/>
                  </a:ext>
                </a:extLst>
              </a:tr>
              <a:tr h="434774">
                <a:tc>
                  <a:txBody>
                    <a:bodyPr/>
                    <a:lstStyle/>
                    <a:p>
                      <a:endParaRPr lang="en-GB"/>
                    </a:p>
                  </a:txBody>
                  <a:tcPr/>
                </a:tc>
                <a:tc>
                  <a:txBody>
                    <a:bodyPr/>
                    <a:lstStyle/>
                    <a:p>
                      <a:r>
                        <a:rPr lang="en-GB" dirty="0"/>
                        <a:t>Set up microphones &amp; DAW projects; manage playback</a:t>
                      </a:r>
                    </a:p>
                  </a:txBody>
                  <a:tcPr/>
                </a:tc>
                <a:extLst>
                  <a:ext uri="{0D108BD9-81ED-4DB2-BD59-A6C34878D82A}">
                    <a16:rowId xmlns:a16="http://schemas.microsoft.com/office/drawing/2014/main" val="142632104"/>
                  </a:ext>
                </a:extLst>
              </a:tr>
              <a:tr h="434774">
                <a:tc>
                  <a:txBody>
                    <a:bodyPr/>
                    <a:lstStyle/>
                    <a:p>
                      <a:endParaRPr lang="en-GB" dirty="0"/>
                    </a:p>
                  </a:txBody>
                  <a:tcPr/>
                </a:tc>
                <a:tc>
                  <a:txBody>
                    <a:bodyPr/>
                    <a:lstStyle/>
                    <a:p>
                      <a:r>
                        <a:rPr lang="en-GB" dirty="0"/>
                        <a:t>Create marketing strategies; run promo campaigns; develop public image</a:t>
                      </a:r>
                    </a:p>
                  </a:txBody>
                  <a:tcPr/>
                </a:tc>
                <a:extLst>
                  <a:ext uri="{0D108BD9-81ED-4DB2-BD59-A6C34878D82A}">
                    <a16:rowId xmlns:a16="http://schemas.microsoft.com/office/drawing/2014/main" val="1049049187"/>
                  </a:ext>
                </a:extLst>
              </a:tr>
              <a:tr h="434774">
                <a:tc>
                  <a:txBody>
                    <a:bodyPr/>
                    <a:lstStyle/>
                    <a:p>
                      <a:endParaRPr lang="en-GB" dirty="0"/>
                    </a:p>
                  </a:txBody>
                  <a:tcPr/>
                </a:tc>
                <a:tc>
                  <a:txBody>
                    <a:bodyPr/>
                    <a:lstStyle/>
                    <a:p>
                      <a:r>
                        <a:rPr lang="en-GB" dirty="0"/>
                        <a:t>Scout artists for labels; develop artists’ sound</a:t>
                      </a:r>
                    </a:p>
                  </a:txBody>
                  <a:tcPr/>
                </a:tc>
                <a:extLst>
                  <a:ext uri="{0D108BD9-81ED-4DB2-BD59-A6C34878D82A}">
                    <a16:rowId xmlns:a16="http://schemas.microsoft.com/office/drawing/2014/main" val="3974945440"/>
                  </a:ext>
                </a:extLst>
              </a:tr>
            </a:tbl>
          </a:graphicData>
        </a:graphic>
      </p:graphicFrame>
      <p:sp>
        <p:nvSpPr>
          <p:cNvPr id="4" name="TextBox 3">
            <a:extLst>
              <a:ext uri="{FF2B5EF4-FFF2-40B4-BE49-F238E27FC236}">
                <a16:creationId xmlns:a16="http://schemas.microsoft.com/office/drawing/2014/main" id="{7D0CBD50-4FE8-395D-41CF-B1214DF6062D}"/>
              </a:ext>
            </a:extLst>
          </p:cNvPr>
          <p:cNvSpPr txBox="1"/>
          <p:nvPr/>
        </p:nvSpPr>
        <p:spPr>
          <a:xfrm>
            <a:off x="222127" y="7334759"/>
            <a:ext cx="6263429" cy="523220"/>
          </a:xfrm>
          <a:prstGeom prst="rect">
            <a:avLst/>
          </a:prstGeom>
          <a:noFill/>
        </p:spPr>
        <p:txBody>
          <a:bodyPr wrap="square" rtlCol="0">
            <a:spAutoFit/>
          </a:bodyPr>
          <a:lstStyle/>
          <a:p>
            <a:r>
              <a:rPr lang="en-GB" sz="1400" dirty="0"/>
              <a:t>2. You need to know the benefits of 2/4/8/16/24 track magnetic recording tape. Write them below</a:t>
            </a:r>
          </a:p>
        </p:txBody>
      </p:sp>
      <p:sp>
        <p:nvSpPr>
          <p:cNvPr id="8" name="TextBox 7">
            <a:extLst>
              <a:ext uri="{FF2B5EF4-FFF2-40B4-BE49-F238E27FC236}">
                <a16:creationId xmlns:a16="http://schemas.microsoft.com/office/drawing/2014/main" id="{3D746123-F902-C3D5-5DE7-0060133C5D5F}"/>
              </a:ext>
            </a:extLst>
          </p:cNvPr>
          <p:cNvSpPr txBox="1"/>
          <p:nvPr/>
        </p:nvSpPr>
        <p:spPr>
          <a:xfrm>
            <a:off x="291806" y="7987140"/>
            <a:ext cx="2547257" cy="1754326"/>
          </a:xfrm>
          <a:prstGeom prst="rect">
            <a:avLst/>
          </a:prstGeom>
          <a:noFill/>
        </p:spPr>
        <p:txBody>
          <a:bodyPr wrap="square" rtlCol="0">
            <a:spAutoFit/>
          </a:bodyPr>
          <a:lstStyle/>
          <a:p>
            <a:r>
              <a:rPr lang="en-GB" sz="1200" u="sng" dirty="0"/>
              <a:t>2-track tape</a:t>
            </a:r>
          </a:p>
          <a:p>
            <a:r>
              <a:rPr lang="en-GB" sz="1200" dirty="0"/>
              <a:t>Decade popular: ……..…..</a:t>
            </a:r>
          </a:p>
          <a:p>
            <a:r>
              <a:rPr lang="en-GB" sz="1200" dirty="0"/>
              <a:t>Benefits:</a:t>
            </a:r>
          </a:p>
          <a:p>
            <a:endParaRPr lang="en-GB" sz="1200" dirty="0"/>
          </a:p>
          <a:p>
            <a:pPr marL="171450" indent="-171450">
              <a:buFont typeface="Arial" panose="020B0604020202020204" pitchFamily="34" charset="0"/>
              <a:buChar char="•"/>
            </a:pPr>
            <a:r>
              <a:rPr lang="en-GB" sz="1200" dirty="0"/>
              <a:t> </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 </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 </a:t>
            </a:r>
          </a:p>
        </p:txBody>
      </p:sp>
      <p:sp>
        <p:nvSpPr>
          <p:cNvPr id="9" name="TextBox 8">
            <a:extLst>
              <a:ext uri="{FF2B5EF4-FFF2-40B4-BE49-F238E27FC236}">
                <a16:creationId xmlns:a16="http://schemas.microsoft.com/office/drawing/2014/main" id="{D945AFF7-0EC9-26BD-756C-D957684EC022}"/>
              </a:ext>
            </a:extLst>
          </p:cNvPr>
          <p:cNvSpPr txBox="1"/>
          <p:nvPr/>
        </p:nvSpPr>
        <p:spPr>
          <a:xfrm>
            <a:off x="2384075" y="7953337"/>
            <a:ext cx="2547257" cy="1754326"/>
          </a:xfrm>
          <a:prstGeom prst="rect">
            <a:avLst/>
          </a:prstGeom>
          <a:noFill/>
        </p:spPr>
        <p:txBody>
          <a:bodyPr wrap="square" rtlCol="0">
            <a:spAutoFit/>
          </a:bodyPr>
          <a:lstStyle/>
          <a:p>
            <a:r>
              <a:rPr lang="en-GB" sz="1200" u="sng" dirty="0"/>
              <a:t>4 &amp; 8-track tape</a:t>
            </a:r>
          </a:p>
          <a:p>
            <a:r>
              <a:rPr lang="en-GB" sz="1200" dirty="0"/>
              <a:t>Decade popular: ……….…..</a:t>
            </a:r>
          </a:p>
          <a:p>
            <a:r>
              <a:rPr lang="en-GB" sz="1200" dirty="0"/>
              <a:t>Benefits:</a:t>
            </a:r>
          </a:p>
          <a:p>
            <a:endParaRPr lang="en-GB" sz="1200" dirty="0"/>
          </a:p>
          <a:p>
            <a:pPr marL="171450" indent="-171450">
              <a:buFont typeface="Arial" panose="020B0604020202020204" pitchFamily="34" charset="0"/>
              <a:buChar char="•"/>
            </a:pPr>
            <a:r>
              <a:rPr lang="en-GB" sz="1200" dirty="0"/>
              <a:t> </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 </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 </a:t>
            </a:r>
          </a:p>
        </p:txBody>
      </p:sp>
      <p:sp>
        <p:nvSpPr>
          <p:cNvPr id="10" name="TextBox 9">
            <a:extLst>
              <a:ext uri="{FF2B5EF4-FFF2-40B4-BE49-F238E27FC236}">
                <a16:creationId xmlns:a16="http://schemas.microsoft.com/office/drawing/2014/main" id="{7B21F5FB-F257-698F-22CC-6C808AD7E5A4}"/>
              </a:ext>
            </a:extLst>
          </p:cNvPr>
          <p:cNvSpPr txBox="1"/>
          <p:nvPr/>
        </p:nvSpPr>
        <p:spPr>
          <a:xfrm>
            <a:off x="4491224" y="7953337"/>
            <a:ext cx="2074969" cy="1754326"/>
          </a:xfrm>
          <a:prstGeom prst="rect">
            <a:avLst/>
          </a:prstGeom>
          <a:noFill/>
        </p:spPr>
        <p:txBody>
          <a:bodyPr wrap="square" rtlCol="0">
            <a:spAutoFit/>
          </a:bodyPr>
          <a:lstStyle/>
          <a:p>
            <a:r>
              <a:rPr lang="en-GB" sz="1200" u="sng" dirty="0"/>
              <a:t>16 &amp; 24-track tape</a:t>
            </a:r>
          </a:p>
          <a:p>
            <a:r>
              <a:rPr lang="en-GB" sz="1200" dirty="0"/>
              <a:t>Decade popular: …………...</a:t>
            </a:r>
          </a:p>
          <a:p>
            <a:r>
              <a:rPr lang="en-GB" sz="1200" dirty="0"/>
              <a:t>Benefits:</a:t>
            </a:r>
          </a:p>
          <a:p>
            <a:endParaRPr lang="en-GB" sz="1200" dirty="0"/>
          </a:p>
          <a:p>
            <a:pPr marL="171450" indent="-171450">
              <a:buFont typeface="Arial" panose="020B0604020202020204" pitchFamily="34" charset="0"/>
              <a:buChar char="•"/>
            </a:pPr>
            <a:r>
              <a:rPr lang="en-GB" sz="1200" dirty="0"/>
              <a:t> </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 </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r>
              <a:rPr lang="en-GB" sz="1200" dirty="0"/>
              <a:t> </a:t>
            </a:r>
          </a:p>
        </p:txBody>
      </p:sp>
    </p:spTree>
    <p:extLst>
      <p:ext uri="{BB962C8B-B14F-4D97-AF65-F5344CB8AC3E}">
        <p14:creationId xmlns:p14="http://schemas.microsoft.com/office/powerpoint/2010/main" val="2462399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30CDF-1612-236A-D047-4FA35EC89C7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57D31403-8B7A-DED1-F852-409E1E274B2F}"/>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1: the Music Business &amp; Music Technology</a:t>
            </a:r>
          </a:p>
        </p:txBody>
      </p:sp>
      <p:sp>
        <p:nvSpPr>
          <p:cNvPr id="7" name="TextBox 6">
            <a:extLst>
              <a:ext uri="{FF2B5EF4-FFF2-40B4-BE49-F238E27FC236}">
                <a16:creationId xmlns:a16="http://schemas.microsoft.com/office/drawing/2014/main" id="{F30444FE-AE02-662E-961A-7805BA5E9337}"/>
              </a:ext>
            </a:extLst>
          </p:cNvPr>
          <p:cNvSpPr txBox="1"/>
          <p:nvPr/>
        </p:nvSpPr>
        <p:spPr>
          <a:xfrm>
            <a:off x="6154669" y="9433253"/>
            <a:ext cx="546958"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10</a:t>
            </a:r>
          </a:p>
        </p:txBody>
      </p:sp>
      <p:pic>
        <p:nvPicPr>
          <p:cNvPr id="3" name="Picture 2">
            <a:extLst>
              <a:ext uri="{FF2B5EF4-FFF2-40B4-BE49-F238E27FC236}">
                <a16:creationId xmlns:a16="http://schemas.microsoft.com/office/drawing/2014/main" id="{0BCE130C-351E-A045-21F1-43FD5DE71BE3}"/>
              </a:ext>
            </a:extLst>
          </p:cNvPr>
          <p:cNvPicPr>
            <a:picLocks noChangeAspect="1"/>
          </p:cNvPicPr>
          <p:nvPr/>
        </p:nvPicPr>
        <p:blipFill>
          <a:blip r:embed="rId2"/>
          <a:stretch>
            <a:fillRect/>
          </a:stretch>
        </p:blipFill>
        <p:spPr>
          <a:xfrm>
            <a:off x="5552429" y="575422"/>
            <a:ext cx="963832" cy="696951"/>
          </a:xfrm>
          <a:prstGeom prst="rect">
            <a:avLst/>
          </a:prstGeom>
        </p:spPr>
      </p:pic>
      <p:sp>
        <p:nvSpPr>
          <p:cNvPr id="4" name="TextBox 3">
            <a:extLst>
              <a:ext uri="{FF2B5EF4-FFF2-40B4-BE49-F238E27FC236}">
                <a16:creationId xmlns:a16="http://schemas.microsoft.com/office/drawing/2014/main" id="{80A62ABE-4BFE-3688-E861-B98BEF2184FC}"/>
              </a:ext>
            </a:extLst>
          </p:cNvPr>
          <p:cNvSpPr txBox="1"/>
          <p:nvPr/>
        </p:nvSpPr>
        <p:spPr>
          <a:xfrm>
            <a:off x="280911" y="575422"/>
            <a:ext cx="6235350" cy="2000548"/>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3</a:t>
            </a:r>
            <a:r>
              <a:rPr lang="en-GB" sz="1200" b="1" i="0" u="sng" strike="noStrike" dirty="0">
                <a:solidFill>
                  <a:srgbClr val="292934"/>
                </a:solidFill>
                <a:effectLst/>
                <a:latin typeface="Arial" panose="020B0604020202020204" pitchFamily="34" charset="0"/>
                <a:cs typeface="Arial" panose="020B0604020202020204" pitchFamily="34" charset="0"/>
              </a:rPr>
              <a:t>. This question is about DASH tape. Fill in the blanks.</a:t>
            </a:r>
          </a:p>
          <a:p>
            <a:pPr rtl="0" fontAlgn="base">
              <a:spcBef>
                <a:spcPts val="0"/>
              </a:spcBef>
              <a:spcAft>
                <a:spcPts val="0"/>
              </a:spcAft>
            </a:pPr>
            <a:r>
              <a:rPr lang="en-GB" sz="1200" b="1" i="0" u="none" strike="noStrike" dirty="0">
                <a:solidFill>
                  <a:srgbClr val="292934"/>
                </a:solidFill>
                <a:effectLst/>
                <a:latin typeface="Arial" panose="020B0604020202020204" pitchFamily="34" charset="0"/>
                <a:cs typeface="Arial" panose="020B0604020202020204" pitchFamily="34" charset="0"/>
              </a:rPr>
              <a:t>Digital tape </a:t>
            </a:r>
            <a:r>
              <a:rPr lang="en-GB" sz="1200" b="1" i="0" strike="noStrike" dirty="0">
                <a:solidFill>
                  <a:srgbClr val="292934"/>
                </a:solidFill>
                <a:effectLst/>
                <a:latin typeface="Arial" panose="020B0604020202020204" pitchFamily="34" charset="0"/>
                <a:cs typeface="Arial" panose="020B0604020202020204" pitchFamily="34" charset="0"/>
              </a:rPr>
              <a:t>converts</a:t>
            </a:r>
            <a:r>
              <a:rPr lang="en-GB" sz="1200" b="0" i="0" u="none" strike="noStrike" dirty="0">
                <a:solidFill>
                  <a:srgbClr val="292934"/>
                </a:solidFill>
                <a:effectLst/>
                <a:latin typeface="Arial" panose="020B0604020202020204" pitchFamily="34" charset="0"/>
                <a:cs typeface="Arial" panose="020B0604020202020204" pitchFamily="34" charset="0"/>
              </a:rPr>
              <a:t> the incoming audio signal into a data stream of</a:t>
            </a:r>
          </a:p>
          <a:p>
            <a:pPr rtl="0" fontAlgn="base">
              <a:spcBef>
                <a:spcPts val="0"/>
              </a:spcBef>
              <a:spcAft>
                <a:spcPts val="0"/>
              </a:spcAft>
            </a:pPr>
            <a:endParaRPr lang="en-GB" sz="5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b="0" i="0" u="none" strike="noStrike" dirty="0">
                <a:solidFill>
                  <a:srgbClr val="292934"/>
                </a:solidFill>
                <a:effectLst/>
                <a:latin typeface="Arial" panose="020B0604020202020204" pitchFamily="34" charset="0"/>
                <a:cs typeface="Arial" panose="020B0604020202020204" pitchFamily="34" charset="0"/>
              </a:rPr>
              <a:t> </a:t>
            </a:r>
            <a:r>
              <a:rPr lang="en-GB" sz="1200" b="1" i="0" strike="noStrike" dirty="0">
                <a:solidFill>
                  <a:srgbClr val="292934"/>
                </a:solidFill>
                <a:effectLst/>
                <a:latin typeface="Arial" panose="020B0604020202020204" pitchFamily="34" charset="0"/>
                <a:cs typeface="Arial" panose="020B0604020202020204" pitchFamily="34" charset="0"/>
              </a:rPr>
              <a:t>……………. information (1s and 0s).</a:t>
            </a:r>
            <a:r>
              <a:rPr lang="en-GB" sz="1200" b="0" i="0" u="none" strike="noStrike" dirty="0">
                <a:solidFill>
                  <a:srgbClr val="292934"/>
                </a:solidFill>
                <a:effectLst/>
                <a:latin typeface="Arial" panose="020B0604020202020204" pitchFamily="34" charset="0"/>
                <a:cs typeface="Arial" panose="020B0604020202020204" pitchFamily="34" charset="0"/>
              </a:rPr>
              <a:t> </a:t>
            </a:r>
          </a:p>
          <a:p>
            <a:pPr rtl="0" fontAlgn="base">
              <a:spcBef>
                <a:spcPts val="0"/>
              </a:spcBef>
              <a:spcAft>
                <a:spcPts val="0"/>
              </a:spcAft>
            </a:pPr>
            <a:endParaRPr lang="en-GB" sz="1100" b="0" i="0" u="none" strike="noStrike" dirty="0">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GB" sz="1200" b="0" i="0" u="none" strike="noStrike" dirty="0">
                <a:solidFill>
                  <a:srgbClr val="292934"/>
                </a:solidFill>
                <a:effectLst/>
                <a:latin typeface="Arial" panose="020B0604020202020204" pitchFamily="34" charset="0"/>
                <a:cs typeface="Arial" panose="020B0604020202020204" pitchFamily="34" charset="0"/>
              </a:rPr>
              <a:t>This is recorded onto the tape via the  ………  ……... .</a:t>
            </a:r>
          </a:p>
          <a:p>
            <a:pPr rtl="0" fontAlgn="base">
              <a:spcBef>
                <a:spcPts val="0"/>
              </a:spcBef>
              <a:spcAft>
                <a:spcPts val="0"/>
              </a:spcAft>
            </a:pPr>
            <a:endParaRPr lang="en-US"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1200" b="0" i="0" u="none" strike="noStrike" dirty="0">
                <a:solidFill>
                  <a:srgbClr val="292934"/>
                </a:solidFill>
                <a:effectLst/>
                <a:latin typeface="Arial" panose="020B0604020202020204" pitchFamily="34" charset="0"/>
                <a:cs typeface="Arial" panose="020B0604020202020204" pitchFamily="34" charset="0"/>
              </a:rPr>
              <a:t>DASH can record ………. channels of audio to ……… inch tape or 24/48 channels to ½ inch tape.</a:t>
            </a:r>
          </a:p>
          <a:p>
            <a:pPr rtl="0" fontAlgn="base">
              <a:spcBef>
                <a:spcPts val="0"/>
              </a:spcBef>
              <a:spcAft>
                <a:spcPts val="0"/>
              </a:spcAft>
            </a:pPr>
            <a:endParaRPr lang="en-US" sz="1200" dirty="0">
              <a:solidFill>
                <a:srgbClr val="292934"/>
              </a:solidFill>
              <a:latin typeface="Arial" panose="020B0604020202020204" pitchFamily="34" charset="0"/>
              <a:cs typeface="Arial" panose="020B0604020202020204" pitchFamily="34" charset="0"/>
            </a:endParaRPr>
          </a:p>
          <a:p>
            <a:pPr fontAlgn="base"/>
            <a:r>
              <a:rPr lang="en-US" sz="1200" b="0" i="0" u="none" strike="noStrike" dirty="0">
                <a:solidFill>
                  <a:srgbClr val="292934"/>
                </a:solidFill>
                <a:effectLst/>
                <a:latin typeface="Arial" panose="020B0604020202020204" pitchFamily="34" charset="0"/>
                <a:cs typeface="Arial" panose="020B0604020202020204" pitchFamily="34" charset="0"/>
              </a:rPr>
              <a:t>Advantages: a) …………………………………       b) ……………………………………..</a:t>
            </a:r>
            <a:endParaRPr lang="en-US" sz="12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66410EB-791F-B525-9CA2-2DF14C25CC81}"/>
              </a:ext>
            </a:extLst>
          </p:cNvPr>
          <p:cNvSpPr txBox="1"/>
          <p:nvPr/>
        </p:nvSpPr>
        <p:spPr>
          <a:xfrm>
            <a:off x="280911" y="2729899"/>
            <a:ext cx="6319792" cy="2000548"/>
          </a:xfrm>
          <a:prstGeom prst="rect">
            <a:avLst/>
          </a:prstGeom>
          <a:noFill/>
        </p:spPr>
        <p:txBody>
          <a:bodyPr wrap="square">
            <a:spAutoFit/>
          </a:bodyPr>
          <a:lstStyle/>
          <a:p>
            <a:pPr rtl="0" fontAlgn="base">
              <a:spcBef>
                <a:spcPts val="0"/>
              </a:spcBef>
              <a:spcAft>
                <a:spcPts val="0"/>
              </a:spcAft>
            </a:pPr>
            <a:r>
              <a:rPr lang="en-GB" sz="1200" b="1" i="0" u="sng" strike="noStrike" dirty="0">
                <a:solidFill>
                  <a:srgbClr val="292934"/>
                </a:solidFill>
                <a:effectLst/>
                <a:latin typeface="Arial" panose="020B0604020202020204" pitchFamily="34" charset="0"/>
                <a:cs typeface="Arial" panose="020B0604020202020204" pitchFamily="34" charset="0"/>
              </a:rPr>
              <a:t>4. This question is about </a:t>
            </a:r>
            <a:r>
              <a:rPr lang="en-GB" sz="1200" b="1" i="0" u="sng" strike="noStrike" dirty="0" err="1">
                <a:solidFill>
                  <a:srgbClr val="292934"/>
                </a:solidFill>
                <a:effectLst/>
                <a:latin typeface="Arial" panose="020B0604020202020204" pitchFamily="34" charset="0"/>
                <a:cs typeface="Arial" panose="020B0604020202020204" pitchFamily="34" charset="0"/>
              </a:rPr>
              <a:t>Alesis</a:t>
            </a:r>
            <a:r>
              <a:rPr lang="en-GB" sz="1200" b="1" i="0" u="sng" strike="noStrike" dirty="0">
                <a:solidFill>
                  <a:srgbClr val="292934"/>
                </a:solidFill>
                <a:effectLst/>
                <a:latin typeface="Arial" panose="020B0604020202020204" pitchFamily="34" charset="0"/>
                <a:cs typeface="Arial" panose="020B0604020202020204" pitchFamily="34" charset="0"/>
              </a:rPr>
              <a:t> Digital Audio Tape. Fill in the blanks,</a:t>
            </a:r>
          </a:p>
          <a:p>
            <a:pPr rtl="0" fontAlgn="base">
              <a:spcBef>
                <a:spcPts val="0"/>
              </a:spcBef>
              <a:spcAft>
                <a:spcPts val="0"/>
              </a:spcAft>
            </a:pPr>
            <a:endParaRPr lang="en-GB" sz="400" b="1" i="0" strike="noStrike" dirty="0">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US" sz="1200" dirty="0">
                <a:solidFill>
                  <a:srgbClr val="292934"/>
                </a:solidFill>
                <a:latin typeface="Arial" panose="020B0604020202020204" pitchFamily="34" charset="0"/>
                <a:cs typeface="Arial" panose="020B0604020202020204" pitchFamily="34" charset="0"/>
              </a:rPr>
              <a:t>Magnetic 8-track tape. Uses the same S-VHS tape as a VCR.</a:t>
            </a:r>
          </a:p>
          <a:p>
            <a:pPr rtl="0" fontAlgn="base">
              <a:spcBef>
                <a:spcPts val="0"/>
              </a:spcBef>
              <a:spcAft>
                <a:spcPts val="0"/>
              </a:spcAft>
            </a:pPr>
            <a:endParaRPr lang="en-US" sz="1200" b="0" i="0" u="none" strike="noStrike" dirty="0">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US" sz="1200" dirty="0">
                <a:solidFill>
                  <a:srgbClr val="292934"/>
                </a:solidFill>
                <a:latin typeface="Arial" panose="020B0604020202020204" pitchFamily="34" charset="0"/>
                <a:cs typeface="Arial" panose="020B0604020202020204" pitchFamily="34" charset="0"/>
              </a:rPr>
              <a:t>You can  …….. multiple ADATs together (up to 16), giving a total ……. possible tracks. </a:t>
            </a:r>
          </a:p>
          <a:p>
            <a:pPr rtl="0" fontAlgn="base">
              <a:spcBef>
                <a:spcPts val="0"/>
              </a:spcBef>
              <a:spcAft>
                <a:spcPts val="0"/>
              </a:spcAft>
            </a:pPr>
            <a:endParaRPr lang="en-US"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1200" dirty="0">
                <a:solidFill>
                  <a:srgbClr val="292934"/>
                </a:solidFill>
                <a:latin typeface="Arial" panose="020B0604020202020204" pitchFamily="34" charset="0"/>
                <a:cs typeface="Arial" panose="020B0604020202020204" pitchFamily="34" charset="0"/>
              </a:rPr>
              <a:t>The ADAT HD24 replaced the original ADAT. This records …….. tracks to hard disk.</a:t>
            </a:r>
          </a:p>
          <a:p>
            <a:pPr rtl="0" fontAlgn="base">
              <a:spcBef>
                <a:spcPts val="0"/>
              </a:spcBef>
              <a:spcAft>
                <a:spcPts val="0"/>
              </a:spcAft>
            </a:pPr>
            <a:endParaRPr lang="en-US"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1200" dirty="0">
                <a:solidFill>
                  <a:srgbClr val="292934"/>
                </a:solidFill>
                <a:latin typeface="Arial" panose="020B0604020202020204" pitchFamily="34" charset="0"/>
                <a:cs typeface="Arial" panose="020B0604020202020204" pitchFamily="34" charset="0"/>
              </a:rPr>
              <a:t>ADAT technology is still used in studios to ………………………………………  .</a:t>
            </a:r>
          </a:p>
          <a:p>
            <a:pPr fontAlgn="base"/>
            <a:endParaRPr lang="en-US" sz="1200" b="0" i="0" u="none" strike="noStrike" dirty="0">
              <a:solidFill>
                <a:srgbClr val="292934"/>
              </a:solidFill>
              <a:effectLst/>
              <a:latin typeface="Arial" panose="020B0604020202020204" pitchFamily="34" charset="0"/>
              <a:cs typeface="Arial" panose="020B0604020202020204" pitchFamily="34" charset="0"/>
            </a:endParaRPr>
          </a:p>
          <a:p>
            <a:pPr fontAlgn="base"/>
            <a:endParaRPr lang="en-US" sz="1200" b="0" i="0" u="none" strike="noStrike" dirty="0">
              <a:solidFill>
                <a:srgbClr val="292934"/>
              </a:solidFill>
              <a:effectLst/>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FB7DFECC-85EA-6C0B-B90A-1FE6B94C00D6}"/>
              </a:ext>
            </a:extLst>
          </p:cNvPr>
          <p:cNvPicPr>
            <a:picLocks noChangeAspect="1"/>
          </p:cNvPicPr>
          <p:nvPr/>
        </p:nvPicPr>
        <p:blipFill>
          <a:blip r:embed="rId3"/>
          <a:stretch>
            <a:fillRect/>
          </a:stretch>
        </p:blipFill>
        <p:spPr>
          <a:xfrm>
            <a:off x="5907134" y="2602551"/>
            <a:ext cx="727658" cy="718995"/>
          </a:xfrm>
          <a:prstGeom prst="rect">
            <a:avLst/>
          </a:prstGeom>
        </p:spPr>
      </p:pic>
      <p:pic>
        <p:nvPicPr>
          <p:cNvPr id="2" name="Picture 1">
            <a:extLst>
              <a:ext uri="{FF2B5EF4-FFF2-40B4-BE49-F238E27FC236}">
                <a16:creationId xmlns:a16="http://schemas.microsoft.com/office/drawing/2014/main" id="{7A9A9B0E-070D-1D31-3A5C-21BC43C75716}"/>
              </a:ext>
            </a:extLst>
          </p:cNvPr>
          <p:cNvPicPr>
            <a:picLocks noChangeAspect="1"/>
          </p:cNvPicPr>
          <p:nvPr/>
        </p:nvPicPr>
        <p:blipFill>
          <a:blip r:embed="rId4"/>
          <a:stretch>
            <a:fillRect/>
          </a:stretch>
        </p:blipFill>
        <p:spPr>
          <a:xfrm>
            <a:off x="2482503" y="5594414"/>
            <a:ext cx="1089134" cy="595056"/>
          </a:xfrm>
          <a:prstGeom prst="rect">
            <a:avLst/>
          </a:prstGeom>
        </p:spPr>
      </p:pic>
      <p:pic>
        <p:nvPicPr>
          <p:cNvPr id="6" name="Picture 5">
            <a:extLst>
              <a:ext uri="{FF2B5EF4-FFF2-40B4-BE49-F238E27FC236}">
                <a16:creationId xmlns:a16="http://schemas.microsoft.com/office/drawing/2014/main" id="{25C96514-B794-0940-3A2B-BAA30EB7E559}"/>
              </a:ext>
            </a:extLst>
          </p:cNvPr>
          <p:cNvPicPr>
            <a:picLocks noChangeAspect="1"/>
          </p:cNvPicPr>
          <p:nvPr/>
        </p:nvPicPr>
        <p:blipFill>
          <a:blip r:embed="rId5"/>
          <a:stretch>
            <a:fillRect/>
          </a:stretch>
        </p:blipFill>
        <p:spPr>
          <a:xfrm>
            <a:off x="316080" y="6122677"/>
            <a:ext cx="908012" cy="595056"/>
          </a:xfrm>
          <a:prstGeom prst="rect">
            <a:avLst/>
          </a:prstGeom>
        </p:spPr>
      </p:pic>
      <p:pic>
        <p:nvPicPr>
          <p:cNvPr id="10" name="Picture 9">
            <a:extLst>
              <a:ext uri="{FF2B5EF4-FFF2-40B4-BE49-F238E27FC236}">
                <a16:creationId xmlns:a16="http://schemas.microsoft.com/office/drawing/2014/main" id="{6DDFC411-C726-7F9C-B388-719945DA387C}"/>
              </a:ext>
            </a:extLst>
          </p:cNvPr>
          <p:cNvPicPr>
            <a:picLocks noChangeAspect="1"/>
          </p:cNvPicPr>
          <p:nvPr/>
        </p:nvPicPr>
        <p:blipFill>
          <a:blip r:embed="rId6"/>
          <a:stretch>
            <a:fillRect/>
          </a:stretch>
        </p:blipFill>
        <p:spPr>
          <a:xfrm>
            <a:off x="1323589" y="7412951"/>
            <a:ext cx="909099" cy="882672"/>
          </a:xfrm>
          <a:prstGeom prst="rect">
            <a:avLst/>
          </a:prstGeom>
        </p:spPr>
      </p:pic>
      <p:pic>
        <p:nvPicPr>
          <p:cNvPr id="11" name="Picture 10">
            <a:extLst>
              <a:ext uri="{FF2B5EF4-FFF2-40B4-BE49-F238E27FC236}">
                <a16:creationId xmlns:a16="http://schemas.microsoft.com/office/drawing/2014/main" id="{B683ECD9-E37A-70BA-9190-77AF25FE3B02}"/>
              </a:ext>
            </a:extLst>
          </p:cNvPr>
          <p:cNvPicPr>
            <a:picLocks noChangeAspect="1"/>
          </p:cNvPicPr>
          <p:nvPr/>
        </p:nvPicPr>
        <p:blipFill>
          <a:blip r:embed="rId7"/>
          <a:stretch>
            <a:fillRect/>
          </a:stretch>
        </p:blipFill>
        <p:spPr>
          <a:xfrm>
            <a:off x="369193" y="9063482"/>
            <a:ext cx="546958" cy="556307"/>
          </a:xfrm>
          <a:prstGeom prst="rect">
            <a:avLst/>
          </a:prstGeom>
        </p:spPr>
      </p:pic>
      <p:pic>
        <p:nvPicPr>
          <p:cNvPr id="12" name="Picture 11">
            <a:extLst>
              <a:ext uri="{FF2B5EF4-FFF2-40B4-BE49-F238E27FC236}">
                <a16:creationId xmlns:a16="http://schemas.microsoft.com/office/drawing/2014/main" id="{BADA3C42-2A27-CF6D-9625-13859B74E7DE}"/>
              </a:ext>
            </a:extLst>
          </p:cNvPr>
          <p:cNvPicPr>
            <a:picLocks noChangeAspect="1"/>
          </p:cNvPicPr>
          <p:nvPr/>
        </p:nvPicPr>
        <p:blipFill>
          <a:blip r:embed="rId8"/>
          <a:stretch>
            <a:fillRect/>
          </a:stretch>
        </p:blipFill>
        <p:spPr>
          <a:xfrm>
            <a:off x="3652452" y="7274775"/>
            <a:ext cx="909100" cy="506762"/>
          </a:xfrm>
          <a:prstGeom prst="rect">
            <a:avLst/>
          </a:prstGeom>
        </p:spPr>
      </p:pic>
      <p:pic>
        <p:nvPicPr>
          <p:cNvPr id="13" name="Picture 12">
            <a:extLst>
              <a:ext uri="{FF2B5EF4-FFF2-40B4-BE49-F238E27FC236}">
                <a16:creationId xmlns:a16="http://schemas.microsoft.com/office/drawing/2014/main" id="{52B20915-49E1-887C-93E9-1DFA20DE965C}"/>
              </a:ext>
            </a:extLst>
          </p:cNvPr>
          <p:cNvPicPr>
            <a:picLocks noChangeAspect="1"/>
          </p:cNvPicPr>
          <p:nvPr/>
        </p:nvPicPr>
        <p:blipFill>
          <a:blip r:embed="rId9"/>
          <a:stretch>
            <a:fillRect/>
          </a:stretch>
        </p:blipFill>
        <p:spPr>
          <a:xfrm>
            <a:off x="3635361" y="8866461"/>
            <a:ext cx="729279" cy="475174"/>
          </a:xfrm>
          <a:prstGeom prst="rect">
            <a:avLst/>
          </a:prstGeom>
        </p:spPr>
      </p:pic>
      <p:pic>
        <p:nvPicPr>
          <p:cNvPr id="14" name="Picture 13">
            <a:extLst>
              <a:ext uri="{FF2B5EF4-FFF2-40B4-BE49-F238E27FC236}">
                <a16:creationId xmlns:a16="http://schemas.microsoft.com/office/drawing/2014/main" id="{6BCD1E35-1B32-E347-2274-45C3D7091FA1}"/>
              </a:ext>
            </a:extLst>
          </p:cNvPr>
          <p:cNvPicPr>
            <a:picLocks noChangeAspect="1"/>
          </p:cNvPicPr>
          <p:nvPr/>
        </p:nvPicPr>
        <p:blipFill>
          <a:blip r:embed="rId10"/>
          <a:stretch>
            <a:fillRect/>
          </a:stretch>
        </p:blipFill>
        <p:spPr>
          <a:xfrm>
            <a:off x="5155343" y="5328804"/>
            <a:ext cx="794172" cy="387905"/>
          </a:xfrm>
          <a:prstGeom prst="rect">
            <a:avLst/>
          </a:prstGeom>
        </p:spPr>
      </p:pic>
      <p:pic>
        <p:nvPicPr>
          <p:cNvPr id="15" name="Picture 14">
            <a:extLst>
              <a:ext uri="{FF2B5EF4-FFF2-40B4-BE49-F238E27FC236}">
                <a16:creationId xmlns:a16="http://schemas.microsoft.com/office/drawing/2014/main" id="{05B280CC-7E83-E7C8-1283-976590B56ED1}"/>
              </a:ext>
            </a:extLst>
          </p:cNvPr>
          <p:cNvPicPr>
            <a:picLocks noChangeAspect="1"/>
          </p:cNvPicPr>
          <p:nvPr/>
        </p:nvPicPr>
        <p:blipFill>
          <a:blip r:embed="rId11"/>
          <a:stretch>
            <a:fillRect/>
          </a:stretch>
        </p:blipFill>
        <p:spPr>
          <a:xfrm>
            <a:off x="5971214" y="8705018"/>
            <a:ext cx="649988" cy="296557"/>
          </a:xfrm>
          <a:prstGeom prst="rect">
            <a:avLst/>
          </a:prstGeom>
        </p:spPr>
      </p:pic>
      <p:sp>
        <p:nvSpPr>
          <p:cNvPr id="16" name="TextBox 15">
            <a:extLst>
              <a:ext uri="{FF2B5EF4-FFF2-40B4-BE49-F238E27FC236}">
                <a16:creationId xmlns:a16="http://schemas.microsoft.com/office/drawing/2014/main" id="{9CFDC33E-126A-9112-EA81-FDF123376CC1}"/>
              </a:ext>
            </a:extLst>
          </p:cNvPr>
          <p:cNvSpPr txBox="1"/>
          <p:nvPr/>
        </p:nvSpPr>
        <p:spPr>
          <a:xfrm>
            <a:off x="222128" y="4425959"/>
            <a:ext cx="4520751" cy="1077218"/>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5</a:t>
            </a:r>
            <a:r>
              <a:rPr lang="en-GB" sz="1200" b="1" i="0" u="sng" strike="noStrike" dirty="0">
                <a:solidFill>
                  <a:srgbClr val="292934"/>
                </a:solidFill>
                <a:effectLst/>
                <a:latin typeface="Arial" panose="020B0604020202020204" pitchFamily="34" charset="0"/>
                <a:cs typeface="Arial" panose="020B0604020202020204" pitchFamily="34" charset="0"/>
              </a:rPr>
              <a:t>. Consumer audio formats.</a:t>
            </a:r>
          </a:p>
          <a:p>
            <a:pPr rtl="0" fontAlgn="base">
              <a:spcBef>
                <a:spcPts val="0"/>
              </a:spcBef>
              <a:spcAft>
                <a:spcPts val="0"/>
              </a:spcAft>
            </a:pPr>
            <a:endParaRPr lang="en-GB" sz="400" b="1" i="0" strike="noStrike" dirty="0">
              <a:solidFill>
                <a:srgbClr val="292934"/>
              </a:solidFill>
              <a:effectLst/>
              <a:latin typeface="Arial" panose="020B0604020202020204" pitchFamily="34" charset="0"/>
              <a:cs typeface="Arial" panose="020B0604020202020204" pitchFamily="34" charset="0"/>
            </a:endParaRPr>
          </a:p>
          <a:p>
            <a:pPr marL="228600" indent="-228600" rtl="0" fontAlgn="base">
              <a:spcBef>
                <a:spcPts val="0"/>
              </a:spcBef>
              <a:spcAft>
                <a:spcPts val="0"/>
              </a:spcAft>
              <a:buAutoNum type="alphaUcParenR"/>
            </a:pPr>
            <a:r>
              <a:rPr lang="en-US" sz="1200" dirty="0">
                <a:solidFill>
                  <a:srgbClr val="292934"/>
                </a:solidFill>
                <a:latin typeface="Arial" panose="020B0604020202020204" pitchFamily="34" charset="0"/>
                <a:cs typeface="Arial" panose="020B0604020202020204" pitchFamily="34" charset="0"/>
              </a:rPr>
              <a:t>Label each consumer audio format.</a:t>
            </a:r>
          </a:p>
          <a:p>
            <a:pPr marL="228600" indent="-228600" rtl="0" fontAlgn="base">
              <a:spcBef>
                <a:spcPts val="0"/>
              </a:spcBef>
              <a:spcAft>
                <a:spcPts val="0"/>
              </a:spcAft>
              <a:buAutoNum type="alphaUcParenR"/>
            </a:pPr>
            <a:r>
              <a:rPr lang="en-US" sz="1200" dirty="0">
                <a:solidFill>
                  <a:srgbClr val="292934"/>
                </a:solidFill>
                <a:latin typeface="Arial" panose="020B0604020202020204" pitchFamily="34" charset="0"/>
                <a:cs typeface="Arial" panose="020B0604020202020204" pitchFamily="34" charset="0"/>
              </a:rPr>
              <a:t>Provide advantages and disadvantages</a:t>
            </a:r>
          </a:p>
          <a:p>
            <a:pPr fontAlgn="base"/>
            <a:endParaRPr lang="en-US" sz="1200" b="0" i="0" u="none" strike="noStrike" dirty="0">
              <a:solidFill>
                <a:srgbClr val="292934"/>
              </a:solidFill>
              <a:effectLst/>
              <a:latin typeface="Arial" panose="020B0604020202020204" pitchFamily="34" charset="0"/>
              <a:cs typeface="Arial" panose="020B0604020202020204" pitchFamily="34" charset="0"/>
            </a:endParaRPr>
          </a:p>
          <a:p>
            <a:pPr fontAlgn="base"/>
            <a:endParaRPr lang="en-US" sz="1200" b="0" i="0" u="none" strike="noStrike" dirty="0">
              <a:solidFill>
                <a:srgbClr val="292934"/>
              </a:solidFill>
              <a:effectLst/>
              <a:latin typeface="Arial" panose="020B060402020202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9387B1DC-016D-3EFF-FE58-7DA404D6FBCD}"/>
              </a:ext>
            </a:extLst>
          </p:cNvPr>
          <p:cNvPicPr>
            <a:picLocks noChangeAspect="1"/>
          </p:cNvPicPr>
          <p:nvPr/>
        </p:nvPicPr>
        <p:blipFill>
          <a:blip r:embed="rId12"/>
          <a:stretch>
            <a:fillRect/>
          </a:stretch>
        </p:blipFill>
        <p:spPr>
          <a:xfrm>
            <a:off x="5361863" y="6523780"/>
            <a:ext cx="909100" cy="387905"/>
          </a:xfrm>
          <a:prstGeom prst="rect">
            <a:avLst/>
          </a:prstGeom>
        </p:spPr>
      </p:pic>
    </p:spTree>
    <p:extLst>
      <p:ext uri="{BB962C8B-B14F-4D97-AF65-F5344CB8AC3E}">
        <p14:creationId xmlns:p14="http://schemas.microsoft.com/office/powerpoint/2010/main" val="2832952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54C1C-FABF-AE04-AD40-0DDCEAEF7D71}"/>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E88D44E6-B55E-660D-463E-004A1837C764}"/>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1: the Music Business &amp; Music Technology</a:t>
            </a:r>
          </a:p>
        </p:txBody>
      </p:sp>
      <p:sp>
        <p:nvSpPr>
          <p:cNvPr id="4" name="TextBox 3">
            <a:extLst>
              <a:ext uri="{FF2B5EF4-FFF2-40B4-BE49-F238E27FC236}">
                <a16:creationId xmlns:a16="http://schemas.microsoft.com/office/drawing/2014/main" id="{0A688D12-6569-D2F4-C3DF-73BF43A1233E}"/>
              </a:ext>
            </a:extLst>
          </p:cNvPr>
          <p:cNvSpPr txBox="1"/>
          <p:nvPr/>
        </p:nvSpPr>
        <p:spPr>
          <a:xfrm>
            <a:off x="111064" y="4159695"/>
            <a:ext cx="6635872" cy="5816977"/>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7</a:t>
            </a:r>
            <a:r>
              <a:rPr lang="en-GB" sz="1200" b="1" i="0" u="sng" strike="noStrike" dirty="0">
                <a:solidFill>
                  <a:srgbClr val="292934"/>
                </a:solidFill>
                <a:effectLst/>
                <a:latin typeface="Arial" panose="020B0604020202020204" pitchFamily="34" charset="0"/>
                <a:cs typeface="Arial" panose="020B0604020202020204" pitchFamily="34" charset="0"/>
              </a:rPr>
              <a:t>. Promotion.</a:t>
            </a:r>
            <a:r>
              <a:rPr lang="en-GB" sz="1200" b="1" i="0" strike="noStrike" dirty="0">
                <a:solidFill>
                  <a:srgbClr val="292934"/>
                </a:solidFill>
                <a:effectLst/>
                <a:latin typeface="Arial" panose="020B0604020202020204" pitchFamily="34" charset="0"/>
                <a:cs typeface="Arial" panose="020B0604020202020204" pitchFamily="34" charset="0"/>
              </a:rPr>
              <a:t> (</a:t>
            </a:r>
            <a:r>
              <a:rPr lang="en-GB" sz="1200" i="0" strike="noStrike" dirty="0">
                <a:solidFill>
                  <a:srgbClr val="292934"/>
                </a:solidFill>
                <a:effectLst/>
                <a:latin typeface="Arial" panose="020B0604020202020204" pitchFamily="34" charset="0"/>
                <a:cs typeface="Arial" panose="020B0604020202020204" pitchFamily="34" charset="0"/>
              </a:rPr>
              <a:t>Extended written answer practice) Describe and evaluate the differences between physical and digital promotion methods. To do this, list different ways of promoting music. Then discuss the advantages and disadvantages. </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Physical promotion: ………………………………………………………………………………..</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Digital promotion: ………………………………………………………………………………..</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F31EBEEC-9101-8E56-03B8-AD92FB7C3808}"/>
              </a:ext>
            </a:extLst>
          </p:cNvPr>
          <p:cNvSpPr txBox="1"/>
          <p:nvPr/>
        </p:nvSpPr>
        <p:spPr>
          <a:xfrm>
            <a:off x="111064" y="575422"/>
            <a:ext cx="6635872" cy="830997"/>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6. Marketing.</a:t>
            </a:r>
            <a:r>
              <a:rPr lang="en-GB" sz="1200" b="1" dirty="0">
                <a:solidFill>
                  <a:srgbClr val="292934"/>
                </a:solidFill>
                <a:latin typeface="Arial" panose="020B0604020202020204" pitchFamily="34" charset="0"/>
                <a:cs typeface="Arial" panose="020B0604020202020204" pitchFamily="34" charset="0"/>
              </a:rPr>
              <a:t>  </a:t>
            </a:r>
            <a:r>
              <a:rPr lang="en-GB" sz="1200" dirty="0">
                <a:solidFill>
                  <a:srgbClr val="292934"/>
                </a:solidFill>
                <a:latin typeface="Arial" panose="020B0604020202020204" pitchFamily="34" charset="0"/>
                <a:cs typeface="Arial" panose="020B0604020202020204" pitchFamily="34" charset="0"/>
              </a:rPr>
              <a:t>Create a mind-map for marketing:</a:t>
            </a:r>
          </a:p>
          <a:p>
            <a:pPr marL="171450" indent="-171450" rtl="0" fontAlgn="base">
              <a:spcBef>
                <a:spcPts val="0"/>
              </a:spcBef>
              <a:spcAft>
                <a:spcPts val="0"/>
              </a:spcAft>
              <a:buFont typeface="Arial" panose="020B0604020202020204" pitchFamily="34" charset="0"/>
              <a:buChar char="•"/>
            </a:pPr>
            <a:r>
              <a:rPr lang="en-GB" sz="1200" dirty="0">
                <a:solidFill>
                  <a:srgbClr val="292934"/>
                </a:solidFill>
                <a:latin typeface="Arial" panose="020B0604020202020204" pitchFamily="34" charset="0"/>
                <a:cs typeface="Arial" panose="020B0604020202020204" pitchFamily="34" charset="0"/>
              </a:rPr>
              <a:t>What is it?</a:t>
            </a:r>
          </a:p>
          <a:p>
            <a:pPr marL="171450" indent="-171450" rtl="0" fontAlgn="base">
              <a:spcBef>
                <a:spcPts val="0"/>
              </a:spcBef>
              <a:spcAft>
                <a:spcPts val="0"/>
              </a:spcAft>
              <a:buFont typeface="Arial" panose="020B0604020202020204" pitchFamily="34" charset="0"/>
              <a:buChar char="•"/>
            </a:pPr>
            <a:r>
              <a:rPr lang="en-GB" sz="1200" dirty="0">
                <a:solidFill>
                  <a:srgbClr val="292934"/>
                </a:solidFill>
                <a:latin typeface="Arial" panose="020B0604020202020204" pitchFamily="34" charset="0"/>
                <a:cs typeface="Arial" panose="020B0604020202020204" pitchFamily="34" charset="0"/>
              </a:rPr>
              <a:t>What is involved?</a:t>
            </a:r>
          </a:p>
          <a:p>
            <a:pPr marL="171450" indent="-171450" rtl="0" fontAlgn="base">
              <a:spcBef>
                <a:spcPts val="0"/>
              </a:spcBef>
              <a:spcAft>
                <a:spcPts val="0"/>
              </a:spcAft>
              <a:buFont typeface="Arial" panose="020B0604020202020204" pitchFamily="34" charset="0"/>
              <a:buChar char="•"/>
            </a:pPr>
            <a:r>
              <a:rPr lang="en-GB" sz="1200" dirty="0">
                <a:solidFill>
                  <a:srgbClr val="292934"/>
                </a:solidFill>
                <a:latin typeface="Arial" panose="020B0604020202020204" pitchFamily="34" charset="0"/>
                <a:cs typeface="Arial" panose="020B0604020202020204" pitchFamily="34" charset="0"/>
              </a:rPr>
              <a:t>Why is it important?</a:t>
            </a:r>
          </a:p>
        </p:txBody>
      </p:sp>
      <p:sp>
        <p:nvSpPr>
          <p:cNvPr id="19" name="Rectangle 18">
            <a:extLst>
              <a:ext uri="{FF2B5EF4-FFF2-40B4-BE49-F238E27FC236}">
                <a16:creationId xmlns:a16="http://schemas.microsoft.com/office/drawing/2014/main" id="{F11A341E-AD82-7C65-9A54-E4C778485D91}"/>
              </a:ext>
            </a:extLst>
          </p:cNvPr>
          <p:cNvSpPr/>
          <p:nvPr/>
        </p:nvSpPr>
        <p:spPr>
          <a:xfrm>
            <a:off x="166596" y="1406419"/>
            <a:ext cx="6524808" cy="264440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AE6C3E4-4082-10B0-0689-8100BCC03A1C}"/>
              </a:ext>
            </a:extLst>
          </p:cNvPr>
          <p:cNvSpPr/>
          <p:nvPr/>
        </p:nvSpPr>
        <p:spPr>
          <a:xfrm>
            <a:off x="2749546" y="2464302"/>
            <a:ext cx="1358907"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Marketing</a:t>
            </a:r>
          </a:p>
        </p:txBody>
      </p:sp>
      <p:sp>
        <p:nvSpPr>
          <p:cNvPr id="21" name="TextBox 20">
            <a:extLst>
              <a:ext uri="{FF2B5EF4-FFF2-40B4-BE49-F238E27FC236}">
                <a16:creationId xmlns:a16="http://schemas.microsoft.com/office/drawing/2014/main" id="{FAB44A82-E33A-7055-729F-83EE16F41E9E}"/>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11</a:t>
            </a:r>
          </a:p>
        </p:txBody>
      </p:sp>
    </p:spTree>
    <p:extLst>
      <p:ext uri="{BB962C8B-B14F-4D97-AF65-F5344CB8AC3E}">
        <p14:creationId xmlns:p14="http://schemas.microsoft.com/office/powerpoint/2010/main" val="1191756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52A53-F0FF-2CC9-C8F9-0D83FED7BF43}"/>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2745387B-4E73-8A33-3B6C-1450B730D789}"/>
              </a:ext>
            </a:extLst>
          </p:cNvPr>
          <p:cNvPicPr>
            <a:picLocks noChangeAspect="1"/>
          </p:cNvPicPr>
          <p:nvPr/>
        </p:nvPicPr>
        <p:blipFill>
          <a:blip r:embed="rId2"/>
          <a:stretch>
            <a:fillRect/>
          </a:stretch>
        </p:blipFill>
        <p:spPr>
          <a:xfrm>
            <a:off x="668741" y="4864816"/>
            <a:ext cx="739512" cy="647710"/>
          </a:xfrm>
          <a:prstGeom prst="rect">
            <a:avLst/>
          </a:prstGeom>
        </p:spPr>
      </p:pic>
      <p:sp>
        <p:nvSpPr>
          <p:cNvPr id="5" name="Title 1">
            <a:extLst>
              <a:ext uri="{FF2B5EF4-FFF2-40B4-BE49-F238E27FC236}">
                <a16:creationId xmlns:a16="http://schemas.microsoft.com/office/drawing/2014/main" id="{E3BF3498-3680-AEAD-441F-8B870B6063A0}"/>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1: the Music Business &amp; Music Technology</a:t>
            </a:r>
          </a:p>
        </p:txBody>
      </p:sp>
      <p:sp>
        <p:nvSpPr>
          <p:cNvPr id="17" name="TextBox 16">
            <a:extLst>
              <a:ext uri="{FF2B5EF4-FFF2-40B4-BE49-F238E27FC236}">
                <a16:creationId xmlns:a16="http://schemas.microsoft.com/office/drawing/2014/main" id="{B1BBB544-CBB6-A185-B796-9056D2BCD571}"/>
              </a:ext>
            </a:extLst>
          </p:cNvPr>
          <p:cNvSpPr txBox="1"/>
          <p:nvPr/>
        </p:nvSpPr>
        <p:spPr>
          <a:xfrm>
            <a:off x="111063" y="457290"/>
            <a:ext cx="6635872" cy="830997"/>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8. Merchandise.</a:t>
            </a:r>
            <a:r>
              <a:rPr lang="en-GB" sz="1200" b="1" dirty="0">
                <a:solidFill>
                  <a:srgbClr val="292934"/>
                </a:solidFill>
                <a:latin typeface="Arial" panose="020B0604020202020204" pitchFamily="34" charset="0"/>
                <a:cs typeface="Arial" panose="020B0604020202020204" pitchFamily="34" charset="0"/>
              </a:rPr>
              <a:t>  </a:t>
            </a:r>
            <a:r>
              <a:rPr lang="en-GB" sz="1200" dirty="0">
                <a:solidFill>
                  <a:srgbClr val="292934"/>
                </a:solidFill>
                <a:latin typeface="Arial" panose="020B0604020202020204" pitchFamily="34" charset="0"/>
                <a:cs typeface="Arial" panose="020B0604020202020204" pitchFamily="34" charset="0"/>
              </a:rPr>
              <a:t>Create a mind-map for merchandise:</a:t>
            </a:r>
          </a:p>
          <a:p>
            <a:pPr marL="171450" indent="-171450" rtl="0" fontAlgn="base">
              <a:spcBef>
                <a:spcPts val="0"/>
              </a:spcBef>
              <a:spcAft>
                <a:spcPts val="0"/>
              </a:spcAft>
              <a:buFont typeface="Arial" panose="020B0604020202020204" pitchFamily="34" charset="0"/>
              <a:buChar char="•"/>
            </a:pPr>
            <a:r>
              <a:rPr lang="en-GB" sz="1200" dirty="0">
                <a:solidFill>
                  <a:srgbClr val="292934"/>
                </a:solidFill>
                <a:latin typeface="Arial" panose="020B0604020202020204" pitchFamily="34" charset="0"/>
                <a:cs typeface="Arial" panose="020B0604020202020204" pitchFamily="34" charset="0"/>
              </a:rPr>
              <a:t>Give examples of merch</a:t>
            </a:r>
          </a:p>
          <a:p>
            <a:pPr marL="171450" indent="-171450" rtl="0" fontAlgn="base">
              <a:spcBef>
                <a:spcPts val="0"/>
              </a:spcBef>
              <a:spcAft>
                <a:spcPts val="0"/>
              </a:spcAft>
              <a:buFont typeface="Arial" panose="020B0604020202020204" pitchFamily="34" charset="0"/>
              <a:buChar char="•"/>
            </a:pPr>
            <a:r>
              <a:rPr lang="en-GB" sz="1200" dirty="0">
                <a:solidFill>
                  <a:srgbClr val="292934"/>
                </a:solidFill>
                <a:latin typeface="Arial" panose="020B0604020202020204" pitchFamily="34" charset="0"/>
                <a:cs typeface="Arial" panose="020B0604020202020204" pitchFamily="34" charset="0"/>
              </a:rPr>
              <a:t>Where might it be sold?</a:t>
            </a:r>
          </a:p>
          <a:p>
            <a:pPr marL="171450" indent="-171450" rtl="0" fontAlgn="base">
              <a:spcBef>
                <a:spcPts val="0"/>
              </a:spcBef>
              <a:spcAft>
                <a:spcPts val="0"/>
              </a:spcAft>
              <a:buFont typeface="Arial" panose="020B0604020202020204" pitchFamily="34" charset="0"/>
              <a:buChar char="•"/>
            </a:pPr>
            <a:r>
              <a:rPr lang="en-GB" sz="1200" dirty="0">
                <a:solidFill>
                  <a:srgbClr val="292934"/>
                </a:solidFill>
                <a:latin typeface="Arial" panose="020B0604020202020204" pitchFamily="34" charset="0"/>
                <a:cs typeface="Arial" panose="020B0604020202020204" pitchFamily="34" charset="0"/>
              </a:rPr>
              <a:t>What makes it effective?</a:t>
            </a:r>
          </a:p>
        </p:txBody>
      </p:sp>
      <p:sp>
        <p:nvSpPr>
          <p:cNvPr id="19" name="Rectangle 18">
            <a:extLst>
              <a:ext uri="{FF2B5EF4-FFF2-40B4-BE49-F238E27FC236}">
                <a16:creationId xmlns:a16="http://schemas.microsoft.com/office/drawing/2014/main" id="{9B583BAF-D7E5-CDA8-9732-CE530CDEBD5A}"/>
              </a:ext>
            </a:extLst>
          </p:cNvPr>
          <p:cNvSpPr/>
          <p:nvPr/>
        </p:nvSpPr>
        <p:spPr>
          <a:xfrm>
            <a:off x="166595" y="1323913"/>
            <a:ext cx="6524808" cy="2647195"/>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7107F1C-2885-7778-0847-3FD7DEECBCBF}"/>
              </a:ext>
            </a:extLst>
          </p:cNvPr>
          <p:cNvSpPr/>
          <p:nvPr/>
        </p:nvSpPr>
        <p:spPr>
          <a:xfrm>
            <a:off x="2583086" y="2391176"/>
            <a:ext cx="1691825"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Merchandise</a:t>
            </a:r>
          </a:p>
        </p:txBody>
      </p:sp>
      <p:sp>
        <p:nvSpPr>
          <p:cNvPr id="21" name="TextBox 20">
            <a:extLst>
              <a:ext uri="{FF2B5EF4-FFF2-40B4-BE49-F238E27FC236}">
                <a16:creationId xmlns:a16="http://schemas.microsoft.com/office/drawing/2014/main" id="{DAD6C431-7C5D-CDF0-E092-802EBF5304DA}"/>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12</a:t>
            </a:r>
          </a:p>
        </p:txBody>
      </p:sp>
      <p:sp>
        <p:nvSpPr>
          <p:cNvPr id="2" name="TextBox 1">
            <a:extLst>
              <a:ext uri="{FF2B5EF4-FFF2-40B4-BE49-F238E27FC236}">
                <a16:creationId xmlns:a16="http://schemas.microsoft.com/office/drawing/2014/main" id="{B92495D7-98B8-1092-68A5-BA7529C7D2D2}"/>
              </a:ext>
            </a:extLst>
          </p:cNvPr>
          <p:cNvSpPr txBox="1"/>
          <p:nvPr/>
        </p:nvSpPr>
        <p:spPr>
          <a:xfrm>
            <a:off x="111063" y="4079132"/>
            <a:ext cx="6635872" cy="461665"/>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9. Physical distribution.</a:t>
            </a:r>
            <a:r>
              <a:rPr lang="en-GB" sz="1200" b="1" dirty="0">
                <a:solidFill>
                  <a:srgbClr val="292934"/>
                </a:solidFill>
                <a:latin typeface="Arial" panose="020B0604020202020204" pitchFamily="34" charset="0"/>
                <a:cs typeface="Arial" panose="020B0604020202020204" pitchFamily="34" charset="0"/>
              </a:rPr>
              <a:t>  </a:t>
            </a:r>
            <a:r>
              <a:rPr lang="en-GB" sz="1200" dirty="0">
                <a:solidFill>
                  <a:srgbClr val="292934"/>
                </a:solidFill>
                <a:latin typeface="Arial" panose="020B0604020202020204" pitchFamily="34" charset="0"/>
                <a:cs typeface="Arial" panose="020B0604020202020204" pitchFamily="34" charset="0"/>
              </a:rPr>
              <a:t>Annotate the diagram to explain the process of getting physical copies of music to the shops..</a:t>
            </a:r>
          </a:p>
        </p:txBody>
      </p:sp>
      <p:sp>
        <p:nvSpPr>
          <p:cNvPr id="3" name="Rectangle 2">
            <a:extLst>
              <a:ext uri="{FF2B5EF4-FFF2-40B4-BE49-F238E27FC236}">
                <a16:creationId xmlns:a16="http://schemas.microsoft.com/office/drawing/2014/main" id="{4DA6A579-613F-D25D-D35C-35850B75FFD8}"/>
              </a:ext>
            </a:extLst>
          </p:cNvPr>
          <p:cNvSpPr/>
          <p:nvPr/>
        </p:nvSpPr>
        <p:spPr>
          <a:xfrm>
            <a:off x="166594" y="4547797"/>
            <a:ext cx="6524808" cy="264440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2C816FC2-9394-690B-EAD9-A91133978988}"/>
              </a:ext>
            </a:extLst>
          </p:cNvPr>
          <p:cNvSpPr/>
          <p:nvPr/>
        </p:nvSpPr>
        <p:spPr>
          <a:xfrm>
            <a:off x="457200" y="5512526"/>
            <a:ext cx="1162594" cy="461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Manufacturer</a:t>
            </a:r>
          </a:p>
        </p:txBody>
      </p:sp>
      <p:sp>
        <p:nvSpPr>
          <p:cNvPr id="8" name="Rectangle: Rounded Corners 7">
            <a:extLst>
              <a:ext uri="{FF2B5EF4-FFF2-40B4-BE49-F238E27FC236}">
                <a16:creationId xmlns:a16="http://schemas.microsoft.com/office/drawing/2014/main" id="{DDD933A6-A271-3A24-5088-75C8586EA939}"/>
              </a:ext>
            </a:extLst>
          </p:cNvPr>
          <p:cNvSpPr/>
          <p:nvPr/>
        </p:nvSpPr>
        <p:spPr>
          <a:xfrm>
            <a:off x="2847701" y="5520251"/>
            <a:ext cx="1162594" cy="461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Distribution company</a:t>
            </a:r>
          </a:p>
        </p:txBody>
      </p:sp>
      <p:sp>
        <p:nvSpPr>
          <p:cNvPr id="9" name="Rectangle: Rounded Corners 8">
            <a:extLst>
              <a:ext uri="{FF2B5EF4-FFF2-40B4-BE49-F238E27FC236}">
                <a16:creationId xmlns:a16="http://schemas.microsoft.com/office/drawing/2014/main" id="{AD98EC85-0DD3-A9C4-E290-C3E978AE8CFE}"/>
              </a:ext>
            </a:extLst>
          </p:cNvPr>
          <p:cNvSpPr/>
          <p:nvPr/>
        </p:nvSpPr>
        <p:spPr>
          <a:xfrm>
            <a:off x="5068389" y="5520251"/>
            <a:ext cx="1162594" cy="4616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Retail</a:t>
            </a:r>
          </a:p>
        </p:txBody>
      </p:sp>
      <p:sp>
        <p:nvSpPr>
          <p:cNvPr id="10" name="Arrow: Right 9">
            <a:extLst>
              <a:ext uri="{FF2B5EF4-FFF2-40B4-BE49-F238E27FC236}">
                <a16:creationId xmlns:a16="http://schemas.microsoft.com/office/drawing/2014/main" id="{2948501A-3AFB-7A36-FBE1-C3AD338FC16F}"/>
              </a:ext>
            </a:extLst>
          </p:cNvPr>
          <p:cNvSpPr/>
          <p:nvPr/>
        </p:nvSpPr>
        <p:spPr>
          <a:xfrm>
            <a:off x="1763486" y="5590197"/>
            <a:ext cx="914402" cy="35699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583628DC-8D87-E684-2C07-47F1E350C542}"/>
              </a:ext>
            </a:extLst>
          </p:cNvPr>
          <p:cNvSpPr/>
          <p:nvPr/>
        </p:nvSpPr>
        <p:spPr>
          <a:xfrm>
            <a:off x="4126222" y="5572585"/>
            <a:ext cx="914402" cy="35699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70590D72-208A-DA9B-7D0C-2E47807AD263}"/>
              </a:ext>
            </a:extLst>
          </p:cNvPr>
          <p:cNvPicPr>
            <a:picLocks noChangeAspect="1"/>
          </p:cNvPicPr>
          <p:nvPr/>
        </p:nvPicPr>
        <p:blipFill>
          <a:blip r:embed="rId3"/>
          <a:stretch>
            <a:fillRect/>
          </a:stretch>
        </p:blipFill>
        <p:spPr>
          <a:xfrm>
            <a:off x="2939144" y="4903897"/>
            <a:ext cx="979712" cy="598859"/>
          </a:xfrm>
          <a:prstGeom prst="rect">
            <a:avLst/>
          </a:prstGeom>
        </p:spPr>
      </p:pic>
      <p:pic>
        <p:nvPicPr>
          <p:cNvPr id="18" name="Picture 17">
            <a:extLst>
              <a:ext uri="{FF2B5EF4-FFF2-40B4-BE49-F238E27FC236}">
                <a16:creationId xmlns:a16="http://schemas.microsoft.com/office/drawing/2014/main" id="{F31033FB-4F95-462B-1202-18B7C62DAAF4}"/>
              </a:ext>
            </a:extLst>
          </p:cNvPr>
          <p:cNvPicPr>
            <a:picLocks noChangeAspect="1"/>
          </p:cNvPicPr>
          <p:nvPr/>
        </p:nvPicPr>
        <p:blipFill>
          <a:blip r:embed="rId4"/>
          <a:stretch>
            <a:fillRect/>
          </a:stretch>
        </p:blipFill>
        <p:spPr>
          <a:xfrm>
            <a:off x="5279930" y="4774621"/>
            <a:ext cx="739512" cy="728135"/>
          </a:xfrm>
          <a:prstGeom prst="rect">
            <a:avLst/>
          </a:prstGeom>
        </p:spPr>
      </p:pic>
      <p:sp>
        <p:nvSpPr>
          <p:cNvPr id="22" name="TextBox 21">
            <a:extLst>
              <a:ext uri="{FF2B5EF4-FFF2-40B4-BE49-F238E27FC236}">
                <a16:creationId xmlns:a16="http://schemas.microsoft.com/office/drawing/2014/main" id="{6E9B9A18-6D10-AF1E-8E81-AEE4CC5EBE1C}"/>
              </a:ext>
            </a:extLst>
          </p:cNvPr>
          <p:cNvSpPr txBox="1"/>
          <p:nvPr/>
        </p:nvSpPr>
        <p:spPr>
          <a:xfrm>
            <a:off x="137129" y="7382723"/>
            <a:ext cx="6635872" cy="2308324"/>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10. Digital distribution.</a:t>
            </a:r>
            <a:r>
              <a:rPr lang="en-GB" sz="1200" b="1" dirty="0">
                <a:solidFill>
                  <a:srgbClr val="292934"/>
                </a:solidFill>
                <a:latin typeface="Arial" panose="020B0604020202020204" pitchFamily="34" charset="0"/>
                <a:cs typeface="Arial" panose="020B0604020202020204" pitchFamily="34" charset="0"/>
              </a:rPr>
              <a:t>  </a:t>
            </a:r>
            <a:r>
              <a:rPr lang="en-GB" sz="1200" dirty="0">
                <a:solidFill>
                  <a:srgbClr val="292934"/>
                </a:solidFill>
                <a:latin typeface="Arial" panose="020B0604020202020204" pitchFamily="34" charset="0"/>
                <a:cs typeface="Arial" panose="020B0604020202020204" pitchFamily="34" charset="0"/>
              </a:rPr>
              <a:t>Use the space below to explain how </a:t>
            </a:r>
            <a:r>
              <a:rPr lang="en-GB" sz="1200" u="sng" dirty="0">
                <a:solidFill>
                  <a:srgbClr val="292934"/>
                </a:solidFill>
                <a:latin typeface="Arial" panose="020B0604020202020204" pitchFamily="34" charset="0"/>
                <a:cs typeface="Arial" panose="020B0604020202020204" pitchFamily="34" charset="0"/>
              </a:rPr>
              <a:t>digital</a:t>
            </a:r>
            <a:r>
              <a:rPr lang="en-GB" sz="1200" dirty="0">
                <a:solidFill>
                  <a:srgbClr val="292934"/>
                </a:solidFill>
                <a:latin typeface="Arial" panose="020B0604020202020204" pitchFamily="34" charset="0"/>
                <a:cs typeface="Arial" panose="020B0604020202020204" pitchFamily="34" charset="0"/>
              </a:rPr>
              <a:t> distribution services work.</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17119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E1719-9B0C-96EA-804E-F60F9418587E}"/>
            </a:ext>
          </a:extLst>
        </p:cNvPr>
        <p:cNvGrpSpPr/>
        <p:nvPr/>
      </p:nvGrpSpPr>
      <p:grpSpPr>
        <a:xfrm>
          <a:off x="0" y="0"/>
          <a:ext cx="0" cy="0"/>
          <a:chOff x="0" y="0"/>
          <a:chExt cx="0" cy="0"/>
        </a:xfrm>
      </p:grpSpPr>
      <p:sp>
        <p:nvSpPr>
          <p:cNvPr id="27" name="Rectangle 26">
            <a:extLst>
              <a:ext uri="{FF2B5EF4-FFF2-40B4-BE49-F238E27FC236}">
                <a16:creationId xmlns:a16="http://schemas.microsoft.com/office/drawing/2014/main" id="{70EE26AD-FC12-6499-9AC4-380C8BB6E9E6}"/>
              </a:ext>
            </a:extLst>
          </p:cNvPr>
          <p:cNvSpPr/>
          <p:nvPr/>
        </p:nvSpPr>
        <p:spPr>
          <a:xfrm>
            <a:off x="222127" y="4144491"/>
            <a:ext cx="6524808" cy="5415879"/>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71B53257-5B95-0F37-54B9-6FE0D35E2B1B}"/>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1: the Music Business &amp; Music Technology</a:t>
            </a:r>
          </a:p>
        </p:txBody>
      </p:sp>
      <p:sp>
        <p:nvSpPr>
          <p:cNvPr id="17" name="TextBox 16">
            <a:extLst>
              <a:ext uri="{FF2B5EF4-FFF2-40B4-BE49-F238E27FC236}">
                <a16:creationId xmlns:a16="http://schemas.microsoft.com/office/drawing/2014/main" id="{4AC7D019-4E0B-C9EA-0EC7-55D0545E955D}"/>
              </a:ext>
            </a:extLst>
          </p:cNvPr>
          <p:cNvSpPr txBox="1"/>
          <p:nvPr/>
        </p:nvSpPr>
        <p:spPr>
          <a:xfrm>
            <a:off x="111063" y="457290"/>
            <a:ext cx="6635872" cy="276999"/>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11. PRS for Music.</a:t>
            </a:r>
            <a:r>
              <a:rPr lang="en-GB" sz="1200" b="1" dirty="0">
                <a:solidFill>
                  <a:srgbClr val="292934"/>
                </a:solidFill>
                <a:latin typeface="Arial" panose="020B0604020202020204" pitchFamily="34" charset="0"/>
                <a:cs typeface="Arial" panose="020B0604020202020204" pitchFamily="34" charset="0"/>
              </a:rPr>
              <a:t>  </a:t>
            </a:r>
            <a:r>
              <a:rPr lang="en-GB" sz="1200" dirty="0">
                <a:solidFill>
                  <a:srgbClr val="292934"/>
                </a:solidFill>
                <a:latin typeface="Arial" panose="020B0604020202020204" pitchFamily="34" charset="0"/>
                <a:cs typeface="Arial" panose="020B0604020202020204" pitchFamily="34" charset="0"/>
              </a:rPr>
              <a:t>Circle or highlight the </a:t>
            </a:r>
            <a:r>
              <a:rPr lang="en-GB" sz="1200" b="1" dirty="0">
                <a:solidFill>
                  <a:srgbClr val="292934"/>
                </a:solidFill>
                <a:latin typeface="Arial" panose="020B0604020202020204" pitchFamily="34" charset="0"/>
                <a:cs typeface="Arial" panose="020B0604020202020204" pitchFamily="34" charset="0"/>
              </a:rPr>
              <a:t>five true statements </a:t>
            </a:r>
            <a:r>
              <a:rPr lang="en-GB" sz="1200" dirty="0">
                <a:solidFill>
                  <a:srgbClr val="292934"/>
                </a:solidFill>
                <a:latin typeface="Arial" panose="020B0604020202020204" pitchFamily="34" charset="0"/>
                <a:cs typeface="Arial" panose="020B0604020202020204" pitchFamily="34" charset="0"/>
              </a:rPr>
              <a:t>about PRS for Music</a:t>
            </a:r>
          </a:p>
        </p:txBody>
      </p:sp>
      <p:sp>
        <p:nvSpPr>
          <p:cNvPr id="19" name="Rectangle 18">
            <a:extLst>
              <a:ext uri="{FF2B5EF4-FFF2-40B4-BE49-F238E27FC236}">
                <a16:creationId xmlns:a16="http://schemas.microsoft.com/office/drawing/2014/main" id="{CFDD2715-2455-CBA4-9665-ACD454D267BB}"/>
              </a:ext>
            </a:extLst>
          </p:cNvPr>
          <p:cNvSpPr/>
          <p:nvPr/>
        </p:nvSpPr>
        <p:spPr>
          <a:xfrm>
            <a:off x="222127" y="876560"/>
            <a:ext cx="6524808" cy="2467532"/>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2623330F-E656-75F4-0063-BCD8276949DD}"/>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13</a:t>
            </a:r>
          </a:p>
        </p:txBody>
      </p:sp>
      <p:sp>
        <p:nvSpPr>
          <p:cNvPr id="2" name="TextBox 1">
            <a:extLst>
              <a:ext uri="{FF2B5EF4-FFF2-40B4-BE49-F238E27FC236}">
                <a16:creationId xmlns:a16="http://schemas.microsoft.com/office/drawing/2014/main" id="{ACD24D1E-CFA4-4428-A4FB-54D2ED0F5CD4}"/>
              </a:ext>
            </a:extLst>
          </p:cNvPr>
          <p:cNvSpPr txBox="1"/>
          <p:nvPr/>
        </p:nvSpPr>
        <p:spPr>
          <a:xfrm>
            <a:off x="222127" y="3486363"/>
            <a:ext cx="6635872" cy="646331"/>
          </a:xfrm>
          <a:prstGeom prst="rect">
            <a:avLst/>
          </a:prstGeom>
          <a:noFill/>
        </p:spPr>
        <p:txBody>
          <a:bodyPr wrap="square">
            <a:spAutoFit/>
          </a:bodyPr>
          <a:lstStyle/>
          <a:p>
            <a:pPr rtl="0" fontAlgn="base">
              <a:spcBef>
                <a:spcPts val="0"/>
              </a:spcBef>
              <a:spcAft>
                <a:spcPts val="0"/>
              </a:spcAft>
            </a:pPr>
            <a:r>
              <a:rPr lang="en-GB" sz="1200" b="1" u="sng" dirty="0">
                <a:solidFill>
                  <a:srgbClr val="292934"/>
                </a:solidFill>
                <a:latin typeface="Arial" panose="020B0604020202020204" pitchFamily="34" charset="0"/>
                <a:cs typeface="Arial" panose="020B0604020202020204" pitchFamily="34" charset="0"/>
              </a:rPr>
              <a:t>12. The Musician’s Union.</a:t>
            </a:r>
            <a:r>
              <a:rPr lang="en-GB" sz="1200" b="1" dirty="0">
                <a:solidFill>
                  <a:srgbClr val="292934"/>
                </a:solidFill>
                <a:latin typeface="Arial" panose="020B0604020202020204" pitchFamily="34" charset="0"/>
                <a:cs typeface="Arial" panose="020B0604020202020204" pitchFamily="34" charset="0"/>
              </a:rPr>
              <a:t>  </a:t>
            </a:r>
            <a:r>
              <a:rPr lang="en-GB" sz="1200" dirty="0">
                <a:solidFill>
                  <a:srgbClr val="292934"/>
                </a:solidFill>
                <a:latin typeface="Arial" panose="020B0604020202020204" pitchFamily="34" charset="0"/>
                <a:cs typeface="Arial" panose="020B0604020202020204" pitchFamily="34" charset="0"/>
              </a:rPr>
              <a:t>In your own words, describe what the Musician’s Union does and what the benefits are of joining MU. You can write in full sentences, bullet points or complete a mind-map.</a:t>
            </a:r>
          </a:p>
        </p:txBody>
      </p:sp>
      <p:sp>
        <p:nvSpPr>
          <p:cNvPr id="4" name="Rectangle 3">
            <a:extLst>
              <a:ext uri="{FF2B5EF4-FFF2-40B4-BE49-F238E27FC236}">
                <a16:creationId xmlns:a16="http://schemas.microsoft.com/office/drawing/2014/main" id="{09B6FE00-E78F-74F2-1168-8A6CE4C28B22}"/>
              </a:ext>
            </a:extLst>
          </p:cNvPr>
          <p:cNvSpPr/>
          <p:nvPr/>
        </p:nvSpPr>
        <p:spPr>
          <a:xfrm>
            <a:off x="379043" y="1025774"/>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When a recording is played in public, a royalty is generated</a:t>
            </a:r>
          </a:p>
        </p:txBody>
      </p:sp>
      <p:sp>
        <p:nvSpPr>
          <p:cNvPr id="6" name="Rectangle 5">
            <a:extLst>
              <a:ext uri="{FF2B5EF4-FFF2-40B4-BE49-F238E27FC236}">
                <a16:creationId xmlns:a16="http://schemas.microsoft.com/office/drawing/2014/main" id="{30B24FB9-3C13-A259-98B7-5FE210738A32}"/>
              </a:ext>
            </a:extLst>
          </p:cNvPr>
          <p:cNvSpPr/>
          <p:nvPr/>
        </p:nvSpPr>
        <p:spPr>
          <a:xfrm>
            <a:off x="379043" y="2548401"/>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Businesses that play music in a public space must have a PRS license.</a:t>
            </a:r>
          </a:p>
        </p:txBody>
      </p:sp>
      <p:sp>
        <p:nvSpPr>
          <p:cNvPr id="12" name="Rectangle 11">
            <a:extLst>
              <a:ext uri="{FF2B5EF4-FFF2-40B4-BE49-F238E27FC236}">
                <a16:creationId xmlns:a16="http://schemas.microsoft.com/office/drawing/2014/main" id="{5D98E5CD-EE24-A01A-E2DC-0D22CE3A3BBD}"/>
              </a:ext>
            </a:extLst>
          </p:cNvPr>
          <p:cNvSpPr/>
          <p:nvPr/>
        </p:nvSpPr>
        <p:spPr>
          <a:xfrm>
            <a:off x="2338000" y="1782830"/>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PRS collect monies from license-holders</a:t>
            </a:r>
          </a:p>
        </p:txBody>
      </p:sp>
      <p:sp>
        <p:nvSpPr>
          <p:cNvPr id="14" name="Rectangle 13">
            <a:extLst>
              <a:ext uri="{FF2B5EF4-FFF2-40B4-BE49-F238E27FC236}">
                <a16:creationId xmlns:a16="http://schemas.microsoft.com/office/drawing/2014/main" id="{DB3F4219-A410-FEB9-D169-BCCBBFB8F202}"/>
              </a:ext>
            </a:extLst>
          </p:cNvPr>
          <p:cNvSpPr/>
          <p:nvPr/>
        </p:nvSpPr>
        <p:spPr>
          <a:xfrm>
            <a:off x="4359899" y="2583430"/>
            <a:ext cx="2272656"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PRS distribute royalties to their license-holders.</a:t>
            </a:r>
          </a:p>
        </p:txBody>
      </p:sp>
      <p:sp>
        <p:nvSpPr>
          <p:cNvPr id="16" name="Rectangle 15">
            <a:extLst>
              <a:ext uri="{FF2B5EF4-FFF2-40B4-BE49-F238E27FC236}">
                <a16:creationId xmlns:a16="http://schemas.microsoft.com/office/drawing/2014/main" id="{0A71335B-6283-C498-97C1-56B5F6297C90}"/>
              </a:ext>
            </a:extLst>
          </p:cNvPr>
          <p:cNvSpPr/>
          <p:nvPr/>
        </p:nvSpPr>
        <p:spPr>
          <a:xfrm>
            <a:off x="4296955" y="1022369"/>
            <a:ext cx="2338917"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PRS is a royalty collection and distribution service</a:t>
            </a:r>
          </a:p>
        </p:txBody>
      </p:sp>
      <p:sp>
        <p:nvSpPr>
          <p:cNvPr id="23" name="Rectangle 22">
            <a:extLst>
              <a:ext uri="{FF2B5EF4-FFF2-40B4-BE49-F238E27FC236}">
                <a16:creationId xmlns:a16="http://schemas.microsoft.com/office/drawing/2014/main" id="{CF2778F1-6506-444F-BD8D-E37939739801}"/>
              </a:ext>
            </a:extLst>
          </p:cNvPr>
          <p:cNvSpPr/>
          <p:nvPr/>
        </p:nvSpPr>
        <p:spPr>
          <a:xfrm>
            <a:off x="2337999" y="1029151"/>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PRS is a rapper from Chicago</a:t>
            </a:r>
          </a:p>
        </p:txBody>
      </p:sp>
      <p:sp>
        <p:nvSpPr>
          <p:cNvPr id="24" name="Rectangle 23">
            <a:extLst>
              <a:ext uri="{FF2B5EF4-FFF2-40B4-BE49-F238E27FC236}">
                <a16:creationId xmlns:a16="http://schemas.microsoft.com/office/drawing/2014/main" id="{B8ED4785-7346-0FE8-8D7B-75DB076FA6D6}"/>
              </a:ext>
            </a:extLst>
          </p:cNvPr>
          <p:cNvSpPr/>
          <p:nvPr/>
        </p:nvSpPr>
        <p:spPr>
          <a:xfrm>
            <a:off x="346180" y="1793137"/>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PRS collect monies from artists</a:t>
            </a:r>
          </a:p>
        </p:txBody>
      </p:sp>
      <p:sp>
        <p:nvSpPr>
          <p:cNvPr id="25" name="Rectangle 24">
            <a:extLst>
              <a:ext uri="{FF2B5EF4-FFF2-40B4-BE49-F238E27FC236}">
                <a16:creationId xmlns:a16="http://schemas.microsoft.com/office/drawing/2014/main" id="{F3520C60-6A2E-9D31-2F8B-DF6EA88D929C}"/>
              </a:ext>
            </a:extLst>
          </p:cNvPr>
          <p:cNvSpPr/>
          <p:nvPr/>
        </p:nvSpPr>
        <p:spPr>
          <a:xfrm>
            <a:off x="4363216" y="1776048"/>
            <a:ext cx="2272656"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Businesses that play music in public spaces do not need a license.</a:t>
            </a:r>
          </a:p>
        </p:txBody>
      </p:sp>
      <p:sp>
        <p:nvSpPr>
          <p:cNvPr id="26" name="Rectangle 25">
            <a:extLst>
              <a:ext uri="{FF2B5EF4-FFF2-40B4-BE49-F238E27FC236}">
                <a16:creationId xmlns:a16="http://schemas.microsoft.com/office/drawing/2014/main" id="{91EB8A67-617B-898E-9C53-1AEFF7728BC8}"/>
              </a:ext>
            </a:extLst>
          </p:cNvPr>
          <p:cNvSpPr/>
          <p:nvPr/>
        </p:nvSpPr>
        <p:spPr>
          <a:xfrm>
            <a:off x="2357875" y="2561975"/>
            <a:ext cx="1867768" cy="58095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PRS distribute royalties to their rights-holders (artists)</a:t>
            </a:r>
          </a:p>
        </p:txBody>
      </p:sp>
    </p:spTree>
    <p:extLst>
      <p:ext uri="{BB962C8B-B14F-4D97-AF65-F5344CB8AC3E}">
        <p14:creationId xmlns:p14="http://schemas.microsoft.com/office/powerpoint/2010/main" val="2543843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91AF5-524A-ECA7-9D3E-321C5E5E0047}"/>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A5ED9AA7-410D-325C-3225-71CC5AF04180}"/>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14</a:t>
            </a:r>
          </a:p>
        </p:txBody>
      </p:sp>
      <p:sp>
        <p:nvSpPr>
          <p:cNvPr id="3" name="TextBox 2">
            <a:extLst>
              <a:ext uri="{FF2B5EF4-FFF2-40B4-BE49-F238E27FC236}">
                <a16:creationId xmlns:a16="http://schemas.microsoft.com/office/drawing/2014/main" id="{A56D44F3-B062-9C6F-DEC3-EBAD91E7509A}"/>
              </a:ext>
            </a:extLst>
          </p:cNvPr>
          <p:cNvSpPr txBox="1"/>
          <p:nvPr/>
        </p:nvSpPr>
        <p:spPr>
          <a:xfrm>
            <a:off x="392076" y="3161210"/>
            <a:ext cx="6074229" cy="830997"/>
          </a:xfrm>
          <a:prstGeom prst="rect">
            <a:avLst/>
          </a:prstGeom>
          <a:noFill/>
        </p:spPr>
        <p:txBody>
          <a:bodyPr wrap="square" rtlCol="0">
            <a:spAutoFit/>
          </a:bodyPr>
          <a:lstStyle/>
          <a:p>
            <a:r>
              <a:rPr lang="en-GB" sz="2400" dirty="0"/>
              <a:t>Content Area 2: The Digital Audio Workstation (DAW)</a:t>
            </a:r>
          </a:p>
        </p:txBody>
      </p:sp>
      <p:sp>
        <p:nvSpPr>
          <p:cNvPr id="2" name="Rectangle: Rounded Corners 1">
            <a:extLst>
              <a:ext uri="{FF2B5EF4-FFF2-40B4-BE49-F238E27FC236}">
                <a16:creationId xmlns:a16="http://schemas.microsoft.com/office/drawing/2014/main" id="{D9EA9BC8-9D72-B6E4-A71B-B3F0ED7BE55E}"/>
              </a:ext>
            </a:extLst>
          </p:cNvPr>
          <p:cNvSpPr/>
          <p:nvPr/>
        </p:nvSpPr>
        <p:spPr>
          <a:xfrm>
            <a:off x="1161143" y="6219371"/>
            <a:ext cx="4238172" cy="1400629"/>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Key exam questions</a:t>
            </a:r>
            <a:r>
              <a:rPr lang="en-GB" dirty="0">
                <a:solidFill>
                  <a:schemeClr val="tx1"/>
                </a:solidFill>
              </a:rPr>
              <a:t>:</a:t>
            </a:r>
          </a:p>
          <a:p>
            <a:pPr marL="285750" indent="-285750">
              <a:buFont typeface="Arial" panose="020B0604020202020204" pitchFamily="34" charset="0"/>
              <a:buChar char="•"/>
            </a:pPr>
            <a:r>
              <a:rPr lang="en-GB" dirty="0">
                <a:solidFill>
                  <a:schemeClr val="tx1"/>
                </a:solidFill>
              </a:rPr>
              <a:t>Identify specific pieces of kit, e.g. XLR cables &amp; explain their uses</a:t>
            </a:r>
          </a:p>
          <a:p>
            <a:pPr marL="285750" indent="-285750">
              <a:buFont typeface="Arial" panose="020B0604020202020204" pitchFamily="34" charset="0"/>
              <a:buChar char="•"/>
            </a:pPr>
            <a:r>
              <a:rPr lang="en-GB" dirty="0">
                <a:solidFill>
                  <a:schemeClr val="tx1"/>
                </a:solidFill>
              </a:rPr>
              <a:t>Synths and samplers</a:t>
            </a:r>
          </a:p>
        </p:txBody>
      </p:sp>
    </p:spTree>
    <p:extLst>
      <p:ext uri="{BB962C8B-B14F-4D97-AF65-F5344CB8AC3E}">
        <p14:creationId xmlns:p14="http://schemas.microsoft.com/office/powerpoint/2010/main" val="3232296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98BDDC-2DE1-FF57-B059-A90E697A16C3}"/>
              </a:ext>
            </a:extLst>
          </p:cNvPr>
          <p:cNvSpPr/>
          <p:nvPr/>
        </p:nvSpPr>
        <p:spPr>
          <a:xfrm>
            <a:off x="273296" y="6961837"/>
            <a:ext cx="6274387" cy="2635027"/>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798BAFC-0B91-9177-9365-2BFBB25A7AC8}"/>
              </a:ext>
            </a:extLst>
          </p:cNvPr>
          <p:cNvSpPr/>
          <p:nvPr/>
        </p:nvSpPr>
        <p:spPr>
          <a:xfrm>
            <a:off x="276713" y="3251881"/>
            <a:ext cx="6274387" cy="2635027"/>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FE20C3D0-5237-1C6D-7A8A-E3107019F40C}"/>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2: The Digital Audio Workstation (DAW)</a:t>
            </a:r>
          </a:p>
        </p:txBody>
      </p:sp>
      <p:sp>
        <p:nvSpPr>
          <p:cNvPr id="7" name="TextBox 6">
            <a:extLst>
              <a:ext uri="{FF2B5EF4-FFF2-40B4-BE49-F238E27FC236}">
                <a16:creationId xmlns:a16="http://schemas.microsoft.com/office/drawing/2014/main" id="{364772F5-3F59-2A7A-EA3C-5F1E903D1B81}"/>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15</a:t>
            </a:r>
          </a:p>
        </p:txBody>
      </p:sp>
      <p:sp>
        <p:nvSpPr>
          <p:cNvPr id="3" name="TextBox 2">
            <a:extLst>
              <a:ext uri="{FF2B5EF4-FFF2-40B4-BE49-F238E27FC236}">
                <a16:creationId xmlns:a16="http://schemas.microsoft.com/office/drawing/2014/main" id="{FA272014-EF07-3C7E-171C-81ED8D5350A0}"/>
              </a:ext>
            </a:extLst>
          </p:cNvPr>
          <p:cNvSpPr txBox="1"/>
          <p:nvPr/>
        </p:nvSpPr>
        <p:spPr>
          <a:xfrm>
            <a:off x="291805" y="2472035"/>
            <a:ext cx="6344066" cy="738664"/>
          </a:xfrm>
          <a:prstGeom prst="rect">
            <a:avLst/>
          </a:prstGeom>
          <a:noFill/>
        </p:spPr>
        <p:txBody>
          <a:bodyPr wrap="square" rtlCol="0">
            <a:spAutoFit/>
          </a:bodyPr>
          <a:lstStyle/>
          <a:p>
            <a:r>
              <a:rPr lang="en-GB" sz="1400" dirty="0"/>
              <a:t>2. It is likely you will be asked about connections (cables). In the space below, label how the MIDI keyboard, audio interface and bass guitar can be connected.(e.g. XLR cable).</a:t>
            </a:r>
            <a:endParaRPr lang="en-GB" sz="1400" b="1" dirty="0"/>
          </a:p>
        </p:txBody>
      </p:sp>
      <p:sp>
        <p:nvSpPr>
          <p:cNvPr id="8" name="TextBox 7">
            <a:extLst>
              <a:ext uri="{FF2B5EF4-FFF2-40B4-BE49-F238E27FC236}">
                <a16:creationId xmlns:a16="http://schemas.microsoft.com/office/drawing/2014/main" id="{462BB982-B264-1693-22C8-BEAC89C65344}"/>
              </a:ext>
            </a:extLst>
          </p:cNvPr>
          <p:cNvSpPr txBox="1"/>
          <p:nvPr/>
        </p:nvSpPr>
        <p:spPr>
          <a:xfrm>
            <a:off x="163650" y="6118413"/>
            <a:ext cx="6344066" cy="738664"/>
          </a:xfrm>
          <a:prstGeom prst="rect">
            <a:avLst/>
          </a:prstGeom>
          <a:noFill/>
        </p:spPr>
        <p:txBody>
          <a:bodyPr wrap="square" rtlCol="0">
            <a:spAutoFit/>
          </a:bodyPr>
          <a:lstStyle/>
          <a:p>
            <a:r>
              <a:rPr lang="en-GB" sz="1400" dirty="0"/>
              <a:t>3. At some point, they will probably ask you about different </a:t>
            </a:r>
            <a:r>
              <a:rPr lang="en-GB" sz="1400" b="1" dirty="0"/>
              <a:t>audio file types</a:t>
            </a:r>
            <a:r>
              <a:rPr lang="en-GB" sz="1400" dirty="0"/>
              <a:t>. In the space below, create a mind-map of uncompressed and compressed audio formats. Include </a:t>
            </a:r>
            <a:r>
              <a:rPr lang="en-GB" sz="1400" b="1" dirty="0"/>
              <a:t>examples</a:t>
            </a:r>
            <a:r>
              <a:rPr lang="en-GB" sz="1400" dirty="0"/>
              <a:t>, </a:t>
            </a:r>
            <a:r>
              <a:rPr lang="en-GB" sz="1400" b="1" dirty="0"/>
              <a:t>advantages</a:t>
            </a:r>
            <a:r>
              <a:rPr lang="en-GB" sz="1400" dirty="0"/>
              <a:t> and </a:t>
            </a:r>
            <a:r>
              <a:rPr lang="en-GB" sz="1400" b="1" dirty="0"/>
              <a:t>disadvantages</a:t>
            </a:r>
            <a:r>
              <a:rPr lang="en-GB" sz="1400" dirty="0"/>
              <a:t>.</a:t>
            </a:r>
            <a:endParaRPr lang="en-GB" sz="1400" b="1" dirty="0"/>
          </a:p>
        </p:txBody>
      </p:sp>
      <p:sp>
        <p:nvSpPr>
          <p:cNvPr id="10" name="Oval 9">
            <a:extLst>
              <a:ext uri="{FF2B5EF4-FFF2-40B4-BE49-F238E27FC236}">
                <a16:creationId xmlns:a16="http://schemas.microsoft.com/office/drawing/2014/main" id="{4BBAB6C9-E69C-D4CE-A153-A1553D83BCB6}"/>
              </a:ext>
            </a:extLst>
          </p:cNvPr>
          <p:cNvSpPr/>
          <p:nvPr/>
        </p:nvSpPr>
        <p:spPr>
          <a:xfrm>
            <a:off x="887905" y="7931656"/>
            <a:ext cx="2128837"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Uncompressed audio</a:t>
            </a:r>
          </a:p>
        </p:txBody>
      </p:sp>
      <p:sp>
        <p:nvSpPr>
          <p:cNvPr id="11" name="Oval 10">
            <a:extLst>
              <a:ext uri="{FF2B5EF4-FFF2-40B4-BE49-F238E27FC236}">
                <a16:creationId xmlns:a16="http://schemas.microsoft.com/office/drawing/2014/main" id="{78016260-EBEC-B466-D21A-444AAD0AA3E4}"/>
              </a:ext>
            </a:extLst>
          </p:cNvPr>
          <p:cNvSpPr/>
          <p:nvPr/>
        </p:nvSpPr>
        <p:spPr>
          <a:xfrm>
            <a:off x="3890319" y="7926383"/>
            <a:ext cx="2128837" cy="528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Compressed audio</a:t>
            </a:r>
          </a:p>
        </p:txBody>
      </p:sp>
      <p:sp>
        <p:nvSpPr>
          <p:cNvPr id="2" name="TextBox 1">
            <a:extLst>
              <a:ext uri="{FF2B5EF4-FFF2-40B4-BE49-F238E27FC236}">
                <a16:creationId xmlns:a16="http://schemas.microsoft.com/office/drawing/2014/main" id="{D248BDE6-CF8D-15B7-4B83-34E18AB4F023}"/>
              </a:ext>
            </a:extLst>
          </p:cNvPr>
          <p:cNvSpPr txBox="1"/>
          <p:nvPr/>
        </p:nvSpPr>
        <p:spPr>
          <a:xfrm>
            <a:off x="311553" y="483994"/>
            <a:ext cx="6344066" cy="523220"/>
          </a:xfrm>
          <a:prstGeom prst="rect">
            <a:avLst/>
          </a:prstGeom>
          <a:noFill/>
        </p:spPr>
        <p:txBody>
          <a:bodyPr wrap="square" rtlCol="0">
            <a:spAutoFit/>
          </a:bodyPr>
          <a:lstStyle/>
          <a:p>
            <a:r>
              <a:rPr lang="en-GB" sz="1400" dirty="0"/>
              <a:t>1. Health &amp; safety will probably come up at some point. Below are some potential injuries. What could cause them and how could you prevent them? </a:t>
            </a:r>
            <a:endParaRPr lang="en-GB" sz="1400" b="1" dirty="0"/>
          </a:p>
        </p:txBody>
      </p:sp>
      <p:pic>
        <p:nvPicPr>
          <p:cNvPr id="6" name="Picture 5">
            <a:extLst>
              <a:ext uri="{FF2B5EF4-FFF2-40B4-BE49-F238E27FC236}">
                <a16:creationId xmlns:a16="http://schemas.microsoft.com/office/drawing/2014/main" id="{E5694E1F-A8DB-146E-ED9A-61E77B009594}"/>
              </a:ext>
            </a:extLst>
          </p:cNvPr>
          <p:cNvPicPr>
            <a:picLocks noChangeAspect="1"/>
          </p:cNvPicPr>
          <p:nvPr/>
        </p:nvPicPr>
        <p:blipFill>
          <a:blip r:embed="rId2"/>
          <a:stretch>
            <a:fillRect/>
          </a:stretch>
        </p:blipFill>
        <p:spPr>
          <a:xfrm>
            <a:off x="332515" y="1039629"/>
            <a:ext cx="1605930" cy="1327646"/>
          </a:xfrm>
          <a:prstGeom prst="rect">
            <a:avLst/>
          </a:prstGeom>
        </p:spPr>
      </p:pic>
      <p:pic>
        <p:nvPicPr>
          <p:cNvPr id="13" name="Picture 12">
            <a:extLst>
              <a:ext uri="{FF2B5EF4-FFF2-40B4-BE49-F238E27FC236}">
                <a16:creationId xmlns:a16="http://schemas.microsoft.com/office/drawing/2014/main" id="{6D459C7B-BDA1-022B-F959-DF3F9399DC11}"/>
              </a:ext>
            </a:extLst>
          </p:cNvPr>
          <p:cNvPicPr>
            <a:picLocks noChangeAspect="1"/>
          </p:cNvPicPr>
          <p:nvPr/>
        </p:nvPicPr>
        <p:blipFill>
          <a:blip r:embed="rId3"/>
          <a:stretch>
            <a:fillRect/>
          </a:stretch>
        </p:blipFill>
        <p:spPr>
          <a:xfrm>
            <a:off x="2799100" y="3465069"/>
            <a:ext cx="858501" cy="850970"/>
          </a:xfrm>
          <a:prstGeom prst="rect">
            <a:avLst/>
          </a:prstGeom>
        </p:spPr>
      </p:pic>
      <p:pic>
        <p:nvPicPr>
          <p:cNvPr id="15" name="Picture 14">
            <a:extLst>
              <a:ext uri="{FF2B5EF4-FFF2-40B4-BE49-F238E27FC236}">
                <a16:creationId xmlns:a16="http://schemas.microsoft.com/office/drawing/2014/main" id="{96295EC3-D993-F9EF-30C9-6427DF6E7A4D}"/>
              </a:ext>
            </a:extLst>
          </p:cNvPr>
          <p:cNvPicPr>
            <a:picLocks noChangeAspect="1"/>
          </p:cNvPicPr>
          <p:nvPr/>
        </p:nvPicPr>
        <p:blipFill>
          <a:blip r:embed="rId4"/>
          <a:stretch>
            <a:fillRect/>
          </a:stretch>
        </p:blipFill>
        <p:spPr>
          <a:xfrm>
            <a:off x="569977" y="3974794"/>
            <a:ext cx="1383912" cy="733323"/>
          </a:xfrm>
          <a:prstGeom prst="rect">
            <a:avLst/>
          </a:prstGeom>
        </p:spPr>
      </p:pic>
      <p:pic>
        <p:nvPicPr>
          <p:cNvPr id="17" name="Picture 16">
            <a:extLst>
              <a:ext uri="{FF2B5EF4-FFF2-40B4-BE49-F238E27FC236}">
                <a16:creationId xmlns:a16="http://schemas.microsoft.com/office/drawing/2014/main" id="{125498FA-C3F0-7943-5EF8-39740CFD6003}"/>
              </a:ext>
            </a:extLst>
          </p:cNvPr>
          <p:cNvPicPr>
            <a:picLocks noChangeAspect="1"/>
          </p:cNvPicPr>
          <p:nvPr/>
        </p:nvPicPr>
        <p:blipFill>
          <a:blip r:embed="rId5"/>
          <a:stretch>
            <a:fillRect/>
          </a:stretch>
        </p:blipFill>
        <p:spPr>
          <a:xfrm>
            <a:off x="2457909" y="4879547"/>
            <a:ext cx="1540882" cy="395098"/>
          </a:xfrm>
          <a:prstGeom prst="rect">
            <a:avLst/>
          </a:prstGeom>
        </p:spPr>
      </p:pic>
      <p:pic>
        <p:nvPicPr>
          <p:cNvPr id="21" name="Picture 20">
            <a:extLst>
              <a:ext uri="{FF2B5EF4-FFF2-40B4-BE49-F238E27FC236}">
                <a16:creationId xmlns:a16="http://schemas.microsoft.com/office/drawing/2014/main" id="{00B14289-1F64-3328-1095-161EE945FB2B}"/>
              </a:ext>
            </a:extLst>
          </p:cNvPr>
          <p:cNvPicPr>
            <a:picLocks noChangeAspect="1"/>
          </p:cNvPicPr>
          <p:nvPr/>
        </p:nvPicPr>
        <p:blipFill>
          <a:blip r:embed="rId6"/>
          <a:stretch>
            <a:fillRect/>
          </a:stretch>
        </p:blipFill>
        <p:spPr>
          <a:xfrm>
            <a:off x="4868735" y="5036323"/>
            <a:ext cx="1462391" cy="644225"/>
          </a:xfrm>
          <a:prstGeom prst="rect">
            <a:avLst/>
          </a:prstGeom>
        </p:spPr>
      </p:pic>
    </p:spTree>
    <p:extLst>
      <p:ext uri="{BB962C8B-B14F-4D97-AF65-F5344CB8AC3E}">
        <p14:creationId xmlns:p14="http://schemas.microsoft.com/office/powerpoint/2010/main" val="241911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2A255-48D2-6459-5F36-7AAF93C81E18}"/>
            </a:ext>
          </a:extLst>
        </p:cNvPr>
        <p:cNvGrpSpPr/>
        <p:nvPr/>
      </p:nvGrpSpPr>
      <p:grpSpPr>
        <a:xfrm>
          <a:off x="0" y="0"/>
          <a:ext cx="0" cy="0"/>
          <a:chOff x="0" y="0"/>
          <a:chExt cx="0" cy="0"/>
        </a:xfrm>
      </p:grpSpPr>
      <p:sp>
        <p:nvSpPr>
          <p:cNvPr id="25" name="Cloud 24">
            <a:extLst>
              <a:ext uri="{FF2B5EF4-FFF2-40B4-BE49-F238E27FC236}">
                <a16:creationId xmlns:a16="http://schemas.microsoft.com/office/drawing/2014/main" id="{7A289742-99EA-0B03-EF46-9F2EF0013327}"/>
              </a:ext>
            </a:extLst>
          </p:cNvPr>
          <p:cNvSpPr/>
          <p:nvPr/>
        </p:nvSpPr>
        <p:spPr>
          <a:xfrm>
            <a:off x="174134" y="806411"/>
            <a:ext cx="1367177" cy="990532"/>
          </a:xfrm>
          <a:prstGeom prst="cloud">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2938A696-92E3-1015-3262-B1749E915B40}"/>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2: The Digital Audio Workstation (DAW)</a:t>
            </a:r>
          </a:p>
        </p:txBody>
      </p:sp>
      <p:sp>
        <p:nvSpPr>
          <p:cNvPr id="2" name="TextBox 1">
            <a:extLst>
              <a:ext uri="{FF2B5EF4-FFF2-40B4-BE49-F238E27FC236}">
                <a16:creationId xmlns:a16="http://schemas.microsoft.com/office/drawing/2014/main" id="{F1D51A2F-278E-32E4-271E-A69CA05942E1}"/>
              </a:ext>
            </a:extLst>
          </p:cNvPr>
          <p:cNvSpPr txBox="1"/>
          <p:nvPr/>
        </p:nvSpPr>
        <p:spPr>
          <a:xfrm>
            <a:off x="222128" y="406040"/>
            <a:ext cx="6344066" cy="307777"/>
          </a:xfrm>
          <a:prstGeom prst="rect">
            <a:avLst/>
          </a:prstGeom>
          <a:noFill/>
        </p:spPr>
        <p:txBody>
          <a:bodyPr wrap="square" rtlCol="0">
            <a:spAutoFit/>
          </a:bodyPr>
          <a:lstStyle/>
          <a:p>
            <a:r>
              <a:rPr lang="en-GB" sz="1400" dirty="0"/>
              <a:t>4. Annotate the mind-map to explain the</a:t>
            </a:r>
            <a:r>
              <a:rPr lang="en-GB" sz="1400" b="1" dirty="0"/>
              <a:t> purpose </a:t>
            </a:r>
            <a:r>
              <a:rPr lang="en-GB" sz="1400" dirty="0"/>
              <a:t>of the computer hardware.</a:t>
            </a:r>
            <a:endParaRPr lang="en-GB" sz="1400" b="1" dirty="0"/>
          </a:p>
        </p:txBody>
      </p:sp>
      <p:sp>
        <p:nvSpPr>
          <p:cNvPr id="12" name="Rectangle 11">
            <a:extLst>
              <a:ext uri="{FF2B5EF4-FFF2-40B4-BE49-F238E27FC236}">
                <a16:creationId xmlns:a16="http://schemas.microsoft.com/office/drawing/2014/main" id="{835A2042-CA69-54B1-8986-FA520869F83F}"/>
              </a:ext>
            </a:extLst>
          </p:cNvPr>
          <p:cNvSpPr/>
          <p:nvPr/>
        </p:nvSpPr>
        <p:spPr>
          <a:xfrm>
            <a:off x="152450" y="791770"/>
            <a:ext cx="6483422" cy="4263555"/>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6C04DA9-3DF4-CC87-3518-32112DA3FB5A}"/>
              </a:ext>
            </a:extLst>
          </p:cNvPr>
          <p:cNvPicPr>
            <a:picLocks noChangeAspect="1"/>
          </p:cNvPicPr>
          <p:nvPr/>
        </p:nvPicPr>
        <p:blipFill>
          <a:blip r:embed="rId2"/>
          <a:stretch>
            <a:fillRect/>
          </a:stretch>
        </p:blipFill>
        <p:spPr>
          <a:xfrm>
            <a:off x="3064198" y="2392180"/>
            <a:ext cx="1096649" cy="1087029"/>
          </a:xfrm>
          <a:prstGeom prst="rect">
            <a:avLst/>
          </a:prstGeom>
        </p:spPr>
      </p:pic>
      <p:sp>
        <p:nvSpPr>
          <p:cNvPr id="16" name="TextBox 15">
            <a:extLst>
              <a:ext uri="{FF2B5EF4-FFF2-40B4-BE49-F238E27FC236}">
                <a16:creationId xmlns:a16="http://schemas.microsoft.com/office/drawing/2014/main" id="{D4A48750-9D7F-6C88-BD0C-C6B2B3B9185F}"/>
              </a:ext>
            </a:extLst>
          </p:cNvPr>
          <p:cNvSpPr txBox="1"/>
          <p:nvPr/>
        </p:nvSpPr>
        <p:spPr>
          <a:xfrm>
            <a:off x="3120200" y="1275765"/>
            <a:ext cx="522514" cy="276999"/>
          </a:xfrm>
          <a:prstGeom prst="rect">
            <a:avLst/>
          </a:prstGeom>
          <a:solidFill>
            <a:srgbClr val="00B0F0"/>
          </a:solidFill>
          <a:ln>
            <a:solidFill>
              <a:schemeClr val="tx1"/>
            </a:solidFill>
          </a:ln>
        </p:spPr>
        <p:txBody>
          <a:bodyPr wrap="square" rtlCol="0">
            <a:spAutoFit/>
          </a:bodyPr>
          <a:lstStyle/>
          <a:p>
            <a:r>
              <a:rPr lang="en-GB" sz="1200" b="1" dirty="0"/>
              <a:t>RAM</a:t>
            </a:r>
            <a:endParaRPr lang="en-GB" b="1" dirty="0"/>
          </a:p>
        </p:txBody>
      </p:sp>
      <p:sp>
        <p:nvSpPr>
          <p:cNvPr id="18" name="TextBox 17">
            <a:extLst>
              <a:ext uri="{FF2B5EF4-FFF2-40B4-BE49-F238E27FC236}">
                <a16:creationId xmlns:a16="http://schemas.microsoft.com/office/drawing/2014/main" id="{08F474A1-4CAC-B795-D840-B53B36891B52}"/>
              </a:ext>
            </a:extLst>
          </p:cNvPr>
          <p:cNvSpPr txBox="1"/>
          <p:nvPr/>
        </p:nvSpPr>
        <p:spPr>
          <a:xfrm>
            <a:off x="926218" y="2413659"/>
            <a:ext cx="966652" cy="461665"/>
          </a:xfrm>
          <a:prstGeom prst="rect">
            <a:avLst/>
          </a:prstGeom>
          <a:solidFill>
            <a:srgbClr val="00B0F0"/>
          </a:solidFill>
          <a:ln>
            <a:solidFill>
              <a:schemeClr val="tx1"/>
            </a:solidFill>
          </a:ln>
        </p:spPr>
        <p:txBody>
          <a:bodyPr wrap="square" rtlCol="0">
            <a:spAutoFit/>
          </a:bodyPr>
          <a:lstStyle/>
          <a:p>
            <a:r>
              <a:rPr lang="en-GB" sz="1200" b="1" dirty="0"/>
              <a:t>Operating system</a:t>
            </a:r>
            <a:endParaRPr lang="en-GB" b="1" dirty="0"/>
          </a:p>
        </p:txBody>
      </p:sp>
      <p:sp>
        <p:nvSpPr>
          <p:cNvPr id="19" name="TextBox 18">
            <a:extLst>
              <a:ext uri="{FF2B5EF4-FFF2-40B4-BE49-F238E27FC236}">
                <a16:creationId xmlns:a16="http://schemas.microsoft.com/office/drawing/2014/main" id="{CCE3BCA4-CFDA-E712-BC13-616112A591F2}"/>
              </a:ext>
            </a:extLst>
          </p:cNvPr>
          <p:cNvSpPr txBox="1"/>
          <p:nvPr/>
        </p:nvSpPr>
        <p:spPr>
          <a:xfrm>
            <a:off x="5035716" y="2319999"/>
            <a:ext cx="966651" cy="276999"/>
          </a:xfrm>
          <a:prstGeom prst="rect">
            <a:avLst/>
          </a:prstGeom>
          <a:solidFill>
            <a:srgbClr val="00B0F0"/>
          </a:solidFill>
          <a:ln>
            <a:solidFill>
              <a:schemeClr val="tx1"/>
            </a:solidFill>
          </a:ln>
        </p:spPr>
        <p:txBody>
          <a:bodyPr wrap="square" rtlCol="0">
            <a:spAutoFit/>
          </a:bodyPr>
          <a:lstStyle/>
          <a:p>
            <a:r>
              <a:rPr lang="en-GB" sz="1200" b="1" dirty="0"/>
              <a:t>Hard drive</a:t>
            </a:r>
            <a:endParaRPr lang="en-GB" b="1" dirty="0"/>
          </a:p>
        </p:txBody>
      </p:sp>
      <p:sp>
        <p:nvSpPr>
          <p:cNvPr id="20" name="TextBox 19">
            <a:extLst>
              <a:ext uri="{FF2B5EF4-FFF2-40B4-BE49-F238E27FC236}">
                <a16:creationId xmlns:a16="http://schemas.microsoft.com/office/drawing/2014/main" id="{2EF5A281-08F9-5EF7-FB03-41BB8ECF6A92}"/>
              </a:ext>
            </a:extLst>
          </p:cNvPr>
          <p:cNvSpPr txBox="1"/>
          <p:nvPr/>
        </p:nvSpPr>
        <p:spPr>
          <a:xfrm>
            <a:off x="2496734" y="4259103"/>
            <a:ext cx="2087361" cy="276999"/>
          </a:xfrm>
          <a:prstGeom prst="rect">
            <a:avLst/>
          </a:prstGeom>
          <a:solidFill>
            <a:srgbClr val="00B0F0"/>
          </a:solidFill>
          <a:ln>
            <a:solidFill>
              <a:schemeClr val="tx1"/>
            </a:solidFill>
          </a:ln>
        </p:spPr>
        <p:txBody>
          <a:bodyPr wrap="square" rtlCol="0">
            <a:spAutoFit/>
          </a:bodyPr>
          <a:lstStyle/>
          <a:p>
            <a:r>
              <a:rPr lang="en-GB" sz="1200" b="1" dirty="0"/>
              <a:t>Universal Serial Bus (USB)</a:t>
            </a:r>
            <a:endParaRPr lang="en-GB" b="1" dirty="0"/>
          </a:p>
        </p:txBody>
      </p:sp>
      <p:sp>
        <p:nvSpPr>
          <p:cNvPr id="22" name="TextBox 21">
            <a:extLst>
              <a:ext uri="{FF2B5EF4-FFF2-40B4-BE49-F238E27FC236}">
                <a16:creationId xmlns:a16="http://schemas.microsoft.com/office/drawing/2014/main" id="{636CA96D-36DD-80F1-8DFC-D857560A22EF}"/>
              </a:ext>
            </a:extLst>
          </p:cNvPr>
          <p:cNvSpPr txBox="1"/>
          <p:nvPr/>
        </p:nvSpPr>
        <p:spPr>
          <a:xfrm>
            <a:off x="517812" y="3540550"/>
            <a:ext cx="1750423" cy="276999"/>
          </a:xfrm>
          <a:prstGeom prst="rect">
            <a:avLst/>
          </a:prstGeom>
          <a:solidFill>
            <a:srgbClr val="00B0F0"/>
          </a:solidFill>
          <a:ln>
            <a:solidFill>
              <a:schemeClr val="tx1"/>
            </a:solidFill>
          </a:ln>
        </p:spPr>
        <p:txBody>
          <a:bodyPr wrap="square" rtlCol="0">
            <a:spAutoFit/>
          </a:bodyPr>
          <a:lstStyle/>
          <a:p>
            <a:r>
              <a:rPr lang="en-GB" sz="1200" b="1" dirty="0"/>
              <a:t>Solid state drive (SSD)</a:t>
            </a:r>
            <a:endParaRPr lang="en-GB" b="1" dirty="0"/>
          </a:p>
        </p:txBody>
      </p:sp>
      <p:sp>
        <p:nvSpPr>
          <p:cNvPr id="23" name="TextBox 22">
            <a:extLst>
              <a:ext uri="{FF2B5EF4-FFF2-40B4-BE49-F238E27FC236}">
                <a16:creationId xmlns:a16="http://schemas.microsoft.com/office/drawing/2014/main" id="{CE5CBE93-0980-3F34-B424-C41573A84C5D}"/>
              </a:ext>
            </a:extLst>
          </p:cNvPr>
          <p:cNvSpPr txBox="1"/>
          <p:nvPr/>
        </p:nvSpPr>
        <p:spPr>
          <a:xfrm>
            <a:off x="4893099" y="3601381"/>
            <a:ext cx="966651" cy="276999"/>
          </a:xfrm>
          <a:prstGeom prst="rect">
            <a:avLst/>
          </a:prstGeom>
          <a:solidFill>
            <a:srgbClr val="00B0F0"/>
          </a:solidFill>
          <a:ln>
            <a:solidFill>
              <a:schemeClr val="tx1"/>
            </a:solidFill>
          </a:ln>
        </p:spPr>
        <p:txBody>
          <a:bodyPr wrap="square" rtlCol="0">
            <a:spAutoFit/>
          </a:bodyPr>
          <a:lstStyle/>
          <a:p>
            <a:r>
              <a:rPr lang="en-GB" sz="1200" b="1" dirty="0"/>
              <a:t>Display</a:t>
            </a:r>
            <a:endParaRPr lang="en-GB" b="1" dirty="0"/>
          </a:p>
        </p:txBody>
      </p:sp>
      <p:sp>
        <p:nvSpPr>
          <p:cNvPr id="24" name="TextBox 23">
            <a:extLst>
              <a:ext uri="{FF2B5EF4-FFF2-40B4-BE49-F238E27FC236}">
                <a16:creationId xmlns:a16="http://schemas.microsoft.com/office/drawing/2014/main" id="{C9CF94E2-D89D-269C-B491-54BCC8BF38D5}"/>
              </a:ext>
            </a:extLst>
          </p:cNvPr>
          <p:cNvSpPr txBox="1"/>
          <p:nvPr/>
        </p:nvSpPr>
        <p:spPr>
          <a:xfrm>
            <a:off x="461244" y="1070992"/>
            <a:ext cx="966651" cy="461665"/>
          </a:xfrm>
          <a:prstGeom prst="rect">
            <a:avLst/>
          </a:prstGeom>
          <a:solidFill>
            <a:srgbClr val="00B0F0"/>
          </a:solidFill>
          <a:ln>
            <a:noFill/>
          </a:ln>
        </p:spPr>
        <p:txBody>
          <a:bodyPr wrap="square" rtlCol="0">
            <a:spAutoFit/>
          </a:bodyPr>
          <a:lstStyle/>
          <a:p>
            <a:r>
              <a:rPr lang="en-GB" sz="1200" b="1" dirty="0"/>
              <a:t>Cloud Storage</a:t>
            </a:r>
            <a:endParaRPr lang="en-GB" b="1" dirty="0"/>
          </a:p>
        </p:txBody>
      </p:sp>
      <p:sp>
        <p:nvSpPr>
          <p:cNvPr id="26" name="TextBox 25">
            <a:extLst>
              <a:ext uri="{FF2B5EF4-FFF2-40B4-BE49-F238E27FC236}">
                <a16:creationId xmlns:a16="http://schemas.microsoft.com/office/drawing/2014/main" id="{6ECC5D78-3CEE-AB91-8F75-9260D400AF0B}"/>
              </a:ext>
            </a:extLst>
          </p:cNvPr>
          <p:cNvSpPr txBox="1"/>
          <p:nvPr/>
        </p:nvSpPr>
        <p:spPr>
          <a:xfrm>
            <a:off x="5208608" y="918304"/>
            <a:ext cx="1302283" cy="276999"/>
          </a:xfrm>
          <a:prstGeom prst="rect">
            <a:avLst/>
          </a:prstGeom>
          <a:solidFill>
            <a:srgbClr val="00B0F0"/>
          </a:solidFill>
          <a:ln>
            <a:solidFill>
              <a:schemeClr val="tx1"/>
            </a:solidFill>
          </a:ln>
        </p:spPr>
        <p:txBody>
          <a:bodyPr wrap="square" rtlCol="0">
            <a:spAutoFit/>
          </a:bodyPr>
          <a:lstStyle/>
          <a:p>
            <a:r>
              <a:rPr lang="en-GB" sz="1200" b="1" dirty="0"/>
              <a:t>Network Drive</a:t>
            </a:r>
            <a:endParaRPr lang="en-GB" b="1" dirty="0"/>
          </a:p>
        </p:txBody>
      </p:sp>
      <p:cxnSp>
        <p:nvCxnSpPr>
          <p:cNvPr id="28" name="Straight Connector 27">
            <a:extLst>
              <a:ext uri="{FF2B5EF4-FFF2-40B4-BE49-F238E27FC236}">
                <a16:creationId xmlns:a16="http://schemas.microsoft.com/office/drawing/2014/main" id="{310FD58D-8291-43D0-9EB2-5EDC9FBEC0FD}"/>
              </a:ext>
            </a:extLst>
          </p:cNvPr>
          <p:cNvCxnSpPr>
            <a:cxnSpLocks/>
            <a:stCxn id="14" idx="1"/>
            <a:endCxn id="18" idx="3"/>
          </p:cNvCxnSpPr>
          <p:nvPr/>
        </p:nvCxnSpPr>
        <p:spPr>
          <a:xfrm flipH="1" flipV="1">
            <a:off x="1892870" y="2644492"/>
            <a:ext cx="1171328" cy="291203"/>
          </a:xfrm>
          <a:prstGeom prst="line">
            <a:avLst/>
          </a:prstGeom>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17080049-B25C-6E3A-4999-2A135F08EFC3}"/>
              </a:ext>
            </a:extLst>
          </p:cNvPr>
          <p:cNvCxnSpPr>
            <a:cxnSpLocks/>
            <a:endCxn id="22" idx="3"/>
          </p:cNvCxnSpPr>
          <p:nvPr/>
        </p:nvCxnSpPr>
        <p:spPr>
          <a:xfrm flipH="1">
            <a:off x="2268235" y="3332805"/>
            <a:ext cx="846300" cy="346245"/>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0C825289-95B7-8D96-48C9-F49DB35A6537}"/>
              </a:ext>
            </a:extLst>
          </p:cNvPr>
          <p:cNvCxnSpPr>
            <a:cxnSpLocks/>
            <a:stCxn id="14" idx="2"/>
            <a:endCxn id="20" idx="0"/>
          </p:cNvCxnSpPr>
          <p:nvPr/>
        </p:nvCxnSpPr>
        <p:spPr>
          <a:xfrm flipH="1">
            <a:off x="3540415" y="3479209"/>
            <a:ext cx="72108" cy="779894"/>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435C61D5-5E2C-5B35-DD75-6369884AE45A}"/>
              </a:ext>
            </a:extLst>
          </p:cNvPr>
          <p:cNvCxnSpPr>
            <a:cxnSpLocks/>
            <a:endCxn id="23" idx="1"/>
          </p:cNvCxnSpPr>
          <p:nvPr/>
        </p:nvCxnSpPr>
        <p:spPr>
          <a:xfrm>
            <a:off x="4195716" y="3209876"/>
            <a:ext cx="697383" cy="530005"/>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60CE9D6A-1721-E50E-B103-68235CEE47B3}"/>
              </a:ext>
            </a:extLst>
          </p:cNvPr>
          <p:cNvCxnSpPr>
            <a:cxnSpLocks/>
            <a:stCxn id="19" idx="1"/>
            <a:endCxn id="14" idx="3"/>
          </p:cNvCxnSpPr>
          <p:nvPr/>
        </p:nvCxnSpPr>
        <p:spPr>
          <a:xfrm flipH="1">
            <a:off x="4160847" y="2458499"/>
            <a:ext cx="874869" cy="477196"/>
          </a:xfrm>
          <a:prstGeom prst="line">
            <a:avLst/>
          </a:prstGeom>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6519465A-16AE-62E7-4049-8E86D8B0FE91}"/>
              </a:ext>
            </a:extLst>
          </p:cNvPr>
          <p:cNvCxnSpPr>
            <a:cxnSpLocks/>
            <a:stCxn id="26" idx="1"/>
          </p:cNvCxnSpPr>
          <p:nvPr/>
        </p:nvCxnSpPr>
        <p:spPr>
          <a:xfrm flipH="1">
            <a:off x="4142772" y="1056804"/>
            <a:ext cx="1065836" cy="1356855"/>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A64C3D4D-F66A-2F16-0685-662E541A2405}"/>
              </a:ext>
            </a:extLst>
          </p:cNvPr>
          <p:cNvCxnSpPr>
            <a:cxnSpLocks/>
            <a:stCxn id="16" idx="2"/>
            <a:endCxn id="14" idx="0"/>
          </p:cNvCxnSpPr>
          <p:nvPr/>
        </p:nvCxnSpPr>
        <p:spPr>
          <a:xfrm>
            <a:off x="3381457" y="1552764"/>
            <a:ext cx="231066" cy="839416"/>
          </a:xfrm>
          <a:prstGeom prst="line">
            <a:avLst/>
          </a:prstGeom>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DE7EB9D2-1D95-42A8-570F-3710B04D1A5C}"/>
              </a:ext>
            </a:extLst>
          </p:cNvPr>
          <p:cNvCxnSpPr>
            <a:cxnSpLocks/>
            <a:stCxn id="25" idx="0"/>
          </p:cNvCxnSpPr>
          <p:nvPr/>
        </p:nvCxnSpPr>
        <p:spPr>
          <a:xfrm>
            <a:off x="1540172" y="1301677"/>
            <a:ext cx="1489157" cy="1172242"/>
          </a:xfrm>
          <a:prstGeom prst="line">
            <a:avLst/>
          </a:prstGeom>
        </p:spPr>
        <p:style>
          <a:lnRef idx="2">
            <a:schemeClr val="accent1"/>
          </a:lnRef>
          <a:fillRef idx="0">
            <a:schemeClr val="accent1"/>
          </a:fillRef>
          <a:effectRef idx="1">
            <a:schemeClr val="accent1"/>
          </a:effectRef>
          <a:fontRef idx="minor">
            <a:schemeClr val="tx1"/>
          </a:fontRef>
        </p:style>
      </p:cxnSp>
      <p:sp>
        <p:nvSpPr>
          <p:cNvPr id="54" name="TextBox 53">
            <a:extLst>
              <a:ext uri="{FF2B5EF4-FFF2-40B4-BE49-F238E27FC236}">
                <a16:creationId xmlns:a16="http://schemas.microsoft.com/office/drawing/2014/main" id="{8AFD08FC-E104-C9E1-8AF7-9F5D97A9972D}"/>
              </a:ext>
            </a:extLst>
          </p:cNvPr>
          <p:cNvSpPr txBox="1"/>
          <p:nvPr/>
        </p:nvSpPr>
        <p:spPr>
          <a:xfrm>
            <a:off x="152450" y="5100165"/>
            <a:ext cx="6344066" cy="738664"/>
          </a:xfrm>
          <a:prstGeom prst="rect">
            <a:avLst/>
          </a:prstGeom>
          <a:noFill/>
        </p:spPr>
        <p:txBody>
          <a:bodyPr wrap="square" rtlCol="0">
            <a:spAutoFit/>
          </a:bodyPr>
          <a:lstStyle/>
          <a:p>
            <a:r>
              <a:rPr lang="en-GB" sz="1400" dirty="0"/>
              <a:t>5. Use the keywords below to explain the function of MIDI controllers. Describe the features and provide advantages/disadvantages of using MIDI controllers over real instruments.</a:t>
            </a:r>
            <a:endParaRPr lang="en-GB" sz="1400" b="1" dirty="0"/>
          </a:p>
        </p:txBody>
      </p:sp>
      <p:sp>
        <p:nvSpPr>
          <p:cNvPr id="55" name="TextBox 54">
            <a:extLst>
              <a:ext uri="{FF2B5EF4-FFF2-40B4-BE49-F238E27FC236}">
                <a16:creationId xmlns:a16="http://schemas.microsoft.com/office/drawing/2014/main" id="{F3EEB98B-69FC-2E7F-223E-0220CE364DEA}"/>
              </a:ext>
            </a:extLst>
          </p:cNvPr>
          <p:cNvSpPr txBox="1"/>
          <p:nvPr/>
        </p:nvSpPr>
        <p:spPr>
          <a:xfrm>
            <a:off x="4218463" y="5849830"/>
            <a:ext cx="654389" cy="276999"/>
          </a:xfrm>
          <a:prstGeom prst="rect">
            <a:avLst/>
          </a:prstGeom>
          <a:solidFill>
            <a:srgbClr val="00B0F0"/>
          </a:solidFill>
          <a:ln>
            <a:solidFill>
              <a:schemeClr val="tx1"/>
            </a:solidFill>
          </a:ln>
        </p:spPr>
        <p:txBody>
          <a:bodyPr wrap="square" rtlCol="0">
            <a:spAutoFit/>
          </a:bodyPr>
          <a:lstStyle/>
          <a:p>
            <a:r>
              <a:rPr lang="en-GB" sz="1200" b="1" dirty="0"/>
              <a:t>Pitch</a:t>
            </a:r>
            <a:endParaRPr lang="en-GB" b="1" dirty="0"/>
          </a:p>
        </p:txBody>
      </p:sp>
      <p:sp>
        <p:nvSpPr>
          <p:cNvPr id="56" name="TextBox 55">
            <a:extLst>
              <a:ext uri="{FF2B5EF4-FFF2-40B4-BE49-F238E27FC236}">
                <a16:creationId xmlns:a16="http://schemas.microsoft.com/office/drawing/2014/main" id="{304ADC33-99D1-8A5E-75EF-1EE6983AE94F}"/>
              </a:ext>
            </a:extLst>
          </p:cNvPr>
          <p:cNvSpPr txBox="1"/>
          <p:nvPr/>
        </p:nvSpPr>
        <p:spPr>
          <a:xfrm>
            <a:off x="4981521" y="5849831"/>
            <a:ext cx="761434" cy="276999"/>
          </a:xfrm>
          <a:prstGeom prst="rect">
            <a:avLst/>
          </a:prstGeom>
          <a:solidFill>
            <a:srgbClr val="00B0F0"/>
          </a:solidFill>
          <a:ln>
            <a:solidFill>
              <a:schemeClr val="tx1"/>
            </a:solidFill>
          </a:ln>
        </p:spPr>
        <p:txBody>
          <a:bodyPr wrap="square" rtlCol="0">
            <a:spAutoFit/>
          </a:bodyPr>
          <a:lstStyle/>
          <a:p>
            <a:r>
              <a:rPr lang="en-GB" sz="1200" b="1" dirty="0"/>
              <a:t>Velocity</a:t>
            </a:r>
            <a:endParaRPr lang="en-GB" b="1" dirty="0"/>
          </a:p>
        </p:txBody>
      </p:sp>
      <p:sp>
        <p:nvSpPr>
          <p:cNvPr id="57" name="TextBox 56">
            <a:extLst>
              <a:ext uri="{FF2B5EF4-FFF2-40B4-BE49-F238E27FC236}">
                <a16:creationId xmlns:a16="http://schemas.microsoft.com/office/drawing/2014/main" id="{7B58280C-93EB-F4DE-9F9B-3C9E37A836B4}"/>
              </a:ext>
            </a:extLst>
          </p:cNvPr>
          <p:cNvSpPr txBox="1"/>
          <p:nvPr/>
        </p:nvSpPr>
        <p:spPr>
          <a:xfrm>
            <a:off x="5845563" y="5836235"/>
            <a:ext cx="835450" cy="276999"/>
          </a:xfrm>
          <a:prstGeom prst="rect">
            <a:avLst/>
          </a:prstGeom>
          <a:solidFill>
            <a:srgbClr val="00B0F0"/>
          </a:solidFill>
          <a:ln>
            <a:solidFill>
              <a:schemeClr val="tx1"/>
            </a:solidFill>
          </a:ln>
        </p:spPr>
        <p:txBody>
          <a:bodyPr wrap="square" rtlCol="0">
            <a:spAutoFit/>
          </a:bodyPr>
          <a:lstStyle/>
          <a:p>
            <a:r>
              <a:rPr lang="en-GB" sz="1200" b="1" dirty="0"/>
              <a:t>Duration</a:t>
            </a:r>
            <a:endParaRPr lang="en-GB" b="1" dirty="0"/>
          </a:p>
        </p:txBody>
      </p:sp>
      <p:sp>
        <p:nvSpPr>
          <p:cNvPr id="58" name="TextBox 57">
            <a:extLst>
              <a:ext uri="{FF2B5EF4-FFF2-40B4-BE49-F238E27FC236}">
                <a16:creationId xmlns:a16="http://schemas.microsoft.com/office/drawing/2014/main" id="{89DB02AB-B1AA-E1B4-C853-1F0840EE5510}"/>
              </a:ext>
            </a:extLst>
          </p:cNvPr>
          <p:cNvSpPr txBox="1"/>
          <p:nvPr/>
        </p:nvSpPr>
        <p:spPr>
          <a:xfrm>
            <a:off x="152450" y="6235939"/>
            <a:ext cx="536709" cy="276999"/>
          </a:xfrm>
          <a:prstGeom prst="rect">
            <a:avLst/>
          </a:prstGeom>
          <a:solidFill>
            <a:srgbClr val="00B0F0"/>
          </a:solidFill>
          <a:ln>
            <a:solidFill>
              <a:schemeClr val="tx1"/>
            </a:solidFill>
          </a:ln>
        </p:spPr>
        <p:txBody>
          <a:bodyPr wrap="square" rtlCol="0">
            <a:spAutoFit/>
          </a:bodyPr>
          <a:lstStyle/>
          <a:p>
            <a:r>
              <a:rPr lang="en-GB" sz="1200" b="1" dirty="0"/>
              <a:t>USB</a:t>
            </a:r>
            <a:endParaRPr lang="en-GB" b="1" dirty="0"/>
          </a:p>
        </p:txBody>
      </p:sp>
      <p:sp>
        <p:nvSpPr>
          <p:cNvPr id="59" name="TextBox 58">
            <a:extLst>
              <a:ext uri="{FF2B5EF4-FFF2-40B4-BE49-F238E27FC236}">
                <a16:creationId xmlns:a16="http://schemas.microsoft.com/office/drawing/2014/main" id="{3300A410-CA81-29B3-2F52-EA80869A148D}"/>
              </a:ext>
            </a:extLst>
          </p:cNvPr>
          <p:cNvSpPr txBox="1"/>
          <p:nvPr/>
        </p:nvSpPr>
        <p:spPr>
          <a:xfrm>
            <a:off x="800976" y="6235939"/>
            <a:ext cx="1345000" cy="276999"/>
          </a:xfrm>
          <a:prstGeom prst="rect">
            <a:avLst/>
          </a:prstGeom>
          <a:solidFill>
            <a:srgbClr val="00B0F0"/>
          </a:solidFill>
          <a:ln>
            <a:solidFill>
              <a:schemeClr val="tx1"/>
            </a:solidFill>
          </a:ln>
        </p:spPr>
        <p:txBody>
          <a:bodyPr wrap="square" rtlCol="0">
            <a:spAutoFit/>
          </a:bodyPr>
          <a:lstStyle/>
          <a:p>
            <a:r>
              <a:rPr lang="en-GB" sz="1200" b="1" dirty="0"/>
              <a:t>5-pin DIN cable</a:t>
            </a:r>
            <a:endParaRPr lang="en-GB" b="1" dirty="0"/>
          </a:p>
        </p:txBody>
      </p:sp>
      <p:sp>
        <p:nvSpPr>
          <p:cNvPr id="60" name="TextBox 59">
            <a:extLst>
              <a:ext uri="{FF2B5EF4-FFF2-40B4-BE49-F238E27FC236}">
                <a16:creationId xmlns:a16="http://schemas.microsoft.com/office/drawing/2014/main" id="{7C1E887E-DC38-6DC3-162E-11EC579EBFDB}"/>
              </a:ext>
            </a:extLst>
          </p:cNvPr>
          <p:cNvSpPr txBox="1"/>
          <p:nvPr/>
        </p:nvSpPr>
        <p:spPr>
          <a:xfrm>
            <a:off x="3343456" y="6230511"/>
            <a:ext cx="1472929" cy="276999"/>
          </a:xfrm>
          <a:prstGeom prst="rect">
            <a:avLst/>
          </a:prstGeom>
          <a:solidFill>
            <a:srgbClr val="00B0F0"/>
          </a:solidFill>
          <a:ln>
            <a:solidFill>
              <a:schemeClr val="tx1"/>
            </a:solidFill>
          </a:ln>
        </p:spPr>
        <p:txBody>
          <a:bodyPr wrap="square" rtlCol="0">
            <a:spAutoFit/>
          </a:bodyPr>
          <a:lstStyle/>
          <a:p>
            <a:r>
              <a:rPr lang="en-GB" sz="1200" b="1" dirty="0"/>
              <a:t>Modulation wheel</a:t>
            </a:r>
            <a:endParaRPr lang="en-GB" b="1" dirty="0"/>
          </a:p>
        </p:txBody>
      </p:sp>
      <p:sp>
        <p:nvSpPr>
          <p:cNvPr id="61" name="TextBox 60">
            <a:extLst>
              <a:ext uri="{FF2B5EF4-FFF2-40B4-BE49-F238E27FC236}">
                <a16:creationId xmlns:a16="http://schemas.microsoft.com/office/drawing/2014/main" id="{6D7EB570-8FA3-CE7B-9497-CF0B7F6E6275}"/>
              </a:ext>
            </a:extLst>
          </p:cNvPr>
          <p:cNvSpPr txBox="1"/>
          <p:nvPr/>
        </p:nvSpPr>
        <p:spPr>
          <a:xfrm>
            <a:off x="2252893" y="6230512"/>
            <a:ext cx="999758" cy="276998"/>
          </a:xfrm>
          <a:prstGeom prst="rect">
            <a:avLst/>
          </a:prstGeom>
          <a:solidFill>
            <a:srgbClr val="00B0F0"/>
          </a:solidFill>
          <a:ln>
            <a:solidFill>
              <a:schemeClr val="tx1"/>
            </a:solidFill>
          </a:ln>
        </p:spPr>
        <p:txBody>
          <a:bodyPr wrap="square" rtlCol="0">
            <a:spAutoFit/>
          </a:bodyPr>
          <a:lstStyle/>
          <a:p>
            <a:r>
              <a:rPr lang="en-GB" sz="1200" b="1" dirty="0"/>
              <a:t>Pitch bend</a:t>
            </a:r>
            <a:endParaRPr lang="en-GB" b="1" dirty="0"/>
          </a:p>
        </p:txBody>
      </p:sp>
      <p:sp>
        <p:nvSpPr>
          <p:cNvPr id="62" name="TextBox 61">
            <a:extLst>
              <a:ext uri="{FF2B5EF4-FFF2-40B4-BE49-F238E27FC236}">
                <a16:creationId xmlns:a16="http://schemas.microsoft.com/office/drawing/2014/main" id="{BBB14B83-51AE-0020-90F7-8090ACB88E1E}"/>
              </a:ext>
            </a:extLst>
          </p:cNvPr>
          <p:cNvSpPr txBox="1"/>
          <p:nvPr/>
        </p:nvSpPr>
        <p:spPr>
          <a:xfrm>
            <a:off x="155927" y="5863198"/>
            <a:ext cx="1345000" cy="276999"/>
          </a:xfrm>
          <a:prstGeom prst="rect">
            <a:avLst/>
          </a:prstGeom>
          <a:solidFill>
            <a:srgbClr val="00B0F0"/>
          </a:solidFill>
          <a:ln>
            <a:solidFill>
              <a:schemeClr val="tx1"/>
            </a:solidFill>
          </a:ln>
        </p:spPr>
        <p:txBody>
          <a:bodyPr wrap="square" rtlCol="0">
            <a:spAutoFit/>
          </a:bodyPr>
          <a:lstStyle/>
          <a:p>
            <a:r>
              <a:rPr lang="en-GB" sz="1200" b="1" dirty="0"/>
              <a:t>MIDI controllers</a:t>
            </a:r>
            <a:endParaRPr lang="en-GB" b="1" dirty="0"/>
          </a:p>
        </p:txBody>
      </p:sp>
      <p:sp>
        <p:nvSpPr>
          <p:cNvPr id="3" name="TextBox 2">
            <a:extLst>
              <a:ext uri="{FF2B5EF4-FFF2-40B4-BE49-F238E27FC236}">
                <a16:creationId xmlns:a16="http://schemas.microsoft.com/office/drawing/2014/main" id="{6EB086DC-EE8F-7746-00F5-5299A7FA8201}"/>
              </a:ext>
            </a:extLst>
          </p:cNvPr>
          <p:cNvSpPr txBox="1"/>
          <p:nvPr/>
        </p:nvSpPr>
        <p:spPr>
          <a:xfrm>
            <a:off x="1583139" y="5852474"/>
            <a:ext cx="2553112" cy="276999"/>
          </a:xfrm>
          <a:prstGeom prst="rect">
            <a:avLst/>
          </a:prstGeom>
          <a:solidFill>
            <a:srgbClr val="00B0F0"/>
          </a:solidFill>
          <a:ln>
            <a:solidFill>
              <a:schemeClr val="tx1"/>
            </a:solidFill>
          </a:ln>
        </p:spPr>
        <p:txBody>
          <a:bodyPr wrap="square" rtlCol="0">
            <a:spAutoFit/>
          </a:bodyPr>
          <a:lstStyle/>
          <a:p>
            <a:r>
              <a:rPr lang="en-GB" sz="1200" b="1" dirty="0"/>
              <a:t>Guitar/keyboard/percussion/wind</a:t>
            </a:r>
            <a:endParaRPr lang="en-GB" b="1" dirty="0"/>
          </a:p>
        </p:txBody>
      </p:sp>
      <p:sp>
        <p:nvSpPr>
          <p:cNvPr id="4" name="TextBox 3">
            <a:extLst>
              <a:ext uri="{FF2B5EF4-FFF2-40B4-BE49-F238E27FC236}">
                <a16:creationId xmlns:a16="http://schemas.microsoft.com/office/drawing/2014/main" id="{79A5E5D3-8052-CBF1-7E6C-27977AE0DFB3}"/>
              </a:ext>
            </a:extLst>
          </p:cNvPr>
          <p:cNvSpPr txBox="1"/>
          <p:nvPr/>
        </p:nvSpPr>
        <p:spPr>
          <a:xfrm>
            <a:off x="106729" y="6705039"/>
            <a:ext cx="6881900" cy="3108543"/>
          </a:xfrm>
          <a:prstGeom prst="rect">
            <a:avLst/>
          </a:prstGeom>
          <a:noFill/>
        </p:spPr>
        <p:txBody>
          <a:bodyPr wrap="square" rtlCol="0">
            <a:spAutoFit/>
          </a:bodyPr>
          <a:lstStyle/>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endParaRPr lang="en-GB" sz="1400" dirty="0"/>
          </a:p>
        </p:txBody>
      </p:sp>
      <p:sp>
        <p:nvSpPr>
          <p:cNvPr id="7" name="TextBox 6">
            <a:extLst>
              <a:ext uri="{FF2B5EF4-FFF2-40B4-BE49-F238E27FC236}">
                <a16:creationId xmlns:a16="http://schemas.microsoft.com/office/drawing/2014/main" id="{70FF1192-C6AA-A73A-A68F-4706B87935BE}"/>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16</a:t>
            </a:r>
          </a:p>
        </p:txBody>
      </p:sp>
      <p:sp>
        <p:nvSpPr>
          <p:cNvPr id="10" name="TextBox 9">
            <a:extLst>
              <a:ext uri="{FF2B5EF4-FFF2-40B4-BE49-F238E27FC236}">
                <a16:creationId xmlns:a16="http://schemas.microsoft.com/office/drawing/2014/main" id="{DE8923BD-66D3-D0E5-040E-19F0ACC806D9}"/>
              </a:ext>
            </a:extLst>
          </p:cNvPr>
          <p:cNvSpPr txBox="1"/>
          <p:nvPr/>
        </p:nvSpPr>
        <p:spPr>
          <a:xfrm>
            <a:off x="4910573" y="6228877"/>
            <a:ext cx="1345001" cy="276998"/>
          </a:xfrm>
          <a:prstGeom prst="rect">
            <a:avLst/>
          </a:prstGeom>
          <a:solidFill>
            <a:srgbClr val="00B0F0"/>
          </a:solidFill>
          <a:ln>
            <a:solidFill>
              <a:schemeClr val="tx1"/>
            </a:solidFill>
          </a:ln>
        </p:spPr>
        <p:txBody>
          <a:bodyPr wrap="square" rtlCol="0">
            <a:spAutoFit/>
          </a:bodyPr>
          <a:lstStyle/>
          <a:p>
            <a:r>
              <a:rPr lang="en-GB" sz="1200" b="1" dirty="0"/>
              <a:t>Humanisation</a:t>
            </a:r>
            <a:endParaRPr lang="en-GB" b="1" dirty="0"/>
          </a:p>
        </p:txBody>
      </p:sp>
    </p:spTree>
    <p:extLst>
      <p:ext uri="{BB962C8B-B14F-4D97-AF65-F5344CB8AC3E}">
        <p14:creationId xmlns:p14="http://schemas.microsoft.com/office/powerpoint/2010/main" val="782585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F7DE1-BCD9-56B1-8905-6BCF6FA1B354}"/>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35CE88E2-941B-F29C-C0AC-F4BFAC270819}"/>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2: The Digital Audio Workstation (DAW)</a:t>
            </a:r>
          </a:p>
        </p:txBody>
      </p:sp>
      <p:sp>
        <p:nvSpPr>
          <p:cNvPr id="7" name="TextBox 6">
            <a:extLst>
              <a:ext uri="{FF2B5EF4-FFF2-40B4-BE49-F238E27FC236}">
                <a16:creationId xmlns:a16="http://schemas.microsoft.com/office/drawing/2014/main" id="{1E905F00-EB83-4FAC-FC13-FA45FB22324E}"/>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17</a:t>
            </a:r>
          </a:p>
        </p:txBody>
      </p:sp>
      <p:sp>
        <p:nvSpPr>
          <p:cNvPr id="2" name="TextBox 1">
            <a:extLst>
              <a:ext uri="{FF2B5EF4-FFF2-40B4-BE49-F238E27FC236}">
                <a16:creationId xmlns:a16="http://schemas.microsoft.com/office/drawing/2014/main" id="{72F94740-1E2F-E63A-FA9B-76BCFCF3AACC}"/>
              </a:ext>
            </a:extLst>
          </p:cNvPr>
          <p:cNvSpPr txBox="1"/>
          <p:nvPr/>
        </p:nvSpPr>
        <p:spPr>
          <a:xfrm>
            <a:off x="222128" y="406040"/>
            <a:ext cx="6344066" cy="307777"/>
          </a:xfrm>
          <a:prstGeom prst="rect">
            <a:avLst/>
          </a:prstGeom>
          <a:noFill/>
        </p:spPr>
        <p:txBody>
          <a:bodyPr wrap="square" rtlCol="0">
            <a:spAutoFit/>
          </a:bodyPr>
          <a:lstStyle/>
          <a:p>
            <a:r>
              <a:rPr lang="en-GB" sz="1400" dirty="0"/>
              <a:t>6. Connect the line input cable to the uses and the correct image.</a:t>
            </a:r>
            <a:endParaRPr lang="en-GB" sz="1400" b="1" dirty="0"/>
          </a:p>
        </p:txBody>
      </p:sp>
      <p:sp>
        <p:nvSpPr>
          <p:cNvPr id="12" name="Rectangle 11">
            <a:extLst>
              <a:ext uri="{FF2B5EF4-FFF2-40B4-BE49-F238E27FC236}">
                <a16:creationId xmlns:a16="http://schemas.microsoft.com/office/drawing/2014/main" id="{1C8547E2-4571-079A-1DF0-F41FD5A05DC9}"/>
              </a:ext>
            </a:extLst>
          </p:cNvPr>
          <p:cNvSpPr/>
          <p:nvPr/>
        </p:nvSpPr>
        <p:spPr>
          <a:xfrm>
            <a:off x="152450" y="791770"/>
            <a:ext cx="6483422" cy="2070013"/>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A410F5C1-41DE-E505-6032-2AA871ADD17F}"/>
              </a:ext>
            </a:extLst>
          </p:cNvPr>
          <p:cNvSpPr txBox="1"/>
          <p:nvPr/>
        </p:nvSpPr>
        <p:spPr>
          <a:xfrm>
            <a:off x="2893223" y="917466"/>
            <a:ext cx="1478081" cy="461665"/>
          </a:xfrm>
          <a:prstGeom prst="rect">
            <a:avLst/>
          </a:prstGeom>
          <a:solidFill>
            <a:srgbClr val="00B0F0"/>
          </a:solidFill>
          <a:ln>
            <a:solidFill>
              <a:schemeClr val="tx1"/>
            </a:solidFill>
          </a:ln>
        </p:spPr>
        <p:txBody>
          <a:bodyPr wrap="square" rtlCol="0">
            <a:spAutoFit/>
          </a:bodyPr>
          <a:lstStyle/>
          <a:p>
            <a:r>
              <a:rPr lang="en-GB" sz="1200" b="1" dirty="0"/>
              <a:t>Guitars and other instruments</a:t>
            </a:r>
            <a:endParaRPr lang="en-GB" b="1" dirty="0"/>
          </a:p>
        </p:txBody>
      </p:sp>
      <p:sp>
        <p:nvSpPr>
          <p:cNvPr id="18" name="TextBox 17">
            <a:extLst>
              <a:ext uri="{FF2B5EF4-FFF2-40B4-BE49-F238E27FC236}">
                <a16:creationId xmlns:a16="http://schemas.microsoft.com/office/drawing/2014/main" id="{05D6ED11-306F-C071-67FA-50CDD09C3E7C}"/>
              </a:ext>
            </a:extLst>
          </p:cNvPr>
          <p:cNvSpPr txBox="1"/>
          <p:nvPr/>
        </p:nvSpPr>
        <p:spPr>
          <a:xfrm>
            <a:off x="376103" y="1014348"/>
            <a:ext cx="1750423" cy="276999"/>
          </a:xfrm>
          <a:prstGeom prst="rect">
            <a:avLst/>
          </a:prstGeom>
          <a:solidFill>
            <a:srgbClr val="00B0F0"/>
          </a:solidFill>
          <a:ln>
            <a:solidFill>
              <a:schemeClr val="tx1"/>
            </a:solidFill>
          </a:ln>
        </p:spPr>
        <p:txBody>
          <a:bodyPr wrap="square" rtlCol="0">
            <a:spAutoFit/>
          </a:bodyPr>
          <a:lstStyle/>
          <a:p>
            <a:r>
              <a:rPr lang="en-GB" sz="1200" b="1" dirty="0"/>
              <a:t>RCA phono cable</a:t>
            </a:r>
            <a:endParaRPr lang="en-GB" b="1" dirty="0"/>
          </a:p>
        </p:txBody>
      </p:sp>
      <p:sp>
        <p:nvSpPr>
          <p:cNvPr id="19" name="TextBox 18">
            <a:extLst>
              <a:ext uri="{FF2B5EF4-FFF2-40B4-BE49-F238E27FC236}">
                <a16:creationId xmlns:a16="http://schemas.microsoft.com/office/drawing/2014/main" id="{D9B309AD-65E0-998C-C1B2-867F879E9594}"/>
              </a:ext>
            </a:extLst>
          </p:cNvPr>
          <p:cNvSpPr txBox="1"/>
          <p:nvPr/>
        </p:nvSpPr>
        <p:spPr>
          <a:xfrm>
            <a:off x="2754351" y="2045595"/>
            <a:ext cx="1843930" cy="461665"/>
          </a:xfrm>
          <a:prstGeom prst="rect">
            <a:avLst/>
          </a:prstGeom>
          <a:solidFill>
            <a:srgbClr val="00B0F0"/>
          </a:solidFill>
          <a:ln>
            <a:solidFill>
              <a:schemeClr val="tx1"/>
            </a:solidFill>
          </a:ln>
        </p:spPr>
        <p:txBody>
          <a:bodyPr wrap="square" rtlCol="0">
            <a:spAutoFit/>
          </a:bodyPr>
          <a:lstStyle/>
          <a:p>
            <a:r>
              <a:rPr lang="en-GB" sz="1200" b="1" dirty="0"/>
              <a:t>Headphones, mp3 player, phone</a:t>
            </a:r>
            <a:endParaRPr lang="en-GB" b="1" dirty="0"/>
          </a:p>
        </p:txBody>
      </p:sp>
      <p:sp>
        <p:nvSpPr>
          <p:cNvPr id="20" name="TextBox 19">
            <a:extLst>
              <a:ext uri="{FF2B5EF4-FFF2-40B4-BE49-F238E27FC236}">
                <a16:creationId xmlns:a16="http://schemas.microsoft.com/office/drawing/2014/main" id="{8EBE32C3-231F-E8A7-EF8B-32E1405B1D1D}"/>
              </a:ext>
            </a:extLst>
          </p:cNvPr>
          <p:cNvSpPr txBox="1"/>
          <p:nvPr/>
        </p:nvSpPr>
        <p:spPr>
          <a:xfrm>
            <a:off x="397188" y="2196011"/>
            <a:ext cx="1523312" cy="276999"/>
          </a:xfrm>
          <a:prstGeom prst="rect">
            <a:avLst/>
          </a:prstGeom>
          <a:solidFill>
            <a:srgbClr val="00B0F0"/>
          </a:solidFill>
          <a:ln>
            <a:solidFill>
              <a:schemeClr val="tx1"/>
            </a:solidFill>
          </a:ln>
        </p:spPr>
        <p:txBody>
          <a:bodyPr wrap="square" rtlCol="0">
            <a:spAutoFit/>
          </a:bodyPr>
          <a:lstStyle/>
          <a:p>
            <a:r>
              <a:rPr lang="en-GB" sz="1200" b="1" dirty="0"/>
              <a:t>Mini jack cable</a:t>
            </a:r>
            <a:endParaRPr lang="en-GB" b="1" dirty="0"/>
          </a:p>
        </p:txBody>
      </p:sp>
      <p:sp>
        <p:nvSpPr>
          <p:cNvPr id="22" name="TextBox 21">
            <a:extLst>
              <a:ext uri="{FF2B5EF4-FFF2-40B4-BE49-F238E27FC236}">
                <a16:creationId xmlns:a16="http://schemas.microsoft.com/office/drawing/2014/main" id="{51DD44BE-582A-F4A1-EE3B-97C9F055970D}"/>
              </a:ext>
            </a:extLst>
          </p:cNvPr>
          <p:cNvSpPr txBox="1"/>
          <p:nvPr/>
        </p:nvSpPr>
        <p:spPr>
          <a:xfrm>
            <a:off x="393131" y="1648676"/>
            <a:ext cx="1420729" cy="276999"/>
          </a:xfrm>
          <a:prstGeom prst="rect">
            <a:avLst/>
          </a:prstGeom>
          <a:solidFill>
            <a:srgbClr val="00B0F0"/>
          </a:solidFill>
          <a:ln>
            <a:solidFill>
              <a:schemeClr val="tx1"/>
            </a:solidFill>
          </a:ln>
        </p:spPr>
        <p:txBody>
          <a:bodyPr wrap="square" rtlCol="0">
            <a:spAutoFit/>
          </a:bodyPr>
          <a:lstStyle/>
          <a:p>
            <a:r>
              <a:rPr lang="en-GB" sz="1200" b="1" dirty="0"/>
              <a:t>¼” jack cable</a:t>
            </a:r>
            <a:endParaRPr lang="en-GB" b="1" dirty="0"/>
          </a:p>
        </p:txBody>
      </p:sp>
      <p:sp>
        <p:nvSpPr>
          <p:cNvPr id="26" name="TextBox 25">
            <a:extLst>
              <a:ext uri="{FF2B5EF4-FFF2-40B4-BE49-F238E27FC236}">
                <a16:creationId xmlns:a16="http://schemas.microsoft.com/office/drawing/2014/main" id="{4C04A06C-F792-5DD4-AC42-6FB4F4C565E6}"/>
              </a:ext>
            </a:extLst>
          </p:cNvPr>
          <p:cNvSpPr txBox="1"/>
          <p:nvPr/>
        </p:nvSpPr>
        <p:spPr>
          <a:xfrm>
            <a:off x="2802238" y="1567241"/>
            <a:ext cx="1750423" cy="276999"/>
          </a:xfrm>
          <a:prstGeom prst="rect">
            <a:avLst/>
          </a:prstGeom>
          <a:solidFill>
            <a:srgbClr val="00B0F0"/>
          </a:solidFill>
          <a:ln>
            <a:solidFill>
              <a:schemeClr val="tx1"/>
            </a:solidFill>
          </a:ln>
        </p:spPr>
        <p:txBody>
          <a:bodyPr wrap="square" rtlCol="0">
            <a:spAutoFit/>
          </a:bodyPr>
          <a:lstStyle/>
          <a:p>
            <a:r>
              <a:rPr lang="en-GB" sz="1200" b="1" dirty="0"/>
              <a:t>Turntables/CD players</a:t>
            </a:r>
            <a:endParaRPr lang="en-GB" b="1" dirty="0"/>
          </a:p>
        </p:txBody>
      </p:sp>
      <p:pic>
        <p:nvPicPr>
          <p:cNvPr id="8" name="Picture 7">
            <a:extLst>
              <a:ext uri="{FF2B5EF4-FFF2-40B4-BE49-F238E27FC236}">
                <a16:creationId xmlns:a16="http://schemas.microsoft.com/office/drawing/2014/main" id="{4F4371F0-69E0-5F4F-32F9-5E22C51FF7B1}"/>
              </a:ext>
            </a:extLst>
          </p:cNvPr>
          <p:cNvPicPr>
            <a:picLocks noChangeAspect="1"/>
          </p:cNvPicPr>
          <p:nvPr/>
        </p:nvPicPr>
        <p:blipFill rotWithShape="1">
          <a:blip r:embed="rId2"/>
          <a:srcRect r="6330"/>
          <a:stretch/>
        </p:blipFill>
        <p:spPr>
          <a:xfrm>
            <a:off x="5718786" y="1442956"/>
            <a:ext cx="772223" cy="802568"/>
          </a:xfrm>
          <a:prstGeom prst="rect">
            <a:avLst/>
          </a:prstGeom>
        </p:spPr>
      </p:pic>
      <p:pic>
        <p:nvPicPr>
          <p:cNvPr id="6" name="Picture 5">
            <a:extLst>
              <a:ext uri="{FF2B5EF4-FFF2-40B4-BE49-F238E27FC236}">
                <a16:creationId xmlns:a16="http://schemas.microsoft.com/office/drawing/2014/main" id="{C79C7807-E653-F6B9-09C5-49B6287EB990}"/>
              </a:ext>
            </a:extLst>
          </p:cNvPr>
          <p:cNvPicPr>
            <a:picLocks noChangeAspect="1"/>
          </p:cNvPicPr>
          <p:nvPr/>
        </p:nvPicPr>
        <p:blipFill>
          <a:blip r:embed="rId3"/>
          <a:stretch>
            <a:fillRect/>
          </a:stretch>
        </p:blipFill>
        <p:spPr>
          <a:xfrm>
            <a:off x="5105931" y="1999371"/>
            <a:ext cx="805911" cy="789575"/>
          </a:xfrm>
          <a:prstGeom prst="rect">
            <a:avLst/>
          </a:prstGeom>
        </p:spPr>
      </p:pic>
      <p:pic>
        <p:nvPicPr>
          <p:cNvPr id="10" name="Picture 9">
            <a:extLst>
              <a:ext uri="{FF2B5EF4-FFF2-40B4-BE49-F238E27FC236}">
                <a16:creationId xmlns:a16="http://schemas.microsoft.com/office/drawing/2014/main" id="{D7C2277D-316B-F434-B584-B5B7080A5A46}"/>
              </a:ext>
            </a:extLst>
          </p:cNvPr>
          <p:cNvPicPr>
            <a:picLocks noChangeAspect="1"/>
          </p:cNvPicPr>
          <p:nvPr/>
        </p:nvPicPr>
        <p:blipFill>
          <a:blip r:embed="rId4"/>
          <a:stretch>
            <a:fillRect/>
          </a:stretch>
        </p:blipFill>
        <p:spPr>
          <a:xfrm>
            <a:off x="5298987" y="900161"/>
            <a:ext cx="805911" cy="556415"/>
          </a:xfrm>
          <a:prstGeom prst="rect">
            <a:avLst/>
          </a:prstGeom>
        </p:spPr>
      </p:pic>
      <p:sp>
        <p:nvSpPr>
          <p:cNvPr id="11" name="TextBox 10">
            <a:extLst>
              <a:ext uri="{FF2B5EF4-FFF2-40B4-BE49-F238E27FC236}">
                <a16:creationId xmlns:a16="http://schemas.microsoft.com/office/drawing/2014/main" id="{23E0CEF8-503F-673B-A840-C9A3F96180DB}"/>
              </a:ext>
            </a:extLst>
          </p:cNvPr>
          <p:cNvSpPr txBox="1"/>
          <p:nvPr/>
        </p:nvSpPr>
        <p:spPr>
          <a:xfrm>
            <a:off x="256967" y="5606475"/>
            <a:ext cx="6344066" cy="677108"/>
          </a:xfrm>
          <a:prstGeom prst="rect">
            <a:avLst/>
          </a:prstGeom>
          <a:noFill/>
        </p:spPr>
        <p:txBody>
          <a:bodyPr wrap="square" rtlCol="0">
            <a:spAutoFit/>
          </a:bodyPr>
          <a:lstStyle/>
          <a:p>
            <a:r>
              <a:rPr lang="en-GB" sz="1400" dirty="0"/>
              <a:t>8. The minimum bit depth for quality recordings is …………………..… .</a:t>
            </a:r>
          </a:p>
          <a:p>
            <a:endParaRPr lang="en-GB" sz="1000" dirty="0"/>
          </a:p>
          <a:p>
            <a:r>
              <a:rPr lang="en-GB" sz="1400" dirty="0"/>
              <a:t>9. The minimum sample rate for quality recordings is ………………………….. .</a:t>
            </a:r>
            <a:endParaRPr lang="en-GB" sz="1400" b="1" dirty="0"/>
          </a:p>
        </p:txBody>
      </p:sp>
      <p:sp>
        <p:nvSpPr>
          <p:cNvPr id="13" name="Rectangle 12">
            <a:extLst>
              <a:ext uri="{FF2B5EF4-FFF2-40B4-BE49-F238E27FC236}">
                <a16:creationId xmlns:a16="http://schemas.microsoft.com/office/drawing/2014/main" id="{87D49023-15CD-CEDE-19BA-9FEC531C0FEB}"/>
              </a:ext>
            </a:extLst>
          </p:cNvPr>
          <p:cNvSpPr/>
          <p:nvPr/>
        </p:nvSpPr>
        <p:spPr>
          <a:xfrm>
            <a:off x="152450" y="3380506"/>
            <a:ext cx="6553100" cy="2070013"/>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8FA607A1-12F8-2C0F-FF40-94540D48DB1E}"/>
              </a:ext>
            </a:extLst>
          </p:cNvPr>
          <p:cNvSpPr/>
          <p:nvPr/>
        </p:nvSpPr>
        <p:spPr>
          <a:xfrm>
            <a:off x="1039553" y="3470867"/>
            <a:ext cx="1761893" cy="535259"/>
          </a:xfrm>
          <a:prstGeom prst="round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Desktop-based DAWS</a:t>
            </a:r>
          </a:p>
        </p:txBody>
      </p:sp>
      <p:sp>
        <p:nvSpPr>
          <p:cNvPr id="21" name="Rectangle: Rounded Corners 20">
            <a:extLst>
              <a:ext uri="{FF2B5EF4-FFF2-40B4-BE49-F238E27FC236}">
                <a16:creationId xmlns:a16="http://schemas.microsoft.com/office/drawing/2014/main" id="{5D73036A-C5D9-5E0F-683D-45C81B177791}"/>
              </a:ext>
            </a:extLst>
          </p:cNvPr>
          <p:cNvSpPr/>
          <p:nvPr/>
        </p:nvSpPr>
        <p:spPr>
          <a:xfrm>
            <a:off x="3648302" y="3493002"/>
            <a:ext cx="1899957" cy="53525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Cloud-based DAWS</a:t>
            </a:r>
          </a:p>
        </p:txBody>
      </p:sp>
      <p:sp>
        <p:nvSpPr>
          <p:cNvPr id="27" name="TextBox 26">
            <a:extLst>
              <a:ext uri="{FF2B5EF4-FFF2-40B4-BE49-F238E27FC236}">
                <a16:creationId xmlns:a16="http://schemas.microsoft.com/office/drawing/2014/main" id="{922CC911-46BE-2D70-7318-816A616C81B1}"/>
              </a:ext>
            </a:extLst>
          </p:cNvPr>
          <p:cNvSpPr txBox="1"/>
          <p:nvPr/>
        </p:nvSpPr>
        <p:spPr>
          <a:xfrm>
            <a:off x="256967" y="4188527"/>
            <a:ext cx="2072125" cy="461665"/>
          </a:xfrm>
          <a:prstGeom prst="rect">
            <a:avLst/>
          </a:prstGeom>
          <a:solidFill>
            <a:srgbClr val="00B0F0"/>
          </a:solidFill>
          <a:ln>
            <a:solidFill>
              <a:schemeClr val="tx1"/>
            </a:solidFill>
          </a:ln>
        </p:spPr>
        <p:txBody>
          <a:bodyPr wrap="square" rtlCol="0">
            <a:spAutoFit/>
          </a:bodyPr>
          <a:lstStyle/>
          <a:p>
            <a:r>
              <a:rPr lang="en-GB" sz="1200" b="1" dirty="0"/>
              <a:t>Can be accessed anywhere with the internet</a:t>
            </a:r>
            <a:endParaRPr lang="en-GB" b="1" dirty="0"/>
          </a:p>
        </p:txBody>
      </p:sp>
      <p:sp>
        <p:nvSpPr>
          <p:cNvPr id="30" name="TextBox 29">
            <a:extLst>
              <a:ext uri="{FF2B5EF4-FFF2-40B4-BE49-F238E27FC236}">
                <a16:creationId xmlns:a16="http://schemas.microsoft.com/office/drawing/2014/main" id="{C4ABB8C8-0019-45EF-02DD-6A35BC84FFB3}"/>
              </a:ext>
            </a:extLst>
          </p:cNvPr>
          <p:cNvSpPr txBox="1"/>
          <p:nvPr/>
        </p:nvSpPr>
        <p:spPr>
          <a:xfrm>
            <a:off x="2594362" y="4306669"/>
            <a:ext cx="1738799" cy="461665"/>
          </a:xfrm>
          <a:prstGeom prst="rect">
            <a:avLst/>
          </a:prstGeom>
          <a:solidFill>
            <a:srgbClr val="00B0F0"/>
          </a:solidFill>
          <a:ln>
            <a:solidFill>
              <a:schemeClr val="tx1"/>
            </a:solidFill>
          </a:ln>
        </p:spPr>
        <p:txBody>
          <a:bodyPr wrap="square" rtlCol="0">
            <a:spAutoFit/>
          </a:bodyPr>
          <a:lstStyle/>
          <a:p>
            <a:r>
              <a:rPr lang="en-GB" sz="1200" b="1" dirty="0"/>
              <a:t>Can be accessed without the internet</a:t>
            </a:r>
            <a:endParaRPr lang="en-GB" b="1" dirty="0"/>
          </a:p>
        </p:txBody>
      </p:sp>
      <p:sp>
        <p:nvSpPr>
          <p:cNvPr id="31" name="TextBox 30">
            <a:extLst>
              <a:ext uri="{FF2B5EF4-FFF2-40B4-BE49-F238E27FC236}">
                <a16:creationId xmlns:a16="http://schemas.microsoft.com/office/drawing/2014/main" id="{58F0F218-30F6-78C9-229E-0F17E9F93D7B}"/>
              </a:ext>
            </a:extLst>
          </p:cNvPr>
          <p:cNvSpPr txBox="1"/>
          <p:nvPr/>
        </p:nvSpPr>
        <p:spPr>
          <a:xfrm>
            <a:off x="4862234" y="4768334"/>
            <a:ext cx="1738799" cy="461665"/>
          </a:xfrm>
          <a:prstGeom prst="rect">
            <a:avLst/>
          </a:prstGeom>
          <a:solidFill>
            <a:srgbClr val="00B0F0"/>
          </a:solidFill>
          <a:ln>
            <a:solidFill>
              <a:schemeClr val="tx1"/>
            </a:solidFill>
          </a:ln>
        </p:spPr>
        <p:txBody>
          <a:bodyPr wrap="square" rtlCol="0">
            <a:spAutoFit/>
          </a:bodyPr>
          <a:lstStyle/>
          <a:p>
            <a:r>
              <a:rPr lang="en-GB" sz="1200" b="1" dirty="0"/>
              <a:t>Easier to share projects/collaborate</a:t>
            </a:r>
            <a:endParaRPr lang="en-GB" b="1" dirty="0"/>
          </a:p>
        </p:txBody>
      </p:sp>
      <p:sp>
        <p:nvSpPr>
          <p:cNvPr id="33" name="TextBox 32">
            <a:extLst>
              <a:ext uri="{FF2B5EF4-FFF2-40B4-BE49-F238E27FC236}">
                <a16:creationId xmlns:a16="http://schemas.microsoft.com/office/drawing/2014/main" id="{B6835767-056D-209C-C1F6-5B2EBFE1EA50}"/>
              </a:ext>
            </a:extLst>
          </p:cNvPr>
          <p:cNvSpPr txBox="1"/>
          <p:nvPr/>
        </p:nvSpPr>
        <p:spPr>
          <a:xfrm>
            <a:off x="2842359" y="4885142"/>
            <a:ext cx="1852662" cy="276999"/>
          </a:xfrm>
          <a:prstGeom prst="rect">
            <a:avLst/>
          </a:prstGeom>
          <a:solidFill>
            <a:srgbClr val="00B0F0"/>
          </a:solidFill>
          <a:ln>
            <a:solidFill>
              <a:schemeClr val="tx1"/>
            </a:solidFill>
          </a:ln>
        </p:spPr>
        <p:txBody>
          <a:bodyPr wrap="square" rtlCol="0">
            <a:spAutoFit/>
          </a:bodyPr>
          <a:lstStyle/>
          <a:p>
            <a:r>
              <a:rPr lang="en-GB" sz="1200" b="1" dirty="0"/>
              <a:t>Less likely to be hacked</a:t>
            </a:r>
            <a:endParaRPr lang="en-GB" b="1" dirty="0"/>
          </a:p>
        </p:txBody>
      </p:sp>
      <p:sp>
        <p:nvSpPr>
          <p:cNvPr id="34" name="TextBox 33">
            <a:extLst>
              <a:ext uri="{FF2B5EF4-FFF2-40B4-BE49-F238E27FC236}">
                <a16:creationId xmlns:a16="http://schemas.microsoft.com/office/drawing/2014/main" id="{9EA0D4BD-E63C-7072-062C-E24BF158F465}"/>
              </a:ext>
            </a:extLst>
          </p:cNvPr>
          <p:cNvSpPr txBox="1"/>
          <p:nvPr/>
        </p:nvSpPr>
        <p:spPr>
          <a:xfrm>
            <a:off x="4638347" y="4270691"/>
            <a:ext cx="1852662" cy="276999"/>
          </a:xfrm>
          <a:prstGeom prst="rect">
            <a:avLst/>
          </a:prstGeom>
          <a:solidFill>
            <a:srgbClr val="00B0F0"/>
          </a:solidFill>
          <a:ln>
            <a:solidFill>
              <a:schemeClr val="tx1"/>
            </a:solidFill>
          </a:ln>
        </p:spPr>
        <p:txBody>
          <a:bodyPr wrap="square" rtlCol="0">
            <a:spAutoFit/>
          </a:bodyPr>
          <a:lstStyle/>
          <a:p>
            <a:r>
              <a:rPr lang="en-GB" sz="1200" b="1" dirty="0"/>
              <a:t>Will run more smoothly</a:t>
            </a:r>
            <a:endParaRPr lang="en-GB" b="1" dirty="0"/>
          </a:p>
        </p:txBody>
      </p:sp>
      <p:sp>
        <p:nvSpPr>
          <p:cNvPr id="36" name="TextBox 35">
            <a:extLst>
              <a:ext uri="{FF2B5EF4-FFF2-40B4-BE49-F238E27FC236}">
                <a16:creationId xmlns:a16="http://schemas.microsoft.com/office/drawing/2014/main" id="{4D1CCDD5-5262-8A85-6342-C414FAF668F4}"/>
              </a:ext>
            </a:extLst>
          </p:cNvPr>
          <p:cNvSpPr txBox="1"/>
          <p:nvPr/>
        </p:nvSpPr>
        <p:spPr>
          <a:xfrm>
            <a:off x="547052" y="5023642"/>
            <a:ext cx="1852662" cy="276999"/>
          </a:xfrm>
          <a:prstGeom prst="rect">
            <a:avLst/>
          </a:prstGeom>
          <a:solidFill>
            <a:srgbClr val="00B0F0"/>
          </a:solidFill>
          <a:ln>
            <a:solidFill>
              <a:schemeClr val="tx1"/>
            </a:solidFill>
          </a:ln>
        </p:spPr>
        <p:txBody>
          <a:bodyPr wrap="square" rtlCol="0">
            <a:spAutoFit/>
          </a:bodyPr>
          <a:lstStyle/>
          <a:p>
            <a:r>
              <a:rPr lang="en-GB" sz="1200" b="1" dirty="0"/>
              <a:t>Less likely to lose work</a:t>
            </a:r>
            <a:endParaRPr lang="en-GB" b="1" dirty="0"/>
          </a:p>
        </p:txBody>
      </p:sp>
      <p:sp>
        <p:nvSpPr>
          <p:cNvPr id="37" name="TextBox 36">
            <a:extLst>
              <a:ext uri="{FF2B5EF4-FFF2-40B4-BE49-F238E27FC236}">
                <a16:creationId xmlns:a16="http://schemas.microsoft.com/office/drawing/2014/main" id="{7FE551DD-A427-2079-F6EC-C1FD0AF0F9FE}"/>
              </a:ext>
            </a:extLst>
          </p:cNvPr>
          <p:cNvSpPr txBox="1"/>
          <p:nvPr/>
        </p:nvSpPr>
        <p:spPr>
          <a:xfrm>
            <a:off x="256967" y="2966649"/>
            <a:ext cx="6344066" cy="307777"/>
          </a:xfrm>
          <a:prstGeom prst="rect">
            <a:avLst/>
          </a:prstGeom>
          <a:noFill/>
        </p:spPr>
        <p:txBody>
          <a:bodyPr wrap="square" rtlCol="0">
            <a:spAutoFit/>
          </a:bodyPr>
          <a:lstStyle/>
          <a:p>
            <a:r>
              <a:rPr lang="en-GB" sz="1400" dirty="0"/>
              <a:t>7. Match the features to cloud-based and desktop-based DAWs.</a:t>
            </a:r>
            <a:endParaRPr lang="en-GB" sz="1400" b="1" dirty="0"/>
          </a:p>
        </p:txBody>
      </p:sp>
      <p:sp>
        <p:nvSpPr>
          <p:cNvPr id="38" name="TextBox 37">
            <a:extLst>
              <a:ext uri="{FF2B5EF4-FFF2-40B4-BE49-F238E27FC236}">
                <a16:creationId xmlns:a16="http://schemas.microsoft.com/office/drawing/2014/main" id="{6F43CD95-A574-95D7-67BB-CEC1A32C929E}"/>
              </a:ext>
            </a:extLst>
          </p:cNvPr>
          <p:cNvSpPr txBox="1"/>
          <p:nvPr/>
        </p:nvSpPr>
        <p:spPr>
          <a:xfrm>
            <a:off x="152450" y="6355801"/>
            <a:ext cx="6344066" cy="1600438"/>
          </a:xfrm>
          <a:prstGeom prst="rect">
            <a:avLst/>
          </a:prstGeom>
          <a:noFill/>
        </p:spPr>
        <p:txBody>
          <a:bodyPr wrap="square" rtlCol="0">
            <a:spAutoFit/>
          </a:bodyPr>
          <a:lstStyle/>
          <a:p>
            <a:r>
              <a:rPr lang="en-GB" sz="1400" dirty="0"/>
              <a:t>10. When recording, the buffer size should be </a:t>
            </a:r>
            <a:r>
              <a:rPr lang="en-GB" sz="1400" u="sng" dirty="0"/>
              <a:t>small/large </a:t>
            </a:r>
            <a:r>
              <a:rPr lang="en-GB" sz="1400" dirty="0"/>
              <a:t>(delete wrong answer).</a:t>
            </a:r>
          </a:p>
          <a:p>
            <a:endParaRPr lang="en-GB" sz="1400" dirty="0"/>
          </a:p>
          <a:p>
            <a:r>
              <a:rPr lang="en-GB" sz="1400" dirty="0"/>
              <a:t>11. When mixing, the buffer size should be </a:t>
            </a:r>
            <a:r>
              <a:rPr lang="en-GB" sz="1400" u="sng" dirty="0"/>
              <a:t>small/large </a:t>
            </a:r>
            <a:r>
              <a:rPr lang="en-GB" sz="1400" dirty="0"/>
              <a:t>(delete wrong answer).</a:t>
            </a:r>
          </a:p>
          <a:p>
            <a:endParaRPr lang="en-GB" sz="1400" b="1" dirty="0"/>
          </a:p>
          <a:p>
            <a:r>
              <a:rPr lang="en-GB" sz="1400" dirty="0"/>
              <a:t>12. What can happen if the wrong buffer size is used? ……………………………………</a:t>
            </a:r>
          </a:p>
          <a:p>
            <a:endParaRPr lang="en-GB" sz="1400" dirty="0"/>
          </a:p>
          <a:p>
            <a:r>
              <a:rPr lang="en-GB" sz="1400" dirty="0"/>
              <a:t>13. Circle the correct track type for note input.</a:t>
            </a:r>
          </a:p>
        </p:txBody>
      </p:sp>
      <p:pic>
        <p:nvPicPr>
          <p:cNvPr id="41" name="Picture 40">
            <a:extLst>
              <a:ext uri="{FF2B5EF4-FFF2-40B4-BE49-F238E27FC236}">
                <a16:creationId xmlns:a16="http://schemas.microsoft.com/office/drawing/2014/main" id="{B2B19AC5-362D-BF10-5084-B81E9B54AD04}"/>
              </a:ext>
            </a:extLst>
          </p:cNvPr>
          <p:cNvPicPr>
            <a:picLocks noChangeAspect="1"/>
          </p:cNvPicPr>
          <p:nvPr/>
        </p:nvPicPr>
        <p:blipFill>
          <a:blip r:embed="rId5"/>
          <a:stretch>
            <a:fillRect/>
          </a:stretch>
        </p:blipFill>
        <p:spPr>
          <a:xfrm>
            <a:off x="711427" y="8009100"/>
            <a:ext cx="4990515" cy="1517179"/>
          </a:xfrm>
          <a:prstGeom prst="rect">
            <a:avLst/>
          </a:prstGeom>
        </p:spPr>
      </p:pic>
      <p:cxnSp>
        <p:nvCxnSpPr>
          <p:cNvPr id="4" name="Straight Connector 3">
            <a:extLst>
              <a:ext uri="{FF2B5EF4-FFF2-40B4-BE49-F238E27FC236}">
                <a16:creationId xmlns:a16="http://schemas.microsoft.com/office/drawing/2014/main" id="{4182905C-FA94-990B-F78B-E35DC2403D4F}"/>
              </a:ext>
            </a:extLst>
          </p:cNvPr>
          <p:cNvCxnSpPr/>
          <p:nvPr/>
        </p:nvCxnSpPr>
        <p:spPr>
          <a:xfrm flipV="1">
            <a:off x="2329092" y="3905794"/>
            <a:ext cx="1347224" cy="282733"/>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9572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828E2-B63B-3F21-FD8E-0640FE03DF05}"/>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697D4C10-C961-EEF3-1F91-3F63774D3617}"/>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2: The Digital Audio Workstation (DAW)</a:t>
            </a:r>
          </a:p>
        </p:txBody>
      </p:sp>
      <p:sp>
        <p:nvSpPr>
          <p:cNvPr id="7" name="TextBox 6">
            <a:extLst>
              <a:ext uri="{FF2B5EF4-FFF2-40B4-BE49-F238E27FC236}">
                <a16:creationId xmlns:a16="http://schemas.microsoft.com/office/drawing/2014/main" id="{DFB37AD9-796F-D644-D614-C097FAA8C187}"/>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18</a:t>
            </a:r>
          </a:p>
        </p:txBody>
      </p:sp>
      <p:sp>
        <p:nvSpPr>
          <p:cNvPr id="2" name="TextBox 1">
            <a:extLst>
              <a:ext uri="{FF2B5EF4-FFF2-40B4-BE49-F238E27FC236}">
                <a16:creationId xmlns:a16="http://schemas.microsoft.com/office/drawing/2014/main" id="{0C3D2ED8-3A30-9508-EF4F-BB05736CB88E}"/>
              </a:ext>
            </a:extLst>
          </p:cNvPr>
          <p:cNvSpPr txBox="1"/>
          <p:nvPr/>
        </p:nvSpPr>
        <p:spPr>
          <a:xfrm>
            <a:off x="222128" y="602001"/>
            <a:ext cx="6413744" cy="1169551"/>
          </a:xfrm>
          <a:prstGeom prst="rect">
            <a:avLst/>
          </a:prstGeom>
          <a:noFill/>
        </p:spPr>
        <p:txBody>
          <a:bodyPr wrap="square" rtlCol="0">
            <a:spAutoFit/>
          </a:bodyPr>
          <a:lstStyle/>
          <a:p>
            <a:r>
              <a:rPr lang="en-GB" sz="1400" dirty="0"/>
              <a:t>14. A mono audio channel has </a:t>
            </a:r>
            <a:r>
              <a:rPr lang="en-GB" sz="1400" u="sng" dirty="0"/>
              <a:t>one/two </a:t>
            </a:r>
            <a:r>
              <a:rPr lang="en-GB" sz="1400" dirty="0"/>
              <a:t>channels of audio. (Delete wrong answer)</a:t>
            </a:r>
          </a:p>
          <a:p>
            <a:endParaRPr lang="en-GB" sz="1400" b="1" dirty="0"/>
          </a:p>
          <a:p>
            <a:r>
              <a:rPr lang="en-GB" sz="1400" dirty="0"/>
              <a:t>15. A stereo audio channel has </a:t>
            </a:r>
            <a:r>
              <a:rPr lang="en-GB" sz="1400" u="sng" dirty="0"/>
              <a:t>one/two </a:t>
            </a:r>
            <a:r>
              <a:rPr lang="en-GB" sz="1400" dirty="0"/>
              <a:t>channels of audio. (Delete wrong answer)</a:t>
            </a:r>
          </a:p>
          <a:p>
            <a:endParaRPr lang="en-GB" sz="1400" dirty="0"/>
          </a:p>
          <a:p>
            <a:r>
              <a:rPr lang="en-GB" sz="1400" dirty="0"/>
              <a:t>16. </a:t>
            </a:r>
            <a:r>
              <a:rPr lang="en-GB" sz="1400" b="1" dirty="0"/>
              <a:t>Synthesisers</a:t>
            </a:r>
            <a:r>
              <a:rPr lang="en-GB" sz="1400" dirty="0"/>
              <a:t>. It is likely you will be asked about these.</a:t>
            </a:r>
          </a:p>
        </p:txBody>
      </p:sp>
      <p:pic>
        <p:nvPicPr>
          <p:cNvPr id="3" name="Picture 2">
            <a:extLst>
              <a:ext uri="{FF2B5EF4-FFF2-40B4-BE49-F238E27FC236}">
                <a16:creationId xmlns:a16="http://schemas.microsoft.com/office/drawing/2014/main" id="{6A6E7E08-2B85-6BBC-E5B8-6929548E9930}"/>
              </a:ext>
            </a:extLst>
          </p:cNvPr>
          <p:cNvPicPr>
            <a:picLocks noChangeAspect="1"/>
          </p:cNvPicPr>
          <p:nvPr/>
        </p:nvPicPr>
        <p:blipFill>
          <a:blip r:embed="rId2"/>
          <a:stretch>
            <a:fillRect/>
          </a:stretch>
        </p:blipFill>
        <p:spPr>
          <a:xfrm>
            <a:off x="339765" y="2416473"/>
            <a:ext cx="1335230" cy="287384"/>
          </a:xfrm>
          <a:prstGeom prst="rect">
            <a:avLst/>
          </a:prstGeom>
        </p:spPr>
      </p:pic>
      <p:pic>
        <p:nvPicPr>
          <p:cNvPr id="4" name="Picture 3">
            <a:extLst>
              <a:ext uri="{FF2B5EF4-FFF2-40B4-BE49-F238E27FC236}">
                <a16:creationId xmlns:a16="http://schemas.microsoft.com/office/drawing/2014/main" id="{18180B73-E321-86E4-A294-A13D1A254219}"/>
              </a:ext>
            </a:extLst>
          </p:cNvPr>
          <p:cNvPicPr>
            <a:picLocks noChangeAspect="1"/>
          </p:cNvPicPr>
          <p:nvPr/>
        </p:nvPicPr>
        <p:blipFill>
          <a:blip r:embed="rId3"/>
          <a:stretch>
            <a:fillRect/>
          </a:stretch>
        </p:blipFill>
        <p:spPr>
          <a:xfrm>
            <a:off x="339765" y="2790700"/>
            <a:ext cx="1434175" cy="281932"/>
          </a:xfrm>
          <a:prstGeom prst="rect">
            <a:avLst/>
          </a:prstGeom>
        </p:spPr>
      </p:pic>
      <p:pic>
        <p:nvPicPr>
          <p:cNvPr id="9" name="Picture 8">
            <a:extLst>
              <a:ext uri="{FF2B5EF4-FFF2-40B4-BE49-F238E27FC236}">
                <a16:creationId xmlns:a16="http://schemas.microsoft.com/office/drawing/2014/main" id="{96E541B7-52A9-6F8C-5433-8F5A11EB0589}"/>
              </a:ext>
            </a:extLst>
          </p:cNvPr>
          <p:cNvPicPr>
            <a:picLocks noChangeAspect="1"/>
          </p:cNvPicPr>
          <p:nvPr/>
        </p:nvPicPr>
        <p:blipFill>
          <a:blip r:embed="rId4"/>
          <a:stretch>
            <a:fillRect/>
          </a:stretch>
        </p:blipFill>
        <p:spPr>
          <a:xfrm>
            <a:off x="339765" y="3235771"/>
            <a:ext cx="1465039" cy="281932"/>
          </a:xfrm>
          <a:prstGeom prst="rect">
            <a:avLst/>
          </a:prstGeom>
        </p:spPr>
      </p:pic>
      <p:pic>
        <p:nvPicPr>
          <p:cNvPr id="14" name="Picture 13">
            <a:extLst>
              <a:ext uri="{FF2B5EF4-FFF2-40B4-BE49-F238E27FC236}">
                <a16:creationId xmlns:a16="http://schemas.microsoft.com/office/drawing/2014/main" id="{444F2CF6-32C8-2223-F0A3-88EF560D467E}"/>
              </a:ext>
            </a:extLst>
          </p:cNvPr>
          <p:cNvPicPr>
            <a:picLocks noChangeAspect="1"/>
          </p:cNvPicPr>
          <p:nvPr/>
        </p:nvPicPr>
        <p:blipFill>
          <a:blip r:embed="rId5"/>
          <a:stretch>
            <a:fillRect/>
          </a:stretch>
        </p:blipFill>
        <p:spPr>
          <a:xfrm>
            <a:off x="339765" y="2036626"/>
            <a:ext cx="1335230" cy="281932"/>
          </a:xfrm>
          <a:prstGeom prst="rect">
            <a:avLst/>
          </a:prstGeom>
        </p:spPr>
      </p:pic>
      <p:sp>
        <p:nvSpPr>
          <p:cNvPr id="15" name="TextBox 14">
            <a:extLst>
              <a:ext uri="{FF2B5EF4-FFF2-40B4-BE49-F238E27FC236}">
                <a16:creationId xmlns:a16="http://schemas.microsoft.com/office/drawing/2014/main" id="{3659F0B4-15B2-52DB-94F3-DBFD85CE7ECC}"/>
              </a:ext>
            </a:extLst>
          </p:cNvPr>
          <p:cNvSpPr txBox="1"/>
          <p:nvPr/>
        </p:nvSpPr>
        <p:spPr>
          <a:xfrm>
            <a:off x="222128" y="1728849"/>
            <a:ext cx="5099172" cy="307777"/>
          </a:xfrm>
          <a:prstGeom prst="rect">
            <a:avLst/>
          </a:prstGeom>
          <a:noFill/>
        </p:spPr>
        <p:txBody>
          <a:bodyPr wrap="square" rtlCol="0">
            <a:spAutoFit/>
          </a:bodyPr>
          <a:lstStyle/>
          <a:p>
            <a:r>
              <a:rPr lang="en-GB" sz="1400" dirty="0"/>
              <a:t>Oscillators generate </a:t>
            </a:r>
            <a:r>
              <a:rPr lang="en-GB" sz="1400" b="1" dirty="0"/>
              <a:t>waveforms. </a:t>
            </a:r>
            <a:r>
              <a:rPr lang="en-GB" sz="1400" dirty="0"/>
              <a:t>Name the waveforms.</a:t>
            </a:r>
          </a:p>
        </p:txBody>
      </p:sp>
      <p:sp>
        <p:nvSpPr>
          <p:cNvPr id="23" name="TextBox 22">
            <a:extLst>
              <a:ext uri="{FF2B5EF4-FFF2-40B4-BE49-F238E27FC236}">
                <a16:creationId xmlns:a16="http://schemas.microsoft.com/office/drawing/2014/main" id="{07D058B2-5D7D-898B-503C-02154384F0C3}"/>
              </a:ext>
            </a:extLst>
          </p:cNvPr>
          <p:cNvSpPr txBox="1"/>
          <p:nvPr/>
        </p:nvSpPr>
        <p:spPr>
          <a:xfrm>
            <a:off x="1917700" y="2061310"/>
            <a:ext cx="1841500" cy="369332"/>
          </a:xfrm>
          <a:prstGeom prst="rect">
            <a:avLst/>
          </a:prstGeom>
          <a:noFill/>
        </p:spPr>
        <p:txBody>
          <a:bodyPr wrap="square" rtlCol="0">
            <a:spAutoFit/>
          </a:bodyPr>
          <a:lstStyle/>
          <a:p>
            <a:r>
              <a:rPr lang="en-GB" dirty="0"/>
              <a:t>………………</a:t>
            </a:r>
          </a:p>
        </p:txBody>
      </p:sp>
      <p:sp>
        <p:nvSpPr>
          <p:cNvPr id="24" name="TextBox 23">
            <a:extLst>
              <a:ext uri="{FF2B5EF4-FFF2-40B4-BE49-F238E27FC236}">
                <a16:creationId xmlns:a16="http://schemas.microsoft.com/office/drawing/2014/main" id="{1EB86897-CD23-77BF-F5A2-BC2AF51AED15}"/>
              </a:ext>
            </a:extLst>
          </p:cNvPr>
          <p:cNvSpPr txBox="1"/>
          <p:nvPr/>
        </p:nvSpPr>
        <p:spPr>
          <a:xfrm>
            <a:off x="1917700" y="2416473"/>
            <a:ext cx="1841500" cy="369332"/>
          </a:xfrm>
          <a:prstGeom prst="rect">
            <a:avLst/>
          </a:prstGeom>
          <a:noFill/>
        </p:spPr>
        <p:txBody>
          <a:bodyPr wrap="square" rtlCol="0">
            <a:spAutoFit/>
          </a:bodyPr>
          <a:lstStyle/>
          <a:p>
            <a:r>
              <a:rPr lang="en-GB" dirty="0"/>
              <a:t>………………</a:t>
            </a:r>
          </a:p>
        </p:txBody>
      </p:sp>
      <p:sp>
        <p:nvSpPr>
          <p:cNvPr id="25" name="TextBox 24">
            <a:extLst>
              <a:ext uri="{FF2B5EF4-FFF2-40B4-BE49-F238E27FC236}">
                <a16:creationId xmlns:a16="http://schemas.microsoft.com/office/drawing/2014/main" id="{1E57D5A0-943A-0AEC-A406-644479B21D56}"/>
              </a:ext>
            </a:extLst>
          </p:cNvPr>
          <p:cNvSpPr txBox="1"/>
          <p:nvPr/>
        </p:nvSpPr>
        <p:spPr>
          <a:xfrm>
            <a:off x="1917700" y="2809426"/>
            <a:ext cx="1841500" cy="369332"/>
          </a:xfrm>
          <a:prstGeom prst="rect">
            <a:avLst/>
          </a:prstGeom>
          <a:noFill/>
        </p:spPr>
        <p:txBody>
          <a:bodyPr wrap="square" rtlCol="0">
            <a:spAutoFit/>
          </a:bodyPr>
          <a:lstStyle/>
          <a:p>
            <a:r>
              <a:rPr lang="en-GB" dirty="0"/>
              <a:t>………………</a:t>
            </a:r>
          </a:p>
        </p:txBody>
      </p:sp>
      <p:sp>
        <p:nvSpPr>
          <p:cNvPr id="28" name="TextBox 27">
            <a:extLst>
              <a:ext uri="{FF2B5EF4-FFF2-40B4-BE49-F238E27FC236}">
                <a16:creationId xmlns:a16="http://schemas.microsoft.com/office/drawing/2014/main" id="{68D9BDEE-2A30-5A42-4CC7-E3E72082E9CA}"/>
              </a:ext>
            </a:extLst>
          </p:cNvPr>
          <p:cNvSpPr txBox="1"/>
          <p:nvPr/>
        </p:nvSpPr>
        <p:spPr>
          <a:xfrm>
            <a:off x="1917700" y="3207257"/>
            <a:ext cx="1841500" cy="369332"/>
          </a:xfrm>
          <a:prstGeom prst="rect">
            <a:avLst/>
          </a:prstGeom>
          <a:noFill/>
        </p:spPr>
        <p:txBody>
          <a:bodyPr wrap="square" rtlCol="0">
            <a:spAutoFit/>
          </a:bodyPr>
          <a:lstStyle/>
          <a:p>
            <a:r>
              <a:rPr lang="en-GB" dirty="0"/>
              <a:t>………………</a:t>
            </a:r>
          </a:p>
        </p:txBody>
      </p:sp>
      <p:pic>
        <p:nvPicPr>
          <p:cNvPr id="29" name="Picture 28">
            <a:extLst>
              <a:ext uri="{FF2B5EF4-FFF2-40B4-BE49-F238E27FC236}">
                <a16:creationId xmlns:a16="http://schemas.microsoft.com/office/drawing/2014/main" id="{E1EA7E20-2CE0-701D-BC88-13960E724A8A}"/>
              </a:ext>
            </a:extLst>
          </p:cNvPr>
          <p:cNvPicPr>
            <a:picLocks noChangeAspect="1"/>
          </p:cNvPicPr>
          <p:nvPr/>
        </p:nvPicPr>
        <p:blipFill rotWithShape="1">
          <a:blip r:embed="rId6"/>
          <a:srcRect b="46430"/>
          <a:stretch/>
        </p:blipFill>
        <p:spPr>
          <a:xfrm>
            <a:off x="302014" y="4399455"/>
            <a:ext cx="2536436" cy="1303310"/>
          </a:xfrm>
          <a:prstGeom prst="rect">
            <a:avLst/>
          </a:prstGeom>
        </p:spPr>
      </p:pic>
      <p:sp>
        <p:nvSpPr>
          <p:cNvPr id="35" name="TextBox 34">
            <a:extLst>
              <a:ext uri="{FF2B5EF4-FFF2-40B4-BE49-F238E27FC236}">
                <a16:creationId xmlns:a16="http://schemas.microsoft.com/office/drawing/2014/main" id="{67F305A7-5997-BC71-D21E-8AF83FEB7238}"/>
              </a:ext>
            </a:extLst>
          </p:cNvPr>
          <p:cNvSpPr txBox="1"/>
          <p:nvPr/>
        </p:nvSpPr>
        <p:spPr>
          <a:xfrm>
            <a:off x="3625094" y="2926458"/>
            <a:ext cx="3175813" cy="954107"/>
          </a:xfrm>
          <a:prstGeom prst="rect">
            <a:avLst/>
          </a:prstGeom>
          <a:noFill/>
        </p:spPr>
        <p:txBody>
          <a:bodyPr wrap="square" rtlCol="0">
            <a:spAutoFit/>
          </a:bodyPr>
          <a:lstStyle/>
          <a:p>
            <a:r>
              <a:rPr lang="en-GB" sz="1400" dirty="0"/>
              <a:t>Synth users can shape the sound using the </a:t>
            </a:r>
            <a:r>
              <a:rPr lang="en-GB" sz="1400" b="1" dirty="0"/>
              <a:t>ADSR (envelope). </a:t>
            </a:r>
          </a:p>
          <a:p>
            <a:r>
              <a:rPr lang="en-GB" sz="1400" dirty="0" err="1"/>
              <a:t>i</a:t>
            </a:r>
            <a:r>
              <a:rPr lang="en-GB" sz="1400" dirty="0"/>
              <a:t>) What does each letter stand for?</a:t>
            </a:r>
          </a:p>
          <a:p>
            <a:r>
              <a:rPr lang="en-GB" sz="1400" dirty="0"/>
              <a:t>ii) What does it describe?</a:t>
            </a:r>
          </a:p>
        </p:txBody>
      </p:sp>
      <p:sp>
        <p:nvSpPr>
          <p:cNvPr id="39" name="TextBox 38">
            <a:extLst>
              <a:ext uri="{FF2B5EF4-FFF2-40B4-BE49-F238E27FC236}">
                <a16:creationId xmlns:a16="http://schemas.microsoft.com/office/drawing/2014/main" id="{50758872-5669-B305-E0DB-32E4735A45A3}"/>
              </a:ext>
            </a:extLst>
          </p:cNvPr>
          <p:cNvSpPr txBox="1"/>
          <p:nvPr/>
        </p:nvSpPr>
        <p:spPr>
          <a:xfrm>
            <a:off x="2965470" y="3921679"/>
            <a:ext cx="3670402" cy="523220"/>
          </a:xfrm>
          <a:prstGeom prst="rect">
            <a:avLst/>
          </a:prstGeom>
          <a:noFill/>
        </p:spPr>
        <p:txBody>
          <a:bodyPr wrap="square" rtlCol="0">
            <a:spAutoFit/>
          </a:bodyPr>
          <a:lstStyle/>
          <a:p>
            <a:r>
              <a:rPr lang="en-GB" sz="1400" b="1" dirty="0"/>
              <a:t>A</a:t>
            </a:r>
            <a:r>
              <a:rPr lang="en-GB" sz="1400" dirty="0"/>
              <a:t>: ………………</a:t>
            </a:r>
          </a:p>
          <a:p>
            <a:r>
              <a:rPr lang="en-GB" sz="1400" b="1" dirty="0"/>
              <a:t>Description</a:t>
            </a:r>
            <a:r>
              <a:rPr lang="en-GB" sz="1400" dirty="0"/>
              <a:t>: …………….................................</a:t>
            </a:r>
          </a:p>
        </p:txBody>
      </p:sp>
      <p:sp>
        <p:nvSpPr>
          <p:cNvPr id="40" name="TextBox 39">
            <a:extLst>
              <a:ext uri="{FF2B5EF4-FFF2-40B4-BE49-F238E27FC236}">
                <a16:creationId xmlns:a16="http://schemas.microsoft.com/office/drawing/2014/main" id="{F2F80722-8C62-8C99-E1DA-F98986D42BBB}"/>
              </a:ext>
            </a:extLst>
          </p:cNvPr>
          <p:cNvSpPr txBox="1"/>
          <p:nvPr/>
        </p:nvSpPr>
        <p:spPr>
          <a:xfrm>
            <a:off x="2934411" y="4455968"/>
            <a:ext cx="3866496" cy="523220"/>
          </a:xfrm>
          <a:prstGeom prst="rect">
            <a:avLst/>
          </a:prstGeom>
          <a:noFill/>
        </p:spPr>
        <p:txBody>
          <a:bodyPr wrap="square" rtlCol="0">
            <a:spAutoFit/>
          </a:bodyPr>
          <a:lstStyle/>
          <a:p>
            <a:r>
              <a:rPr lang="en-GB" sz="1400" b="1" dirty="0"/>
              <a:t>D</a:t>
            </a:r>
            <a:r>
              <a:rPr lang="en-GB" sz="1400" dirty="0"/>
              <a:t>: ………………</a:t>
            </a:r>
          </a:p>
          <a:p>
            <a:r>
              <a:rPr lang="en-GB" sz="1400" b="1" dirty="0"/>
              <a:t>Description</a:t>
            </a:r>
            <a:r>
              <a:rPr lang="en-GB" sz="1400" dirty="0"/>
              <a:t>: ……………..................................</a:t>
            </a:r>
          </a:p>
        </p:txBody>
      </p:sp>
      <p:sp>
        <p:nvSpPr>
          <p:cNvPr id="42" name="TextBox 41">
            <a:extLst>
              <a:ext uri="{FF2B5EF4-FFF2-40B4-BE49-F238E27FC236}">
                <a16:creationId xmlns:a16="http://schemas.microsoft.com/office/drawing/2014/main" id="{16DB44FA-6B28-578E-6A77-275F83C24BC0}"/>
              </a:ext>
            </a:extLst>
          </p:cNvPr>
          <p:cNvSpPr txBox="1"/>
          <p:nvPr/>
        </p:nvSpPr>
        <p:spPr>
          <a:xfrm>
            <a:off x="2965470" y="5002562"/>
            <a:ext cx="3735304" cy="523220"/>
          </a:xfrm>
          <a:prstGeom prst="rect">
            <a:avLst/>
          </a:prstGeom>
          <a:noFill/>
        </p:spPr>
        <p:txBody>
          <a:bodyPr wrap="square" rtlCol="0">
            <a:spAutoFit/>
          </a:bodyPr>
          <a:lstStyle/>
          <a:p>
            <a:r>
              <a:rPr lang="en-GB" sz="1400" b="1" dirty="0"/>
              <a:t>S</a:t>
            </a:r>
            <a:r>
              <a:rPr lang="en-GB" sz="1400" dirty="0"/>
              <a:t>: ………………</a:t>
            </a:r>
          </a:p>
          <a:p>
            <a:r>
              <a:rPr lang="en-GB" sz="1400" b="1" dirty="0"/>
              <a:t>Description</a:t>
            </a:r>
            <a:r>
              <a:rPr lang="en-GB" sz="1400" dirty="0"/>
              <a:t>: ……………..................................</a:t>
            </a:r>
          </a:p>
        </p:txBody>
      </p:sp>
      <p:sp>
        <p:nvSpPr>
          <p:cNvPr id="43" name="TextBox 42">
            <a:extLst>
              <a:ext uri="{FF2B5EF4-FFF2-40B4-BE49-F238E27FC236}">
                <a16:creationId xmlns:a16="http://schemas.microsoft.com/office/drawing/2014/main" id="{5371BAAE-FFE8-FD2B-920C-3ED3B6E889E5}"/>
              </a:ext>
            </a:extLst>
          </p:cNvPr>
          <p:cNvSpPr txBox="1"/>
          <p:nvPr/>
        </p:nvSpPr>
        <p:spPr>
          <a:xfrm>
            <a:off x="2985064" y="5549156"/>
            <a:ext cx="3766363" cy="523220"/>
          </a:xfrm>
          <a:prstGeom prst="rect">
            <a:avLst/>
          </a:prstGeom>
          <a:noFill/>
        </p:spPr>
        <p:txBody>
          <a:bodyPr wrap="square" rtlCol="0">
            <a:spAutoFit/>
          </a:bodyPr>
          <a:lstStyle/>
          <a:p>
            <a:r>
              <a:rPr lang="en-GB" sz="1400" b="1" dirty="0"/>
              <a:t>R</a:t>
            </a:r>
            <a:r>
              <a:rPr lang="en-GB" sz="1400" dirty="0"/>
              <a:t>: ………………</a:t>
            </a:r>
          </a:p>
          <a:p>
            <a:r>
              <a:rPr lang="en-GB" sz="1400" b="1" dirty="0"/>
              <a:t>Description</a:t>
            </a:r>
            <a:r>
              <a:rPr lang="en-GB" sz="1400" dirty="0"/>
              <a:t>: ……………..................................</a:t>
            </a:r>
          </a:p>
        </p:txBody>
      </p:sp>
      <p:sp>
        <p:nvSpPr>
          <p:cNvPr id="44" name="TextBox 43">
            <a:extLst>
              <a:ext uri="{FF2B5EF4-FFF2-40B4-BE49-F238E27FC236}">
                <a16:creationId xmlns:a16="http://schemas.microsoft.com/office/drawing/2014/main" id="{26F314B7-486D-A2E4-476F-E32E18F67E72}"/>
              </a:ext>
            </a:extLst>
          </p:cNvPr>
          <p:cNvSpPr txBox="1"/>
          <p:nvPr/>
        </p:nvSpPr>
        <p:spPr>
          <a:xfrm>
            <a:off x="589839" y="4030680"/>
            <a:ext cx="1739900" cy="307777"/>
          </a:xfrm>
          <a:prstGeom prst="rect">
            <a:avLst/>
          </a:prstGeom>
          <a:noFill/>
        </p:spPr>
        <p:txBody>
          <a:bodyPr wrap="square" rtlCol="0">
            <a:spAutoFit/>
          </a:bodyPr>
          <a:lstStyle/>
          <a:p>
            <a:r>
              <a:rPr lang="en-GB" sz="1400" b="1" dirty="0"/>
              <a:t>Envelope</a:t>
            </a:r>
          </a:p>
        </p:txBody>
      </p:sp>
      <p:pic>
        <p:nvPicPr>
          <p:cNvPr id="45" name="Picture 44">
            <a:extLst>
              <a:ext uri="{FF2B5EF4-FFF2-40B4-BE49-F238E27FC236}">
                <a16:creationId xmlns:a16="http://schemas.microsoft.com/office/drawing/2014/main" id="{BEF69F5B-5E0A-B4C2-118C-D5F4C06EA6D1}"/>
              </a:ext>
            </a:extLst>
          </p:cNvPr>
          <p:cNvPicPr>
            <a:picLocks noChangeAspect="1"/>
          </p:cNvPicPr>
          <p:nvPr/>
        </p:nvPicPr>
        <p:blipFill>
          <a:blip r:embed="rId7"/>
          <a:stretch>
            <a:fillRect/>
          </a:stretch>
        </p:blipFill>
        <p:spPr>
          <a:xfrm>
            <a:off x="222128" y="6304854"/>
            <a:ext cx="3837694" cy="2847568"/>
          </a:xfrm>
          <a:prstGeom prst="rect">
            <a:avLst/>
          </a:prstGeom>
        </p:spPr>
      </p:pic>
      <p:sp>
        <p:nvSpPr>
          <p:cNvPr id="47" name="TextBox 46">
            <a:extLst>
              <a:ext uri="{FF2B5EF4-FFF2-40B4-BE49-F238E27FC236}">
                <a16:creationId xmlns:a16="http://schemas.microsoft.com/office/drawing/2014/main" id="{7033756F-5C22-7CD7-772B-F2950DB75EDE}"/>
              </a:ext>
            </a:extLst>
          </p:cNvPr>
          <p:cNvSpPr txBox="1"/>
          <p:nvPr/>
        </p:nvSpPr>
        <p:spPr>
          <a:xfrm>
            <a:off x="2332146" y="7200765"/>
            <a:ext cx="1682748" cy="369332"/>
          </a:xfrm>
          <a:prstGeom prst="rect">
            <a:avLst/>
          </a:prstGeom>
          <a:solidFill>
            <a:schemeClr val="bg1"/>
          </a:solidFill>
        </p:spPr>
        <p:txBody>
          <a:bodyPr wrap="square" rtlCol="0">
            <a:spAutoFit/>
          </a:bodyPr>
          <a:lstStyle/>
          <a:p>
            <a:r>
              <a:rPr lang="en-GB" dirty="0" err="1"/>
              <a:t>i</a:t>
            </a:r>
            <a:r>
              <a:rPr lang="en-GB" dirty="0"/>
              <a:t>) ………………..</a:t>
            </a:r>
          </a:p>
        </p:txBody>
      </p:sp>
      <p:sp>
        <p:nvSpPr>
          <p:cNvPr id="48" name="TextBox 47">
            <a:extLst>
              <a:ext uri="{FF2B5EF4-FFF2-40B4-BE49-F238E27FC236}">
                <a16:creationId xmlns:a16="http://schemas.microsoft.com/office/drawing/2014/main" id="{59C02C9A-6A81-2BD0-2A83-D816F05E447E}"/>
              </a:ext>
            </a:extLst>
          </p:cNvPr>
          <p:cNvSpPr txBox="1"/>
          <p:nvPr/>
        </p:nvSpPr>
        <p:spPr>
          <a:xfrm>
            <a:off x="342172" y="8706565"/>
            <a:ext cx="1682748" cy="369332"/>
          </a:xfrm>
          <a:prstGeom prst="rect">
            <a:avLst/>
          </a:prstGeom>
          <a:solidFill>
            <a:schemeClr val="bg1"/>
          </a:solidFill>
        </p:spPr>
        <p:txBody>
          <a:bodyPr wrap="square" rtlCol="0">
            <a:spAutoFit/>
          </a:bodyPr>
          <a:lstStyle/>
          <a:p>
            <a:r>
              <a:rPr lang="en-GB" dirty="0"/>
              <a:t>ii) ………………..</a:t>
            </a:r>
          </a:p>
        </p:txBody>
      </p:sp>
      <p:sp>
        <p:nvSpPr>
          <p:cNvPr id="49" name="TextBox 48">
            <a:extLst>
              <a:ext uri="{FF2B5EF4-FFF2-40B4-BE49-F238E27FC236}">
                <a16:creationId xmlns:a16="http://schemas.microsoft.com/office/drawing/2014/main" id="{DC7A6441-E851-291F-E5A8-601060EA51B1}"/>
              </a:ext>
            </a:extLst>
          </p:cNvPr>
          <p:cNvSpPr txBox="1"/>
          <p:nvPr/>
        </p:nvSpPr>
        <p:spPr>
          <a:xfrm>
            <a:off x="2214838" y="8706565"/>
            <a:ext cx="1682748" cy="369332"/>
          </a:xfrm>
          <a:prstGeom prst="rect">
            <a:avLst/>
          </a:prstGeom>
          <a:solidFill>
            <a:schemeClr val="bg1"/>
          </a:solidFill>
        </p:spPr>
        <p:txBody>
          <a:bodyPr wrap="square" rtlCol="0">
            <a:spAutoFit/>
          </a:bodyPr>
          <a:lstStyle/>
          <a:p>
            <a:r>
              <a:rPr lang="en-GB" dirty="0"/>
              <a:t>iii) ……………..</a:t>
            </a:r>
          </a:p>
        </p:txBody>
      </p:sp>
      <p:sp>
        <p:nvSpPr>
          <p:cNvPr id="50" name="TextBox 49">
            <a:extLst>
              <a:ext uri="{FF2B5EF4-FFF2-40B4-BE49-F238E27FC236}">
                <a16:creationId xmlns:a16="http://schemas.microsoft.com/office/drawing/2014/main" id="{5D5A0E6C-1B55-FD78-1E21-B8C13B738886}"/>
              </a:ext>
            </a:extLst>
          </p:cNvPr>
          <p:cNvSpPr txBox="1"/>
          <p:nvPr/>
        </p:nvSpPr>
        <p:spPr>
          <a:xfrm>
            <a:off x="4114628" y="6287853"/>
            <a:ext cx="2686280" cy="3170099"/>
          </a:xfrm>
          <a:prstGeom prst="rect">
            <a:avLst/>
          </a:prstGeom>
          <a:noFill/>
        </p:spPr>
        <p:txBody>
          <a:bodyPr wrap="square" rtlCol="0">
            <a:spAutoFit/>
          </a:bodyPr>
          <a:lstStyle/>
          <a:p>
            <a:r>
              <a:rPr lang="en-GB" sz="1400" b="1" dirty="0"/>
              <a:t>Filters</a:t>
            </a:r>
            <a:r>
              <a:rPr lang="en-GB" sz="1400" dirty="0"/>
              <a:t> further shape the sound.</a:t>
            </a:r>
            <a:endParaRPr lang="en-GB" sz="1400" b="1" dirty="0"/>
          </a:p>
          <a:p>
            <a:endParaRPr lang="en-GB" sz="800" dirty="0"/>
          </a:p>
          <a:p>
            <a:r>
              <a:rPr lang="en-GB" sz="1400" dirty="0"/>
              <a:t>- </a:t>
            </a:r>
            <a:r>
              <a:rPr lang="en-GB" sz="1400" b="1" dirty="0"/>
              <a:t>On the left</a:t>
            </a:r>
            <a:r>
              <a:rPr lang="en-GB" sz="1400" dirty="0"/>
              <a:t>, identify the filters.</a:t>
            </a:r>
          </a:p>
          <a:p>
            <a:endParaRPr lang="en-GB" sz="1400" dirty="0"/>
          </a:p>
          <a:p>
            <a:r>
              <a:rPr lang="en-GB" sz="1400" dirty="0"/>
              <a:t>- Which frequencies are removed by each type of filter?</a:t>
            </a:r>
          </a:p>
          <a:p>
            <a:endParaRPr lang="en-GB" sz="800" dirty="0"/>
          </a:p>
          <a:p>
            <a:pPr marL="342900" indent="-342900">
              <a:buAutoNum type="alphaUcParenR"/>
            </a:pPr>
            <a:r>
              <a:rPr lang="en-GB" sz="1400" dirty="0"/>
              <a:t>Low-pass:</a:t>
            </a:r>
          </a:p>
          <a:p>
            <a:pPr marL="342900" indent="-342900">
              <a:buAutoNum type="alphaUcParenR"/>
            </a:pPr>
            <a:endParaRPr lang="en-GB" sz="800" dirty="0"/>
          </a:p>
          <a:p>
            <a:r>
              <a:rPr lang="en-GB" sz="1400" dirty="0"/>
              <a:t>…………………………………………..</a:t>
            </a:r>
          </a:p>
          <a:p>
            <a:r>
              <a:rPr lang="en-GB" sz="1400" dirty="0"/>
              <a:t>B)    Band-pass:</a:t>
            </a:r>
          </a:p>
          <a:p>
            <a:endParaRPr lang="en-GB" sz="800" dirty="0"/>
          </a:p>
          <a:p>
            <a:r>
              <a:rPr lang="en-GB" sz="1400" dirty="0"/>
              <a:t>……………………………………………</a:t>
            </a:r>
          </a:p>
          <a:p>
            <a:r>
              <a:rPr lang="en-GB" sz="1400" dirty="0"/>
              <a:t>C)    Low-pass:</a:t>
            </a:r>
          </a:p>
          <a:p>
            <a:endParaRPr lang="en-GB" sz="800" dirty="0"/>
          </a:p>
          <a:p>
            <a:r>
              <a:rPr lang="en-GB" sz="1400" dirty="0"/>
              <a:t>……………………………………………</a:t>
            </a:r>
          </a:p>
        </p:txBody>
      </p:sp>
    </p:spTree>
    <p:extLst>
      <p:ext uri="{BB962C8B-B14F-4D97-AF65-F5344CB8AC3E}">
        <p14:creationId xmlns:p14="http://schemas.microsoft.com/office/powerpoint/2010/main" val="1893470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3462A-66EA-E304-7FE1-0897F77F4732}"/>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4C84B09C-0531-400B-D5F1-E21DDF6DE01C}"/>
              </a:ext>
            </a:extLst>
          </p:cNvPr>
          <p:cNvSpPr txBox="1">
            <a:spLocks/>
          </p:cNvSpPr>
          <p:nvPr/>
        </p:nvSpPr>
        <p:spPr>
          <a:xfrm>
            <a:off x="222128" y="0"/>
            <a:ext cx="6413744" cy="57542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2000" u="sng" dirty="0"/>
              <a:t>Content Area 2: The Digital Audio Workstation (DAW)</a:t>
            </a:r>
          </a:p>
        </p:txBody>
      </p:sp>
      <p:sp>
        <p:nvSpPr>
          <p:cNvPr id="7" name="TextBox 6">
            <a:extLst>
              <a:ext uri="{FF2B5EF4-FFF2-40B4-BE49-F238E27FC236}">
                <a16:creationId xmlns:a16="http://schemas.microsoft.com/office/drawing/2014/main" id="{F79B74EC-B563-9FB8-270A-D5D1A1CC0EE3}"/>
              </a:ext>
            </a:extLst>
          </p:cNvPr>
          <p:cNvSpPr txBox="1"/>
          <p:nvPr/>
        </p:nvSpPr>
        <p:spPr>
          <a:xfrm>
            <a:off x="6288023" y="9422006"/>
            <a:ext cx="519320"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19</a:t>
            </a:r>
          </a:p>
        </p:txBody>
      </p:sp>
      <p:sp>
        <p:nvSpPr>
          <p:cNvPr id="2" name="TextBox 1">
            <a:extLst>
              <a:ext uri="{FF2B5EF4-FFF2-40B4-BE49-F238E27FC236}">
                <a16:creationId xmlns:a16="http://schemas.microsoft.com/office/drawing/2014/main" id="{B0268AF8-D8E5-F4D3-4220-55EEC164ECB5}"/>
              </a:ext>
            </a:extLst>
          </p:cNvPr>
          <p:cNvSpPr txBox="1"/>
          <p:nvPr/>
        </p:nvSpPr>
        <p:spPr>
          <a:xfrm>
            <a:off x="65233" y="493396"/>
            <a:ext cx="6413744" cy="646331"/>
          </a:xfrm>
          <a:prstGeom prst="rect">
            <a:avLst/>
          </a:prstGeom>
          <a:noFill/>
        </p:spPr>
        <p:txBody>
          <a:bodyPr wrap="square" rtlCol="0">
            <a:spAutoFit/>
          </a:bodyPr>
          <a:lstStyle/>
          <a:p>
            <a:r>
              <a:rPr lang="en-GB" sz="1400" dirty="0"/>
              <a:t>17. </a:t>
            </a:r>
            <a:r>
              <a:rPr lang="en-GB" sz="1400" b="1" dirty="0"/>
              <a:t>Samplers. It is likely you will be asked about these.</a:t>
            </a:r>
            <a:endParaRPr lang="en-GB" sz="1400" dirty="0"/>
          </a:p>
          <a:p>
            <a:endParaRPr lang="en-GB" sz="800" dirty="0"/>
          </a:p>
          <a:p>
            <a:r>
              <a:rPr lang="en-GB" sz="1400" dirty="0"/>
              <a:t>Complete the missing words to describe the use of samplers.</a:t>
            </a:r>
          </a:p>
        </p:txBody>
      </p:sp>
      <p:pic>
        <p:nvPicPr>
          <p:cNvPr id="6" name="Picture 5">
            <a:extLst>
              <a:ext uri="{FF2B5EF4-FFF2-40B4-BE49-F238E27FC236}">
                <a16:creationId xmlns:a16="http://schemas.microsoft.com/office/drawing/2014/main" id="{B095D548-0188-893E-E019-F8A42F9BF5B5}"/>
              </a:ext>
            </a:extLst>
          </p:cNvPr>
          <p:cNvPicPr>
            <a:picLocks noChangeAspect="1"/>
          </p:cNvPicPr>
          <p:nvPr/>
        </p:nvPicPr>
        <p:blipFill>
          <a:blip r:embed="rId2"/>
          <a:stretch>
            <a:fillRect/>
          </a:stretch>
        </p:blipFill>
        <p:spPr>
          <a:xfrm>
            <a:off x="1775775" y="2239029"/>
            <a:ext cx="926087" cy="646331"/>
          </a:xfrm>
          <a:prstGeom prst="rect">
            <a:avLst/>
          </a:prstGeom>
        </p:spPr>
      </p:pic>
      <p:pic>
        <p:nvPicPr>
          <p:cNvPr id="8" name="Picture 7">
            <a:extLst>
              <a:ext uri="{FF2B5EF4-FFF2-40B4-BE49-F238E27FC236}">
                <a16:creationId xmlns:a16="http://schemas.microsoft.com/office/drawing/2014/main" id="{FE6A5155-02CD-9822-3076-AAD38420C50A}"/>
              </a:ext>
            </a:extLst>
          </p:cNvPr>
          <p:cNvPicPr>
            <a:picLocks noChangeAspect="1"/>
          </p:cNvPicPr>
          <p:nvPr/>
        </p:nvPicPr>
        <p:blipFill>
          <a:blip r:embed="rId3"/>
          <a:stretch>
            <a:fillRect/>
          </a:stretch>
        </p:blipFill>
        <p:spPr>
          <a:xfrm>
            <a:off x="222128" y="2028780"/>
            <a:ext cx="1272340" cy="1000322"/>
          </a:xfrm>
          <a:prstGeom prst="rect">
            <a:avLst/>
          </a:prstGeom>
        </p:spPr>
      </p:pic>
      <p:sp>
        <p:nvSpPr>
          <p:cNvPr id="10" name="TextBox 9">
            <a:extLst>
              <a:ext uri="{FF2B5EF4-FFF2-40B4-BE49-F238E27FC236}">
                <a16:creationId xmlns:a16="http://schemas.microsoft.com/office/drawing/2014/main" id="{E9277D46-B9B1-3DA4-33E5-007162C29C9A}"/>
              </a:ext>
            </a:extLst>
          </p:cNvPr>
          <p:cNvSpPr txBox="1"/>
          <p:nvPr/>
        </p:nvSpPr>
        <p:spPr>
          <a:xfrm>
            <a:off x="3559388" y="2362140"/>
            <a:ext cx="1775716" cy="523220"/>
          </a:xfrm>
          <a:prstGeom prst="rect">
            <a:avLst/>
          </a:prstGeom>
          <a:noFill/>
        </p:spPr>
        <p:txBody>
          <a:bodyPr wrap="square" rtlCol="0">
            <a:spAutoFit/>
          </a:bodyPr>
          <a:lstStyle/>
          <a:p>
            <a:r>
              <a:rPr lang="en-GB" sz="1400" i="1" dirty="0"/>
              <a:t>You can program samples to …………</a:t>
            </a:r>
          </a:p>
        </p:txBody>
      </p:sp>
      <p:sp>
        <p:nvSpPr>
          <p:cNvPr id="11" name="TextBox 10">
            <a:extLst>
              <a:ext uri="{FF2B5EF4-FFF2-40B4-BE49-F238E27FC236}">
                <a16:creationId xmlns:a16="http://schemas.microsoft.com/office/drawing/2014/main" id="{225C5465-8DF2-5CAB-F30C-67548CA9C29B}"/>
              </a:ext>
            </a:extLst>
          </p:cNvPr>
          <p:cNvSpPr txBox="1"/>
          <p:nvPr/>
        </p:nvSpPr>
        <p:spPr>
          <a:xfrm>
            <a:off x="204807" y="3615104"/>
            <a:ext cx="5507592" cy="307777"/>
          </a:xfrm>
          <a:prstGeom prst="rect">
            <a:avLst/>
          </a:prstGeom>
          <a:noFill/>
        </p:spPr>
        <p:txBody>
          <a:bodyPr wrap="square" rtlCol="0">
            <a:spAutoFit/>
          </a:bodyPr>
          <a:lstStyle/>
          <a:p>
            <a:r>
              <a:rPr lang="en-GB" sz="1400" i="1" dirty="0"/>
              <a:t>You can get a natural sound if you …………….. the sample yourself.</a:t>
            </a:r>
          </a:p>
        </p:txBody>
      </p:sp>
      <p:sp>
        <p:nvSpPr>
          <p:cNvPr id="12" name="TextBox 11">
            <a:extLst>
              <a:ext uri="{FF2B5EF4-FFF2-40B4-BE49-F238E27FC236}">
                <a16:creationId xmlns:a16="http://schemas.microsoft.com/office/drawing/2014/main" id="{94A37820-113D-CD84-D210-2A80DD07983F}"/>
              </a:ext>
            </a:extLst>
          </p:cNvPr>
          <p:cNvSpPr txBox="1"/>
          <p:nvPr/>
        </p:nvSpPr>
        <p:spPr>
          <a:xfrm>
            <a:off x="235786" y="4169352"/>
            <a:ext cx="6400085" cy="523220"/>
          </a:xfrm>
          <a:prstGeom prst="rect">
            <a:avLst/>
          </a:prstGeom>
          <a:noFill/>
        </p:spPr>
        <p:txBody>
          <a:bodyPr wrap="square" rtlCol="0">
            <a:spAutoFit/>
          </a:bodyPr>
          <a:lstStyle/>
          <a:p>
            <a:r>
              <a:rPr lang="en-GB" sz="1400" i="1" dirty="0"/>
              <a:t>However, it is more </a:t>
            </a:r>
            <a:r>
              <a:rPr lang="en-GB" sz="1400" b="1" i="1" dirty="0"/>
              <a:t>……..      …………… </a:t>
            </a:r>
            <a:r>
              <a:rPr lang="en-GB" sz="1400" i="1" dirty="0"/>
              <a:t>to do this because you must set up equipment and record a good take.</a:t>
            </a:r>
          </a:p>
        </p:txBody>
      </p:sp>
      <p:sp>
        <p:nvSpPr>
          <p:cNvPr id="13" name="TextBox 12">
            <a:extLst>
              <a:ext uri="{FF2B5EF4-FFF2-40B4-BE49-F238E27FC236}">
                <a16:creationId xmlns:a16="http://schemas.microsoft.com/office/drawing/2014/main" id="{1BA32E6A-A5A9-A570-0D80-2FDBFF6B79DE}"/>
              </a:ext>
            </a:extLst>
          </p:cNvPr>
          <p:cNvSpPr txBox="1"/>
          <p:nvPr/>
        </p:nvSpPr>
        <p:spPr>
          <a:xfrm>
            <a:off x="87296" y="1254782"/>
            <a:ext cx="3251173" cy="523220"/>
          </a:xfrm>
          <a:prstGeom prst="rect">
            <a:avLst/>
          </a:prstGeom>
          <a:noFill/>
        </p:spPr>
        <p:txBody>
          <a:bodyPr wrap="square" rtlCol="0">
            <a:spAutoFit/>
          </a:bodyPr>
          <a:lstStyle/>
          <a:p>
            <a:r>
              <a:rPr lang="en-GB" sz="1400" i="1" dirty="0"/>
              <a:t>You can apply …..</a:t>
            </a:r>
            <a:r>
              <a:rPr lang="en-GB" sz="1400" b="1" i="1" dirty="0"/>
              <a:t>… </a:t>
            </a:r>
            <a:r>
              <a:rPr lang="en-GB" sz="1400" i="1" dirty="0"/>
              <a:t>and</a:t>
            </a:r>
            <a:r>
              <a:rPr lang="en-GB" sz="1400" b="1" i="1" dirty="0"/>
              <a:t> …….</a:t>
            </a:r>
            <a:r>
              <a:rPr lang="en-GB" sz="1400" i="1" dirty="0"/>
              <a:t>. to tidy up your samples</a:t>
            </a:r>
            <a:r>
              <a:rPr lang="en-GB" sz="1400" b="1" i="1" dirty="0"/>
              <a:t>.</a:t>
            </a:r>
          </a:p>
        </p:txBody>
      </p:sp>
      <p:sp>
        <p:nvSpPr>
          <p:cNvPr id="16" name="TextBox 15">
            <a:extLst>
              <a:ext uri="{FF2B5EF4-FFF2-40B4-BE49-F238E27FC236}">
                <a16:creationId xmlns:a16="http://schemas.microsoft.com/office/drawing/2014/main" id="{8CBBAE5C-D67B-CDEC-6F39-7A93C8E6F66F}"/>
              </a:ext>
            </a:extLst>
          </p:cNvPr>
          <p:cNvSpPr txBox="1"/>
          <p:nvPr/>
        </p:nvSpPr>
        <p:spPr>
          <a:xfrm>
            <a:off x="4409459" y="1253993"/>
            <a:ext cx="1973436" cy="738664"/>
          </a:xfrm>
          <a:prstGeom prst="rect">
            <a:avLst/>
          </a:prstGeom>
          <a:noFill/>
        </p:spPr>
        <p:txBody>
          <a:bodyPr wrap="square" rtlCol="0">
            <a:spAutoFit/>
          </a:bodyPr>
          <a:lstStyle/>
          <a:p>
            <a:r>
              <a:rPr lang="en-GB" sz="1400" i="1" dirty="0"/>
              <a:t>And you can also </a:t>
            </a:r>
            <a:r>
              <a:rPr lang="en-GB" sz="1400" b="1" i="1" dirty="0"/>
              <a:t>…….. </a:t>
            </a:r>
            <a:r>
              <a:rPr lang="en-GB" sz="1400" i="1" dirty="0"/>
              <a:t>the sample to the pitch you want</a:t>
            </a:r>
            <a:r>
              <a:rPr lang="en-GB" sz="1400" b="1" i="1" dirty="0"/>
              <a:t>.</a:t>
            </a:r>
          </a:p>
        </p:txBody>
      </p:sp>
      <p:pic>
        <p:nvPicPr>
          <p:cNvPr id="17" name="Picture 16">
            <a:extLst>
              <a:ext uri="{FF2B5EF4-FFF2-40B4-BE49-F238E27FC236}">
                <a16:creationId xmlns:a16="http://schemas.microsoft.com/office/drawing/2014/main" id="{C388D8B7-9F88-F1F7-D787-72CEDD21357E}"/>
              </a:ext>
            </a:extLst>
          </p:cNvPr>
          <p:cNvPicPr>
            <a:picLocks noChangeAspect="1"/>
          </p:cNvPicPr>
          <p:nvPr/>
        </p:nvPicPr>
        <p:blipFill>
          <a:blip r:embed="rId4"/>
          <a:stretch>
            <a:fillRect/>
          </a:stretch>
        </p:blipFill>
        <p:spPr>
          <a:xfrm>
            <a:off x="3475913" y="1270382"/>
            <a:ext cx="707401" cy="646331"/>
          </a:xfrm>
          <a:prstGeom prst="rect">
            <a:avLst/>
          </a:prstGeom>
        </p:spPr>
      </p:pic>
      <p:pic>
        <p:nvPicPr>
          <p:cNvPr id="18" name="Picture 17">
            <a:extLst>
              <a:ext uri="{FF2B5EF4-FFF2-40B4-BE49-F238E27FC236}">
                <a16:creationId xmlns:a16="http://schemas.microsoft.com/office/drawing/2014/main" id="{020D2565-2565-9C47-9FA2-381ABC7AE509}"/>
              </a:ext>
            </a:extLst>
          </p:cNvPr>
          <p:cNvPicPr>
            <a:picLocks noChangeAspect="1"/>
          </p:cNvPicPr>
          <p:nvPr/>
        </p:nvPicPr>
        <p:blipFill>
          <a:blip r:embed="rId5"/>
          <a:stretch>
            <a:fillRect/>
          </a:stretch>
        </p:blipFill>
        <p:spPr>
          <a:xfrm>
            <a:off x="5415922" y="3332375"/>
            <a:ext cx="461877" cy="523220"/>
          </a:xfrm>
          <a:prstGeom prst="rect">
            <a:avLst/>
          </a:prstGeom>
        </p:spPr>
      </p:pic>
      <p:pic>
        <p:nvPicPr>
          <p:cNvPr id="19" name="Picture 18">
            <a:extLst>
              <a:ext uri="{FF2B5EF4-FFF2-40B4-BE49-F238E27FC236}">
                <a16:creationId xmlns:a16="http://schemas.microsoft.com/office/drawing/2014/main" id="{11CA0766-7B0F-0202-62F3-0C47F51E138A}"/>
              </a:ext>
            </a:extLst>
          </p:cNvPr>
          <p:cNvPicPr>
            <a:picLocks noChangeAspect="1"/>
          </p:cNvPicPr>
          <p:nvPr/>
        </p:nvPicPr>
        <p:blipFill>
          <a:blip r:embed="rId6"/>
          <a:stretch>
            <a:fillRect/>
          </a:stretch>
        </p:blipFill>
        <p:spPr>
          <a:xfrm flipH="1">
            <a:off x="6181153" y="4065057"/>
            <a:ext cx="595648" cy="699406"/>
          </a:xfrm>
          <a:prstGeom prst="rect">
            <a:avLst/>
          </a:prstGeom>
        </p:spPr>
      </p:pic>
      <p:sp>
        <p:nvSpPr>
          <p:cNvPr id="20" name="TextBox 19">
            <a:extLst>
              <a:ext uri="{FF2B5EF4-FFF2-40B4-BE49-F238E27FC236}">
                <a16:creationId xmlns:a16="http://schemas.microsoft.com/office/drawing/2014/main" id="{807BC5B0-B80E-A466-2422-58B9415F65F9}"/>
              </a:ext>
            </a:extLst>
          </p:cNvPr>
          <p:cNvSpPr txBox="1"/>
          <p:nvPr/>
        </p:nvSpPr>
        <p:spPr>
          <a:xfrm>
            <a:off x="272452" y="4936431"/>
            <a:ext cx="6461696" cy="523220"/>
          </a:xfrm>
          <a:prstGeom prst="rect">
            <a:avLst/>
          </a:prstGeom>
          <a:noFill/>
        </p:spPr>
        <p:txBody>
          <a:bodyPr wrap="square" rtlCol="0">
            <a:spAutoFit/>
          </a:bodyPr>
          <a:lstStyle/>
          <a:p>
            <a:r>
              <a:rPr lang="en-GB" sz="1400" i="1" dirty="0"/>
              <a:t>Samples are often used instead of real drums, because of the lack of </a:t>
            </a:r>
            <a:r>
              <a:rPr lang="en-GB" sz="1400" b="1" i="1" dirty="0"/>
              <a:t>………………., </a:t>
            </a:r>
            <a:r>
              <a:rPr lang="en-GB" sz="1400" i="1" dirty="0"/>
              <a:t> the ability to </a:t>
            </a:r>
            <a:r>
              <a:rPr lang="en-GB" sz="1400" b="1" i="1" dirty="0"/>
              <a:t>…………. </a:t>
            </a:r>
            <a:r>
              <a:rPr lang="en-GB" sz="1400" i="1" dirty="0"/>
              <a:t>samples and the </a:t>
            </a:r>
            <a:r>
              <a:rPr lang="en-GB" sz="1400" b="1" i="1" dirty="0"/>
              <a:t>…………………..</a:t>
            </a:r>
            <a:r>
              <a:rPr lang="en-GB" sz="1400" i="1" dirty="0"/>
              <a:t> of repeating them.</a:t>
            </a:r>
          </a:p>
        </p:txBody>
      </p:sp>
      <p:pic>
        <p:nvPicPr>
          <p:cNvPr id="21" name="Picture 20">
            <a:extLst>
              <a:ext uri="{FF2B5EF4-FFF2-40B4-BE49-F238E27FC236}">
                <a16:creationId xmlns:a16="http://schemas.microsoft.com/office/drawing/2014/main" id="{4EA303C8-1D46-97A5-0294-0B56FAE01413}"/>
              </a:ext>
            </a:extLst>
          </p:cNvPr>
          <p:cNvPicPr>
            <a:picLocks noChangeAspect="1"/>
          </p:cNvPicPr>
          <p:nvPr/>
        </p:nvPicPr>
        <p:blipFill>
          <a:blip r:embed="rId7"/>
          <a:stretch>
            <a:fillRect/>
          </a:stretch>
        </p:blipFill>
        <p:spPr>
          <a:xfrm>
            <a:off x="1025670" y="5627654"/>
            <a:ext cx="1170928" cy="889905"/>
          </a:xfrm>
          <a:prstGeom prst="rect">
            <a:avLst/>
          </a:prstGeom>
        </p:spPr>
      </p:pic>
      <p:pic>
        <p:nvPicPr>
          <p:cNvPr id="22" name="Picture 21">
            <a:extLst>
              <a:ext uri="{FF2B5EF4-FFF2-40B4-BE49-F238E27FC236}">
                <a16:creationId xmlns:a16="http://schemas.microsoft.com/office/drawing/2014/main" id="{041E9161-F21A-45BC-6913-B844F3F00077}"/>
              </a:ext>
            </a:extLst>
          </p:cNvPr>
          <p:cNvPicPr>
            <a:picLocks noChangeAspect="1"/>
          </p:cNvPicPr>
          <p:nvPr/>
        </p:nvPicPr>
        <p:blipFill>
          <a:blip r:embed="rId8"/>
          <a:stretch>
            <a:fillRect/>
          </a:stretch>
        </p:blipFill>
        <p:spPr>
          <a:xfrm>
            <a:off x="3125604" y="5631619"/>
            <a:ext cx="755391" cy="981413"/>
          </a:xfrm>
          <a:prstGeom prst="rect">
            <a:avLst/>
          </a:prstGeom>
        </p:spPr>
      </p:pic>
      <p:pic>
        <p:nvPicPr>
          <p:cNvPr id="26" name="Picture 25">
            <a:extLst>
              <a:ext uri="{FF2B5EF4-FFF2-40B4-BE49-F238E27FC236}">
                <a16:creationId xmlns:a16="http://schemas.microsoft.com/office/drawing/2014/main" id="{FD181DE1-4FA2-1887-EFAA-06AA30BC3D22}"/>
              </a:ext>
            </a:extLst>
          </p:cNvPr>
          <p:cNvPicPr>
            <a:picLocks noChangeAspect="1"/>
          </p:cNvPicPr>
          <p:nvPr/>
        </p:nvPicPr>
        <p:blipFill>
          <a:blip r:embed="rId9"/>
          <a:stretch>
            <a:fillRect/>
          </a:stretch>
        </p:blipFill>
        <p:spPr>
          <a:xfrm>
            <a:off x="4802617" y="5703510"/>
            <a:ext cx="1378536" cy="814049"/>
          </a:xfrm>
          <a:prstGeom prst="rect">
            <a:avLst/>
          </a:prstGeom>
        </p:spPr>
      </p:pic>
      <p:sp>
        <p:nvSpPr>
          <p:cNvPr id="27" name="TextBox 26">
            <a:extLst>
              <a:ext uri="{FF2B5EF4-FFF2-40B4-BE49-F238E27FC236}">
                <a16:creationId xmlns:a16="http://schemas.microsoft.com/office/drawing/2014/main" id="{128F581E-A693-3838-872A-BCCCE04DA77A}"/>
              </a:ext>
            </a:extLst>
          </p:cNvPr>
          <p:cNvSpPr txBox="1"/>
          <p:nvPr/>
        </p:nvSpPr>
        <p:spPr>
          <a:xfrm>
            <a:off x="222128" y="3119293"/>
            <a:ext cx="3948941" cy="307777"/>
          </a:xfrm>
          <a:prstGeom prst="rect">
            <a:avLst/>
          </a:prstGeom>
          <a:noFill/>
        </p:spPr>
        <p:txBody>
          <a:bodyPr wrap="square" rtlCol="0">
            <a:spAutoFit/>
          </a:bodyPr>
          <a:lstStyle/>
          <a:p>
            <a:r>
              <a:rPr lang="en-GB" sz="1400" i="1" dirty="0"/>
              <a:t>There are hardware</a:t>
            </a:r>
            <a:r>
              <a:rPr lang="en-GB" sz="1400" b="1" i="1" dirty="0"/>
              <a:t> </a:t>
            </a:r>
            <a:r>
              <a:rPr lang="en-GB" sz="1400" i="1" dirty="0"/>
              <a:t>and</a:t>
            </a:r>
            <a:r>
              <a:rPr lang="en-GB" sz="1400" b="1" i="1" dirty="0"/>
              <a:t> ……….. </a:t>
            </a:r>
            <a:r>
              <a:rPr lang="en-GB" sz="1400" i="1" dirty="0"/>
              <a:t>samplers.</a:t>
            </a:r>
          </a:p>
        </p:txBody>
      </p:sp>
      <p:pic>
        <p:nvPicPr>
          <p:cNvPr id="30" name="Picture 29">
            <a:extLst>
              <a:ext uri="{FF2B5EF4-FFF2-40B4-BE49-F238E27FC236}">
                <a16:creationId xmlns:a16="http://schemas.microsoft.com/office/drawing/2014/main" id="{3FD567D0-E860-30C1-493D-1E2EDD94479D}"/>
              </a:ext>
            </a:extLst>
          </p:cNvPr>
          <p:cNvPicPr>
            <a:picLocks noChangeAspect="1"/>
          </p:cNvPicPr>
          <p:nvPr/>
        </p:nvPicPr>
        <p:blipFill>
          <a:blip r:embed="rId10"/>
          <a:stretch>
            <a:fillRect/>
          </a:stretch>
        </p:blipFill>
        <p:spPr>
          <a:xfrm>
            <a:off x="5335104" y="2208865"/>
            <a:ext cx="1348720" cy="735665"/>
          </a:xfrm>
          <a:prstGeom prst="rect">
            <a:avLst/>
          </a:prstGeom>
        </p:spPr>
      </p:pic>
    </p:spTree>
    <p:extLst>
      <p:ext uri="{BB962C8B-B14F-4D97-AF65-F5344CB8AC3E}">
        <p14:creationId xmlns:p14="http://schemas.microsoft.com/office/powerpoint/2010/main" val="234567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6" grpId="0"/>
      <p:bldP spid="20"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20</a:t>
            </a:r>
          </a:p>
        </p:txBody>
      </p:sp>
      <p:sp>
        <p:nvSpPr>
          <p:cNvPr id="3" name="TextBox 2">
            <a:extLst>
              <a:ext uri="{FF2B5EF4-FFF2-40B4-BE49-F238E27FC236}">
                <a16:creationId xmlns:a16="http://schemas.microsoft.com/office/drawing/2014/main" id="{EABCCC15-713C-3E09-2DE9-EBDBECC88497}"/>
              </a:ext>
            </a:extLst>
          </p:cNvPr>
          <p:cNvSpPr txBox="1"/>
          <p:nvPr/>
        </p:nvSpPr>
        <p:spPr>
          <a:xfrm>
            <a:off x="509392" y="3735977"/>
            <a:ext cx="6074229" cy="830997"/>
          </a:xfrm>
          <a:prstGeom prst="rect">
            <a:avLst/>
          </a:prstGeom>
          <a:noFill/>
        </p:spPr>
        <p:txBody>
          <a:bodyPr wrap="square" rtlCol="0">
            <a:spAutoFit/>
          </a:bodyPr>
          <a:lstStyle/>
          <a:p>
            <a:r>
              <a:rPr lang="en-GB" sz="2400" dirty="0"/>
              <a:t>Content Area 3: Musical Elements, Musical Styles &amp; Music Technology</a:t>
            </a:r>
          </a:p>
        </p:txBody>
      </p:sp>
      <p:sp>
        <p:nvSpPr>
          <p:cNvPr id="2" name="Rectangle: Rounded Corners 1">
            <a:extLst>
              <a:ext uri="{FF2B5EF4-FFF2-40B4-BE49-F238E27FC236}">
                <a16:creationId xmlns:a16="http://schemas.microsoft.com/office/drawing/2014/main" id="{15F68AC2-B62C-04CA-B6B0-F454AE5F5B62}"/>
              </a:ext>
            </a:extLst>
          </p:cNvPr>
          <p:cNvSpPr/>
          <p:nvPr/>
        </p:nvSpPr>
        <p:spPr>
          <a:xfrm>
            <a:off x="822960" y="5523693"/>
            <a:ext cx="5551713" cy="2488193"/>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Key exam questions</a:t>
            </a:r>
            <a:r>
              <a:rPr lang="en-GB" dirty="0">
                <a:solidFill>
                  <a:schemeClr val="tx1"/>
                </a:solidFill>
              </a:rPr>
              <a:t>:</a:t>
            </a:r>
          </a:p>
          <a:p>
            <a:pPr marL="285750" indent="-285750">
              <a:buFont typeface="Arial" panose="020B0604020202020204" pitchFamily="34" charset="0"/>
              <a:buChar char="•"/>
            </a:pPr>
            <a:r>
              <a:rPr lang="en-GB" dirty="0">
                <a:solidFill>
                  <a:schemeClr val="tx1"/>
                </a:solidFill>
              </a:rPr>
              <a:t>Listen to a track and analyse the use of the elements of music</a:t>
            </a:r>
          </a:p>
          <a:p>
            <a:pPr marL="285750" indent="-285750">
              <a:buFont typeface="Arial" panose="020B0604020202020204" pitchFamily="34" charset="0"/>
              <a:buChar char="•"/>
            </a:pPr>
            <a:r>
              <a:rPr lang="en-GB" dirty="0">
                <a:solidFill>
                  <a:schemeClr val="tx1"/>
                </a:solidFill>
              </a:rPr>
              <a:t>Explain how specific tech influenced genres, e.g. the bass guitar &amp; rock and roll.</a:t>
            </a:r>
          </a:p>
          <a:p>
            <a:pPr marL="285750" indent="-285750">
              <a:buFont typeface="Arial" panose="020B0604020202020204" pitchFamily="34" charset="0"/>
              <a:buChar char="•"/>
            </a:pPr>
            <a:r>
              <a:rPr lang="en-GB" dirty="0">
                <a:solidFill>
                  <a:schemeClr val="tx1"/>
                </a:solidFill>
              </a:rPr>
              <a:t>Specific music theory questions e.g. identifying chords.</a:t>
            </a:r>
          </a:p>
        </p:txBody>
      </p:sp>
      <p:sp>
        <p:nvSpPr>
          <p:cNvPr id="4" name="Call-out: Up Arrow 3">
            <a:extLst>
              <a:ext uri="{FF2B5EF4-FFF2-40B4-BE49-F238E27FC236}">
                <a16:creationId xmlns:a16="http://schemas.microsoft.com/office/drawing/2014/main" id="{134C7502-B508-41BA-F743-D55160D8AA8E}"/>
              </a:ext>
            </a:extLst>
          </p:cNvPr>
          <p:cNvSpPr/>
          <p:nvPr/>
        </p:nvSpPr>
        <p:spPr>
          <a:xfrm>
            <a:off x="1683658" y="8035671"/>
            <a:ext cx="2772228" cy="1160110"/>
          </a:xfrm>
          <a:prstGeom prst="upArrowCallou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This is almost guaranteed, big-mark stuff!</a:t>
            </a:r>
          </a:p>
        </p:txBody>
      </p:sp>
    </p:spTree>
    <p:extLst>
      <p:ext uri="{BB962C8B-B14F-4D97-AF65-F5344CB8AC3E}">
        <p14:creationId xmlns:p14="http://schemas.microsoft.com/office/powerpoint/2010/main" val="23965773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605A0-6570-996E-B6C4-27D0B76B76E9}"/>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08C2C2DA-0299-E358-8499-CCEFB1AF7E81}"/>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21</a:t>
            </a:r>
          </a:p>
        </p:txBody>
      </p:sp>
      <p:sp>
        <p:nvSpPr>
          <p:cNvPr id="3" name="TextBox 2">
            <a:extLst>
              <a:ext uri="{FF2B5EF4-FFF2-40B4-BE49-F238E27FC236}">
                <a16:creationId xmlns:a16="http://schemas.microsoft.com/office/drawing/2014/main" id="{44692207-B8C8-453F-B81C-951D188BC173}"/>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2" name="Rectangle: Rounded Corners 3">
            <a:extLst>
              <a:ext uri="{FF2B5EF4-FFF2-40B4-BE49-F238E27FC236}">
                <a16:creationId xmlns:a16="http://schemas.microsoft.com/office/drawing/2014/main" id="{08DBDE01-BD02-3C08-84B0-D29A302F731E}"/>
              </a:ext>
            </a:extLst>
          </p:cNvPr>
          <p:cNvSpPr/>
          <p:nvPr/>
        </p:nvSpPr>
        <p:spPr>
          <a:xfrm>
            <a:off x="1722892" y="1376706"/>
            <a:ext cx="1481819" cy="31195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endParaRPr>
          </a:p>
        </p:txBody>
      </p:sp>
      <p:sp>
        <p:nvSpPr>
          <p:cNvPr id="4" name="Rectangle: Rounded Corners 10">
            <a:extLst>
              <a:ext uri="{FF2B5EF4-FFF2-40B4-BE49-F238E27FC236}">
                <a16:creationId xmlns:a16="http://schemas.microsoft.com/office/drawing/2014/main" id="{FCFF0F35-088B-E4C7-A596-5BF1B5974628}"/>
              </a:ext>
            </a:extLst>
          </p:cNvPr>
          <p:cNvSpPr/>
          <p:nvPr/>
        </p:nvSpPr>
        <p:spPr>
          <a:xfrm>
            <a:off x="3875735" y="1403305"/>
            <a:ext cx="868617" cy="276003"/>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b="1" dirty="0">
              <a:solidFill>
                <a:schemeClr val="tx1"/>
              </a:solidFill>
            </a:endParaRPr>
          </a:p>
        </p:txBody>
      </p:sp>
      <p:sp>
        <p:nvSpPr>
          <p:cNvPr id="5" name="Rectangle: Rounded Corners 13">
            <a:extLst>
              <a:ext uri="{FF2B5EF4-FFF2-40B4-BE49-F238E27FC236}">
                <a16:creationId xmlns:a16="http://schemas.microsoft.com/office/drawing/2014/main" id="{A3216159-8316-6CF1-3E78-3FCC96D0D367}"/>
              </a:ext>
            </a:extLst>
          </p:cNvPr>
          <p:cNvSpPr/>
          <p:nvPr/>
        </p:nvSpPr>
        <p:spPr>
          <a:xfrm>
            <a:off x="5701016" y="1924135"/>
            <a:ext cx="917823" cy="369331"/>
          </a:xfrm>
          <a:prstGeom prst="roundRect">
            <a:avLst/>
          </a:prstGeom>
          <a:solidFill>
            <a:schemeClr val="bg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endParaRPr>
          </a:p>
        </p:txBody>
      </p:sp>
      <p:sp>
        <p:nvSpPr>
          <p:cNvPr id="6" name="Oval 5">
            <a:extLst>
              <a:ext uri="{FF2B5EF4-FFF2-40B4-BE49-F238E27FC236}">
                <a16:creationId xmlns:a16="http://schemas.microsoft.com/office/drawing/2014/main" id="{A06F50FD-ED48-4EEB-58C4-96E8A8F38DBF}"/>
              </a:ext>
            </a:extLst>
          </p:cNvPr>
          <p:cNvSpPr/>
          <p:nvPr/>
        </p:nvSpPr>
        <p:spPr>
          <a:xfrm>
            <a:off x="3606281" y="2060801"/>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7" name="Oval 6">
            <a:extLst>
              <a:ext uri="{FF2B5EF4-FFF2-40B4-BE49-F238E27FC236}">
                <a16:creationId xmlns:a16="http://schemas.microsoft.com/office/drawing/2014/main" id="{EE0E2BE8-18F9-C3F2-1A27-E75A2193A724}"/>
              </a:ext>
            </a:extLst>
          </p:cNvPr>
          <p:cNvSpPr/>
          <p:nvPr/>
        </p:nvSpPr>
        <p:spPr>
          <a:xfrm>
            <a:off x="3809270" y="1883088"/>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8" name="Oval 7">
            <a:extLst>
              <a:ext uri="{FF2B5EF4-FFF2-40B4-BE49-F238E27FC236}">
                <a16:creationId xmlns:a16="http://schemas.microsoft.com/office/drawing/2014/main" id="{DD3AC301-F047-EE72-6FF6-376665C941FD}"/>
              </a:ext>
            </a:extLst>
          </p:cNvPr>
          <p:cNvSpPr/>
          <p:nvPr/>
        </p:nvSpPr>
        <p:spPr>
          <a:xfrm>
            <a:off x="4033099" y="1747235"/>
            <a:ext cx="353086" cy="22793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C</a:t>
            </a:r>
          </a:p>
        </p:txBody>
      </p:sp>
      <p:sp>
        <p:nvSpPr>
          <p:cNvPr id="9" name="Oval 8">
            <a:extLst>
              <a:ext uri="{FF2B5EF4-FFF2-40B4-BE49-F238E27FC236}">
                <a16:creationId xmlns:a16="http://schemas.microsoft.com/office/drawing/2014/main" id="{0DF87166-91D2-6752-3BF4-39736EE0D0E1}"/>
              </a:ext>
            </a:extLst>
          </p:cNvPr>
          <p:cNvSpPr/>
          <p:nvPr/>
        </p:nvSpPr>
        <p:spPr>
          <a:xfrm>
            <a:off x="4278480" y="1883088"/>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10" name="Oval 9">
            <a:extLst>
              <a:ext uri="{FF2B5EF4-FFF2-40B4-BE49-F238E27FC236}">
                <a16:creationId xmlns:a16="http://schemas.microsoft.com/office/drawing/2014/main" id="{9B7A744E-6D59-A2B9-A2BA-FC76847571C7}"/>
              </a:ext>
            </a:extLst>
          </p:cNvPr>
          <p:cNvSpPr/>
          <p:nvPr/>
        </p:nvSpPr>
        <p:spPr>
          <a:xfrm>
            <a:off x="4419967" y="2067357"/>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11" name="Oval 10">
            <a:extLst>
              <a:ext uri="{FF2B5EF4-FFF2-40B4-BE49-F238E27FC236}">
                <a16:creationId xmlns:a16="http://schemas.microsoft.com/office/drawing/2014/main" id="{DF0C8980-E47D-9AB7-1EAF-9FA32A4DF985}"/>
              </a:ext>
            </a:extLst>
          </p:cNvPr>
          <p:cNvSpPr/>
          <p:nvPr/>
        </p:nvSpPr>
        <p:spPr>
          <a:xfrm>
            <a:off x="5191296" y="1826297"/>
            <a:ext cx="353086" cy="250463"/>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12" name="Oval 11">
            <a:extLst>
              <a:ext uri="{FF2B5EF4-FFF2-40B4-BE49-F238E27FC236}">
                <a16:creationId xmlns:a16="http://schemas.microsoft.com/office/drawing/2014/main" id="{B8FFC15D-D845-81EF-B0C4-804167B8D750}"/>
              </a:ext>
            </a:extLst>
          </p:cNvPr>
          <p:cNvSpPr/>
          <p:nvPr/>
        </p:nvSpPr>
        <p:spPr>
          <a:xfrm>
            <a:off x="5001731" y="1990397"/>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13" name="Oval 12">
            <a:extLst>
              <a:ext uri="{FF2B5EF4-FFF2-40B4-BE49-F238E27FC236}">
                <a16:creationId xmlns:a16="http://schemas.microsoft.com/office/drawing/2014/main" id="{21C8555C-8E14-A04E-DE44-C2FAAA84DE64}"/>
              </a:ext>
            </a:extLst>
          </p:cNvPr>
          <p:cNvSpPr/>
          <p:nvPr/>
        </p:nvSpPr>
        <p:spPr>
          <a:xfrm>
            <a:off x="5380861" y="1673672"/>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14" name="Oval 13">
            <a:extLst>
              <a:ext uri="{FF2B5EF4-FFF2-40B4-BE49-F238E27FC236}">
                <a16:creationId xmlns:a16="http://schemas.microsoft.com/office/drawing/2014/main" id="{B1F1A923-A705-E0D9-44A1-A54174F12538}"/>
              </a:ext>
            </a:extLst>
          </p:cNvPr>
          <p:cNvSpPr/>
          <p:nvPr/>
        </p:nvSpPr>
        <p:spPr>
          <a:xfrm>
            <a:off x="5583191" y="1539158"/>
            <a:ext cx="353086" cy="25046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C</a:t>
            </a:r>
          </a:p>
        </p:txBody>
      </p:sp>
      <p:sp>
        <p:nvSpPr>
          <p:cNvPr id="15" name="Oval 14">
            <a:extLst>
              <a:ext uri="{FF2B5EF4-FFF2-40B4-BE49-F238E27FC236}">
                <a16:creationId xmlns:a16="http://schemas.microsoft.com/office/drawing/2014/main" id="{342B54C0-468B-2BF6-ECA9-A0EF92A9B155}"/>
              </a:ext>
            </a:extLst>
          </p:cNvPr>
          <p:cNvSpPr/>
          <p:nvPr/>
        </p:nvSpPr>
        <p:spPr>
          <a:xfrm>
            <a:off x="5848217" y="1403305"/>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endParaRPr lang="en-GB" sz="1050" dirty="0"/>
          </a:p>
        </p:txBody>
      </p:sp>
      <p:sp>
        <p:nvSpPr>
          <p:cNvPr id="16" name="Oval 15">
            <a:extLst>
              <a:ext uri="{FF2B5EF4-FFF2-40B4-BE49-F238E27FC236}">
                <a16:creationId xmlns:a16="http://schemas.microsoft.com/office/drawing/2014/main" id="{DD83B915-B456-F10F-690A-E8259191A319}"/>
              </a:ext>
            </a:extLst>
          </p:cNvPr>
          <p:cNvSpPr/>
          <p:nvPr/>
        </p:nvSpPr>
        <p:spPr>
          <a:xfrm>
            <a:off x="356044" y="1759624"/>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17" name="Oval 16">
            <a:extLst>
              <a:ext uri="{FF2B5EF4-FFF2-40B4-BE49-F238E27FC236}">
                <a16:creationId xmlns:a16="http://schemas.microsoft.com/office/drawing/2014/main" id="{8B4D4946-1C94-8C7B-2577-86C0BD6FBA5C}"/>
              </a:ext>
            </a:extLst>
          </p:cNvPr>
          <p:cNvSpPr/>
          <p:nvPr/>
        </p:nvSpPr>
        <p:spPr>
          <a:xfrm>
            <a:off x="686007" y="1751512"/>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18" name="Rectangle: Rounded Corners 46">
            <a:extLst>
              <a:ext uri="{FF2B5EF4-FFF2-40B4-BE49-F238E27FC236}">
                <a16:creationId xmlns:a16="http://schemas.microsoft.com/office/drawing/2014/main" id="{8F9DC75C-F3B4-170A-66FE-40FB5FE71541}"/>
              </a:ext>
            </a:extLst>
          </p:cNvPr>
          <p:cNvSpPr/>
          <p:nvPr/>
        </p:nvSpPr>
        <p:spPr>
          <a:xfrm>
            <a:off x="313438" y="1386146"/>
            <a:ext cx="1018117" cy="326618"/>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i="1" dirty="0">
                <a:solidFill>
                  <a:schemeClr val="tx1"/>
                </a:solidFill>
              </a:rPr>
              <a:t>Binary</a:t>
            </a:r>
          </a:p>
        </p:txBody>
      </p:sp>
      <p:sp>
        <p:nvSpPr>
          <p:cNvPr id="19" name="Rectangle: Rounded Corners 47">
            <a:extLst>
              <a:ext uri="{FF2B5EF4-FFF2-40B4-BE49-F238E27FC236}">
                <a16:creationId xmlns:a16="http://schemas.microsoft.com/office/drawing/2014/main" id="{5D8361CB-CDEF-303C-61DA-D170486BA368}"/>
              </a:ext>
            </a:extLst>
          </p:cNvPr>
          <p:cNvSpPr/>
          <p:nvPr/>
        </p:nvSpPr>
        <p:spPr>
          <a:xfrm>
            <a:off x="284337" y="2235828"/>
            <a:ext cx="1045483" cy="235140"/>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b="1" dirty="0">
              <a:solidFill>
                <a:schemeClr val="tx1"/>
              </a:solidFill>
            </a:endParaRPr>
          </a:p>
        </p:txBody>
      </p:sp>
      <p:sp>
        <p:nvSpPr>
          <p:cNvPr id="20" name="Oval 19">
            <a:extLst>
              <a:ext uri="{FF2B5EF4-FFF2-40B4-BE49-F238E27FC236}">
                <a16:creationId xmlns:a16="http://schemas.microsoft.com/office/drawing/2014/main" id="{F35ED674-9E23-AD08-F227-6A955B75826D}"/>
              </a:ext>
            </a:extLst>
          </p:cNvPr>
          <p:cNvSpPr/>
          <p:nvPr/>
        </p:nvSpPr>
        <p:spPr>
          <a:xfrm>
            <a:off x="313438" y="2613749"/>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22" name="Oval 21">
            <a:extLst>
              <a:ext uri="{FF2B5EF4-FFF2-40B4-BE49-F238E27FC236}">
                <a16:creationId xmlns:a16="http://schemas.microsoft.com/office/drawing/2014/main" id="{C3B5484B-859B-0D04-40B9-70D32A7C4A09}"/>
              </a:ext>
            </a:extLst>
          </p:cNvPr>
          <p:cNvSpPr/>
          <p:nvPr/>
        </p:nvSpPr>
        <p:spPr>
          <a:xfrm>
            <a:off x="585050" y="2522252"/>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23" name="Oval 22">
            <a:extLst>
              <a:ext uri="{FF2B5EF4-FFF2-40B4-BE49-F238E27FC236}">
                <a16:creationId xmlns:a16="http://schemas.microsoft.com/office/drawing/2014/main" id="{70F27C97-44ED-DC9D-F9EE-AE10DC4D72AF}"/>
              </a:ext>
            </a:extLst>
          </p:cNvPr>
          <p:cNvSpPr/>
          <p:nvPr/>
        </p:nvSpPr>
        <p:spPr>
          <a:xfrm>
            <a:off x="902171" y="2605380"/>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24" name="Rectangle: Rounded Corners 51">
            <a:extLst>
              <a:ext uri="{FF2B5EF4-FFF2-40B4-BE49-F238E27FC236}">
                <a16:creationId xmlns:a16="http://schemas.microsoft.com/office/drawing/2014/main" id="{619804EB-1C52-58CA-72D9-059764B920B0}"/>
              </a:ext>
            </a:extLst>
          </p:cNvPr>
          <p:cNvSpPr/>
          <p:nvPr/>
        </p:nvSpPr>
        <p:spPr>
          <a:xfrm>
            <a:off x="1685795" y="2185124"/>
            <a:ext cx="1212260" cy="268487"/>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b="1" dirty="0">
              <a:solidFill>
                <a:schemeClr val="tx1"/>
              </a:solidFill>
            </a:endParaRPr>
          </a:p>
        </p:txBody>
      </p:sp>
      <p:sp>
        <p:nvSpPr>
          <p:cNvPr id="25" name="Oval 24">
            <a:extLst>
              <a:ext uri="{FF2B5EF4-FFF2-40B4-BE49-F238E27FC236}">
                <a16:creationId xmlns:a16="http://schemas.microsoft.com/office/drawing/2014/main" id="{10EB57B6-8D85-F6C7-2B31-8DE4C93CB793}"/>
              </a:ext>
            </a:extLst>
          </p:cNvPr>
          <p:cNvSpPr/>
          <p:nvPr/>
        </p:nvSpPr>
        <p:spPr>
          <a:xfrm>
            <a:off x="1685795" y="2522915"/>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26" name="Oval 25">
            <a:extLst>
              <a:ext uri="{FF2B5EF4-FFF2-40B4-BE49-F238E27FC236}">
                <a16:creationId xmlns:a16="http://schemas.microsoft.com/office/drawing/2014/main" id="{66833A1A-EA61-C4FC-0CA2-507BB7DC2270}"/>
              </a:ext>
            </a:extLst>
          </p:cNvPr>
          <p:cNvSpPr/>
          <p:nvPr/>
        </p:nvSpPr>
        <p:spPr>
          <a:xfrm>
            <a:off x="2544969" y="2522915"/>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27" name="Oval 26">
            <a:extLst>
              <a:ext uri="{FF2B5EF4-FFF2-40B4-BE49-F238E27FC236}">
                <a16:creationId xmlns:a16="http://schemas.microsoft.com/office/drawing/2014/main" id="{21CD0C13-29E5-B2CE-87BB-E7E7E193D87B}"/>
              </a:ext>
            </a:extLst>
          </p:cNvPr>
          <p:cNvSpPr/>
          <p:nvPr/>
        </p:nvSpPr>
        <p:spPr>
          <a:xfrm>
            <a:off x="2267255" y="2528342"/>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28" name="Oval 27">
            <a:extLst>
              <a:ext uri="{FF2B5EF4-FFF2-40B4-BE49-F238E27FC236}">
                <a16:creationId xmlns:a16="http://schemas.microsoft.com/office/drawing/2014/main" id="{D9F2E0BF-0D43-8F0C-0110-056BDEB0A423}"/>
              </a:ext>
            </a:extLst>
          </p:cNvPr>
          <p:cNvSpPr/>
          <p:nvPr/>
        </p:nvSpPr>
        <p:spPr>
          <a:xfrm>
            <a:off x="1978590" y="2522915"/>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29" name="Oval 28">
            <a:extLst>
              <a:ext uri="{FF2B5EF4-FFF2-40B4-BE49-F238E27FC236}">
                <a16:creationId xmlns:a16="http://schemas.microsoft.com/office/drawing/2014/main" id="{A1BDBE97-0A3B-F377-D898-0613A7622DF3}"/>
              </a:ext>
            </a:extLst>
          </p:cNvPr>
          <p:cNvSpPr/>
          <p:nvPr/>
        </p:nvSpPr>
        <p:spPr>
          <a:xfrm>
            <a:off x="2603543" y="1771789"/>
            <a:ext cx="353086" cy="250463"/>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D</a:t>
            </a:r>
          </a:p>
        </p:txBody>
      </p:sp>
      <p:sp>
        <p:nvSpPr>
          <p:cNvPr id="30" name="Oval 29">
            <a:extLst>
              <a:ext uri="{FF2B5EF4-FFF2-40B4-BE49-F238E27FC236}">
                <a16:creationId xmlns:a16="http://schemas.microsoft.com/office/drawing/2014/main" id="{080EA98C-3226-9B6D-1CFC-28E89AD24F2A}"/>
              </a:ext>
            </a:extLst>
          </p:cNvPr>
          <p:cNvSpPr/>
          <p:nvPr/>
        </p:nvSpPr>
        <p:spPr>
          <a:xfrm>
            <a:off x="1992846" y="1787329"/>
            <a:ext cx="353086" cy="250463"/>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31" name="Oval 30">
            <a:extLst>
              <a:ext uri="{FF2B5EF4-FFF2-40B4-BE49-F238E27FC236}">
                <a16:creationId xmlns:a16="http://schemas.microsoft.com/office/drawing/2014/main" id="{6424996C-82BC-86A2-CCC9-E191B4A9DC89}"/>
              </a:ext>
            </a:extLst>
          </p:cNvPr>
          <p:cNvSpPr/>
          <p:nvPr/>
        </p:nvSpPr>
        <p:spPr>
          <a:xfrm>
            <a:off x="1713026" y="1800357"/>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32" name="Oval 31">
            <a:extLst>
              <a:ext uri="{FF2B5EF4-FFF2-40B4-BE49-F238E27FC236}">
                <a16:creationId xmlns:a16="http://schemas.microsoft.com/office/drawing/2014/main" id="{5E9CABB4-69C9-C4A6-F8ED-4B1EB28C7858}"/>
              </a:ext>
            </a:extLst>
          </p:cNvPr>
          <p:cNvSpPr/>
          <p:nvPr/>
        </p:nvSpPr>
        <p:spPr>
          <a:xfrm>
            <a:off x="2301207" y="1787329"/>
            <a:ext cx="353086" cy="25046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C</a:t>
            </a:r>
          </a:p>
        </p:txBody>
      </p:sp>
      <p:sp>
        <p:nvSpPr>
          <p:cNvPr id="33" name="Oval 32">
            <a:extLst>
              <a:ext uri="{FF2B5EF4-FFF2-40B4-BE49-F238E27FC236}">
                <a16:creationId xmlns:a16="http://schemas.microsoft.com/office/drawing/2014/main" id="{EB399A89-1645-DBBC-E9EC-0A4D67981B05}"/>
              </a:ext>
            </a:extLst>
          </p:cNvPr>
          <p:cNvSpPr/>
          <p:nvPr/>
        </p:nvSpPr>
        <p:spPr>
          <a:xfrm>
            <a:off x="2905879" y="1771789"/>
            <a:ext cx="353086" cy="250463"/>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t>E</a:t>
            </a:r>
            <a:endParaRPr lang="en-GB" sz="1050" dirty="0"/>
          </a:p>
        </p:txBody>
      </p:sp>
      <p:sp>
        <p:nvSpPr>
          <p:cNvPr id="34" name="TextBox 33">
            <a:extLst>
              <a:ext uri="{FF2B5EF4-FFF2-40B4-BE49-F238E27FC236}">
                <a16:creationId xmlns:a16="http://schemas.microsoft.com/office/drawing/2014/main" id="{CFBC6452-646E-F3DB-50D8-F04F7FAB91A4}"/>
              </a:ext>
            </a:extLst>
          </p:cNvPr>
          <p:cNvSpPr txBox="1"/>
          <p:nvPr/>
        </p:nvSpPr>
        <p:spPr>
          <a:xfrm>
            <a:off x="191874" y="934625"/>
            <a:ext cx="5744403" cy="307777"/>
          </a:xfrm>
          <a:prstGeom prst="rect">
            <a:avLst/>
          </a:prstGeom>
          <a:noFill/>
        </p:spPr>
        <p:txBody>
          <a:bodyPr wrap="square" rtlCol="0">
            <a:spAutoFit/>
          </a:bodyPr>
          <a:lstStyle/>
          <a:p>
            <a:r>
              <a:rPr lang="en-GB" sz="1400" dirty="0"/>
              <a:t>1.</a:t>
            </a:r>
            <a:r>
              <a:rPr lang="en-GB" sz="1400" b="1" dirty="0"/>
              <a:t> Form</a:t>
            </a:r>
            <a:r>
              <a:rPr lang="en-GB" sz="1400" dirty="0"/>
              <a:t>. Name the different musical forms. The first is done for you.</a:t>
            </a:r>
          </a:p>
        </p:txBody>
      </p:sp>
      <p:sp>
        <p:nvSpPr>
          <p:cNvPr id="35" name="Rounded Rectangle 10">
            <a:extLst>
              <a:ext uri="{FF2B5EF4-FFF2-40B4-BE49-F238E27FC236}">
                <a16:creationId xmlns:a16="http://schemas.microsoft.com/office/drawing/2014/main" id="{9A6F17D4-DD9A-2852-63BB-E02CED2EF601}"/>
              </a:ext>
            </a:extLst>
          </p:cNvPr>
          <p:cNvSpPr/>
          <p:nvPr/>
        </p:nvSpPr>
        <p:spPr>
          <a:xfrm>
            <a:off x="617440" y="6285709"/>
            <a:ext cx="1499504" cy="341957"/>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36" name="Rounded Rectangle 11">
            <a:extLst>
              <a:ext uri="{FF2B5EF4-FFF2-40B4-BE49-F238E27FC236}">
                <a16:creationId xmlns:a16="http://schemas.microsoft.com/office/drawing/2014/main" id="{4C09889B-5119-537F-923F-AEBE6E82F15D}"/>
              </a:ext>
            </a:extLst>
          </p:cNvPr>
          <p:cNvSpPr/>
          <p:nvPr/>
        </p:nvSpPr>
        <p:spPr>
          <a:xfrm>
            <a:off x="3674912" y="6189590"/>
            <a:ext cx="1149681" cy="383436"/>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37" name="Rounded Rectangle 12">
            <a:extLst>
              <a:ext uri="{FF2B5EF4-FFF2-40B4-BE49-F238E27FC236}">
                <a16:creationId xmlns:a16="http://schemas.microsoft.com/office/drawing/2014/main" id="{57EB043B-F27F-94D3-9D45-E5275F5D2EDA}"/>
              </a:ext>
            </a:extLst>
          </p:cNvPr>
          <p:cNvSpPr/>
          <p:nvPr/>
        </p:nvSpPr>
        <p:spPr>
          <a:xfrm>
            <a:off x="688393" y="7056519"/>
            <a:ext cx="1204711" cy="279021"/>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38" name="Rounded Rectangle 13">
            <a:extLst>
              <a:ext uri="{FF2B5EF4-FFF2-40B4-BE49-F238E27FC236}">
                <a16:creationId xmlns:a16="http://schemas.microsoft.com/office/drawing/2014/main" id="{EBDE339F-40DE-4750-BB68-DD20DE854151}"/>
              </a:ext>
            </a:extLst>
          </p:cNvPr>
          <p:cNvSpPr/>
          <p:nvPr/>
        </p:nvSpPr>
        <p:spPr>
          <a:xfrm>
            <a:off x="4709050" y="8288141"/>
            <a:ext cx="1133473" cy="340693"/>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39" name="Rounded Rectangle 15">
            <a:extLst>
              <a:ext uri="{FF2B5EF4-FFF2-40B4-BE49-F238E27FC236}">
                <a16:creationId xmlns:a16="http://schemas.microsoft.com/office/drawing/2014/main" id="{A33739B5-5680-E0D0-A724-43CE8A6A7EB8}"/>
              </a:ext>
            </a:extLst>
          </p:cNvPr>
          <p:cNvSpPr/>
          <p:nvPr/>
        </p:nvSpPr>
        <p:spPr>
          <a:xfrm>
            <a:off x="2573431" y="7777114"/>
            <a:ext cx="1133308" cy="334846"/>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40" name="Rounded Rectangle 16">
            <a:extLst>
              <a:ext uri="{FF2B5EF4-FFF2-40B4-BE49-F238E27FC236}">
                <a16:creationId xmlns:a16="http://schemas.microsoft.com/office/drawing/2014/main" id="{7416AA98-095D-2D57-5F04-F1DE410D7765}"/>
              </a:ext>
            </a:extLst>
          </p:cNvPr>
          <p:cNvSpPr/>
          <p:nvPr/>
        </p:nvSpPr>
        <p:spPr>
          <a:xfrm>
            <a:off x="5204745" y="6148578"/>
            <a:ext cx="1290108" cy="383436"/>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41" name="Rounded Rectangle 17">
            <a:extLst>
              <a:ext uri="{FF2B5EF4-FFF2-40B4-BE49-F238E27FC236}">
                <a16:creationId xmlns:a16="http://schemas.microsoft.com/office/drawing/2014/main" id="{DA930443-0601-C968-FD75-3F2BF454FD49}"/>
              </a:ext>
            </a:extLst>
          </p:cNvPr>
          <p:cNvSpPr/>
          <p:nvPr/>
        </p:nvSpPr>
        <p:spPr>
          <a:xfrm>
            <a:off x="704222" y="8193195"/>
            <a:ext cx="1004997" cy="331232"/>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42" name="Rounded Rectangle 18">
            <a:extLst>
              <a:ext uri="{FF2B5EF4-FFF2-40B4-BE49-F238E27FC236}">
                <a16:creationId xmlns:a16="http://schemas.microsoft.com/office/drawing/2014/main" id="{70CA2084-B9B5-6E27-FE7B-BADFB4519C27}"/>
              </a:ext>
            </a:extLst>
          </p:cNvPr>
          <p:cNvSpPr/>
          <p:nvPr/>
        </p:nvSpPr>
        <p:spPr>
          <a:xfrm>
            <a:off x="300553" y="6658269"/>
            <a:ext cx="2727304" cy="298166"/>
          </a:xfrm>
          <a:prstGeom prst="round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Build-up section before a chorus. </a:t>
            </a:r>
            <a:endParaRPr lang="en-GB" sz="1200" b="1" dirty="0"/>
          </a:p>
        </p:txBody>
      </p:sp>
      <p:sp>
        <p:nvSpPr>
          <p:cNvPr id="43" name="Rounded Rectangle 19">
            <a:extLst>
              <a:ext uri="{FF2B5EF4-FFF2-40B4-BE49-F238E27FC236}">
                <a16:creationId xmlns:a16="http://schemas.microsoft.com/office/drawing/2014/main" id="{FA9A60B5-1464-5F79-D480-7804156EB181}"/>
              </a:ext>
            </a:extLst>
          </p:cNvPr>
          <p:cNvSpPr/>
          <p:nvPr/>
        </p:nvSpPr>
        <p:spPr>
          <a:xfrm>
            <a:off x="234652" y="7404431"/>
            <a:ext cx="2229150" cy="380728"/>
          </a:xfrm>
          <a:prstGeom prst="roundRect">
            <a:avLst/>
          </a:prstGeom>
          <a:solidFill>
            <a:srgbClr val="00B0F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Brings the song to an end. Different to an outro. </a:t>
            </a:r>
            <a:endParaRPr lang="en-GB" sz="1200" b="1" dirty="0"/>
          </a:p>
        </p:txBody>
      </p:sp>
      <p:sp>
        <p:nvSpPr>
          <p:cNvPr id="44" name="Rounded Rectangle 20">
            <a:extLst>
              <a:ext uri="{FF2B5EF4-FFF2-40B4-BE49-F238E27FC236}">
                <a16:creationId xmlns:a16="http://schemas.microsoft.com/office/drawing/2014/main" id="{9403AD72-8DCC-F2CE-DB08-AA313CF9F67B}"/>
              </a:ext>
            </a:extLst>
          </p:cNvPr>
          <p:cNvSpPr/>
          <p:nvPr/>
        </p:nvSpPr>
        <p:spPr>
          <a:xfrm>
            <a:off x="4304349" y="8705914"/>
            <a:ext cx="2043008" cy="530921"/>
          </a:xfrm>
          <a:prstGeom prst="roundRect">
            <a:avLst/>
          </a:prstGeom>
          <a:solidFill>
            <a:schemeClr val="accent2">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Section where parts are stripped back. Often solos.</a:t>
            </a:r>
            <a:endParaRPr lang="en-GB" sz="1200" b="1" dirty="0"/>
          </a:p>
        </p:txBody>
      </p:sp>
      <p:sp>
        <p:nvSpPr>
          <p:cNvPr id="45" name="Rounded Rectangle 21">
            <a:extLst>
              <a:ext uri="{FF2B5EF4-FFF2-40B4-BE49-F238E27FC236}">
                <a16:creationId xmlns:a16="http://schemas.microsoft.com/office/drawing/2014/main" id="{B0E3B1EC-901C-1AF2-657B-90CA01B335EF}"/>
              </a:ext>
            </a:extLst>
          </p:cNvPr>
          <p:cNvSpPr/>
          <p:nvPr/>
        </p:nvSpPr>
        <p:spPr>
          <a:xfrm>
            <a:off x="2064570" y="8162002"/>
            <a:ext cx="1972820" cy="380728"/>
          </a:xfrm>
          <a:prstGeom prst="roundRect">
            <a:avLst/>
          </a:prstGeom>
          <a:solidFill>
            <a:schemeClr val="accent3">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The end of a build-up section.</a:t>
            </a:r>
            <a:endParaRPr lang="en-GB" sz="1200" b="1" dirty="0"/>
          </a:p>
        </p:txBody>
      </p:sp>
      <p:sp>
        <p:nvSpPr>
          <p:cNvPr id="46" name="Rounded Rectangle 22">
            <a:extLst>
              <a:ext uri="{FF2B5EF4-FFF2-40B4-BE49-F238E27FC236}">
                <a16:creationId xmlns:a16="http://schemas.microsoft.com/office/drawing/2014/main" id="{81C93C8A-0D61-E13C-82ED-FDEDA0E953B3}"/>
              </a:ext>
            </a:extLst>
          </p:cNvPr>
          <p:cNvSpPr/>
          <p:nvPr/>
        </p:nvSpPr>
        <p:spPr>
          <a:xfrm>
            <a:off x="4829288" y="6592342"/>
            <a:ext cx="1972820" cy="404844"/>
          </a:xfrm>
          <a:prstGeom prst="roundRect">
            <a:avLst/>
          </a:prstGeom>
          <a:solidFill>
            <a:schemeClr val="accent3">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A sound that rises in pitch or volume</a:t>
            </a:r>
            <a:endParaRPr lang="en-GB" sz="1200" b="1" dirty="0"/>
          </a:p>
        </p:txBody>
      </p:sp>
      <p:sp>
        <p:nvSpPr>
          <p:cNvPr id="47" name="Rounded Rectangle 23">
            <a:extLst>
              <a:ext uri="{FF2B5EF4-FFF2-40B4-BE49-F238E27FC236}">
                <a16:creationId xmlns:a16="http://schemas.microsoft.com/office/drawing/2014/main" id="{88D8BB4B-FE24-621A-C694-6E89016F0267}"/>
              </a:ext>
            </a:extLst>
          </p:cNvPr>
          <p:cNvSpPr/>
          <p:nvPr/>
        </p:nvSpPr>
        <p:spPr>
          <a:xfrm>
            <a:off x="510643" y="8642814"/>
            <a:ext cx="2242676" cy="404844"/>
          </a:xfrm>
          <a:prstGeom prst="roundRect">
            <a:avLst/>
          </a:prstGeom>
          <a:solidFill>
            <a:schemeClr val="accent4">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Either a pre-chorus or middle 8.</a:t>
            </a:r>
            <a:endParaRPr lang="en-GB" sz="1200" b="1" dirty="0"/>
          </a:p>
        </p:txBody>
      </p:sp>
      <p:sp>
        <p:nvSpPr>
          <p:cNvPr id="48" name="Rounded Rectangle 24">
            <a:extLst>
              <a:ext uri="{FF2B5EF4-FFF2-40B4-BE49-F238E27FC236}">
                <a16:creationId xmlns:a16="http://schemas.microsoft.com/office/drawing/2014/main" id="{0FDDB167-B796-5D86-1DB2-60A176BD49E8}"/>
              </a:ext>
            </a:extLst>
          </p:cNvPr>
          <p:cNvSpPr/>
          <p:nvPr/>
        </p:nvSpPr>
        <p:spPr>
          <a:xfrm>
            <a:off x="3109473" y="6633462"/>
            <a:ext cx="1499504" cy="298166"/>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A repeated lyric</a:t>
            </a:r>
            <a:endParaRPr lang="en-GB" sz="1200" b="1" dirty="0"/>
          </a:p>
        </p:txBody>
      </p:sp>
      <p:sp>
        <p:nvSpPr>
          <p:cNvPr id="49" name="Rounded Rectangle 25">
            <a:extLst>
              <a:ext uri="{FF2B5EF4-FFF2-40B4-BE49-F238E27FC236}">
                <a16:creationId xmlns:a16="http://schemas.microsoft.com/office/drawing/2014/main" id="{0A1D3C07-C70F-AFBF-7A5D-4B2E48050E4A}"/>
              </a:ext>
            </a:extLst>
          </p:cNvPr>
          <p:cNvSpPr/>
          <p:nvPr/>
        </p:nvSpPr>
        <p:spPr>
          <a:xfrm>
            <a:off x="4637812" y="7118059"/>
            <a:ext cx="1204711" cy="323598"/>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50" name="Rounded Rectangle 26">
            <a:extLst>
              <a:ext uri="{FF2B5EF4-FFF2-40B4-BE49-F238E27FC236}">
                <a16:creationId xmlns:a16="http://schemas.microsoft.com/office/drawing/2014/main" id="{647BB20C-B868-D65E-DCCD-51BF3A5385DD}"/>
              </a:ext>
            </a:extLst>
          </p:cNvPr>
          <p:cNvSpPr/>
          <p:nvPr/>
        </p:nvSpPr>
        <p:spPr>
          <a:xfrm>
            <a:off x="3880148" y="7529142"/>
            <a:ext cx="2982974" cy="566781"/>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Might feature verse/chorus chord progression, stripped back instrumentation</a:t>
            </a:r>
            <a:endParaRPr lang="en-GB" sz="1200" b="1" dirty="0"/>
          </a:p>
        </p:txBody>
      </p:sp>
      <p:sp>
        <p:nvSpPr>
          <p:cNvPr id="51" name="Rounded Rectangle 27">
            <a:extLst>
              <a:ext uri="{FF2B5EF4-FFF2-40B4-BE49-F238E27FC236}">
                <a16:creationId xmlns:a16="http://schemas.microsoft.com/office/drawing/2014/main" id="{4E2DE584-B04B-6AFC-30EA-651DD6BD6943}"/>
              </a:ext>
            </a:extLst>
          </p:cNvPr>
          <p:cNvSpPr/>
          <p:nvPr/>
        </p:nvSpPr>
        <p:spPr>
          <a:xfrm>
            <a:off x="4667297" y="5126210"/>
            <a:ext cx="1210814" cy="307777"/>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52" name="Rounded Rectangle 28">
            <a:extLst>
              <a:ext uri="{FF2B5EF4-FFF2-40B4-BE49-F238E27FC236}">
                <a16:creationId xmlns:a16="http://schemas.microsoft.com/office/drawing/2014/main" id="{35C06251-D9CB-1AF3-172A-948BF5C3343E}"/>
              </a:ext>
            </a:extLst>
          </p:cNvPr>
          <p:cNvSpPr/>
          <p:nvPr/>
        </p:nvSpPr>
        <p:spPr>
          <a:xfrm>
            <a:off x="3992884" y="5513282"/>
            <a:ext cx="2954873" cy="360595"/>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Chords repeat, lyrics change. Tells the story of the song</a:t>
            </a:r>
            <a:endParaRPr lang="en-GB" sz="1200" b="1" dirty="0"/>
          </a:p>
        </p:txBody>
      </p:sp>
      <p:sp>
        <p:nvSpPr>
          <p:cNvPr id="53" name="Rounded Rectangle 29">
            <a:extLst>
              <a:ext uri="{FF2B5EF4-FFF2-40B4-BE49-F238E27FC236}">
                <a16:creationId xmlns:a16="http://schemas.microsoft.com/office/drawing/2014/main" id="{45E8B420-C403-F3C2-ADD4-ADB774CC2E4B}"/>
              </a:ext>
            </a:extLst>
          </p:cNvPr>
          <p:cNvSpPr/>
          <p:nvPr/>
        </p:nvSpPr>
        <p:spPr>
          <a:xfrm>
            <a:off x="1151244" y="5100751"/>
            <a:ext cx="1422187" cy="317446"/>
          </a:xfrm>
          <a:prstGeom prst="roundRect">
            <a:avLst/>
          </a:prstGeom>
          <a:solidFill>
            <a:schemeClr val="bg1"/>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rPr>
              <a:t>Chorus</a:t>
            </a:r>
          </a:p>
        </p:txBody>
      </p:sp>
      <p:sp>
        <p:nvSpPr>
          <p:cNvPr id="54" name="Rounded Rectangle 30">
            <a:extLst>
              <a:ext uri="{FF2B5EF4-FFF2-40B4-BE49-F238E27FC236}">
                <a16:creationId xmlns:a16="http://schemas.microsoft.com/office/drawing/2014/main" id="{CE117B8A-1C5F-874A-925B-81E9B60C969C}"/>
              </a:ext>
            </a:extLst>
          </p:cNvPr>
          <p:cNvSpPr/>
          <p:nvPr/>
        </p:nvSpPr>
        <p:spPr>
          <a:xfrm>
            <a:off x="363147" y="5488875"/>
            <a:ext cx="3243133" cy="730755"/>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New chord sequence. Lyrics repeat every time. Often loud dynamics, full instrumentation. Might contain the name of the song.</a:t>
            </a:r>
            <a:endParaRPr lang="en-GB" sz="1200" b="1" dirty="0"/>
          </a:p>
        </p:txBody>
      </p:sp>
      <p:sp>
        <p:nvSpPr>
          <p:cNvPr id="55" name="TextBox 54">
            <a:extLst>
              <a:ext uri="{FF2B5EF4-FFF2-40B4-BE49-F238E27FC236}">
                <a16:creationId xmlns:a16="http://schemas.microsoft.com/office/drawing/2014/main" id="{BFE648D2-465B-D201-750C-67BD05FD7D0E}"/>
              </a:ext>
            </a:extLst>
          </p:cNvPr>
          <p:cNvSpPr txBox="1"/>
          <p:nvPr/>
        </p:nvSpPr>
        <p:spPr>
          <a:xfrm>
            <a:off x="251446" y="4728671"/>
            <a:ext cx="6367393" cy="307777"/>
          </a:xfrm>
          <a:prstGeom prst="rect">
            <a:avLst/>
          </a:prstGeom>
          <a:noFill/>
        </p:spPr>
        <p:txBody>
          <a:bodyPr wrap="square" rtlCol="0">
            <a:spAutoFit/>
          </a:bodyPr>
          <a:lstStyle/>
          <a:p>
            <a:r>
              <a:rPr lang="en-GB" sz="1400" dirty="0"/>
              <a:t>4. </a:t>
            </a:r>
            <a:r>
              <a:rPr lang="en-GB" sz="1400" b="1" dirty="0"/>
              <a:t>Structure. </a:t>
            </a:r>
            <a:r>
              <a:rPr lang="en-GB" sz="1400" dirty="0"/>
              <a:t>Name the different structural sections. The first is done for you.</a:t>
            </a:r>
          </a:p>
        </p:txBody>
      </p:sp>
      <p:pic>
        <p:nvPicPr>
          <p:cNvPr id="57" name="Picture 56">
            <a:extLst>
              <a:ext uri="{FF2B5EF4-FFF2-40B4-BE49-F238E27FC236}">
                <a16:creationId xmlns:a16="http://schemas.microsoft.com/office/drawing/2014/main" id="{93BA305E-DFC9-0A8D-2D7C-48A7097A82EF}"/>
              </a:ext>
            </a:extLst>
          </p:cNvPr>
          <p:cNvPicPr>
            <a:picLocks noChangeAspect="1"/>
          </p:cNvPicPr>
          <p:nvPr/>
        </p:nvPicPr>
        <p:blipFill>
          <a:blip r:embed="rId2"/>
          <a:stretch>
            <a:fillRect/>
          </a:stretch>
        </p:blipFill>
        <p:spPr>
          <a:xfrm>
            <a:off x="267641" y="3676933"/>
            <a:ext cx="2784028" cy="832338"/>
          </a:xfrm>
          <a:prstGeom prst="rect">
            <a:avLst/>
          </a:prstGeom>
        </p:spPr>
      </p:pic>
      <p:sp>
        <p:nvSpPr>
          <p:cNvPr id="58" name="TextBox 57">
            <a:extLst>
              <a:ext uri="{FF2B5EF4-FFF2-40B4-BE49-F238E27FC236}">
                <a16:creationId xmlns:a16="http://schemas.microsoft.com/office/drawing/2014/main" id="{BB798D70-760A-EF90-C661-4C75A0A59F17}"/>
              </a:ext>
            </a:extLst>
          </p:cNvPr>
          <p:cNvSpPr txBox="1"/>
          <p:nvPr/>
        </p:nvSpPr>
        <p:spPr>
          <a:xfrm>
            <a:off x="54641" y="3128692"/>
            <a:ext cx="3374359" cy="523220"/>
          </a:xfrm>
          <a:prstGeom prst="rect">
            <a:avLst/>
          </a:prstGeom>
          <a:noFill/>
        </p:spPr>
        <p:txBody>
          <a:bodyPr wrap="square" rtlCol="0">
            <a:spAutoFit/>
          </a:bodyPr>
          <a:lstStyle/>
          <a:p>
            <a:r>
              <a:rPr lang="en-GB" sz="1400" dirty="0"/>
              <a:t>2.  Complete the roman numerals for the 12-bar blues. The first line is done for you.</a:t>
            </a:r>
          </a:p>
        </p:txBody>
      </p:sp>
      <p:sp>
        <p:nvSpPr>
          <p:cNvPr id="59" name="TextBox 58">
            <a:extLst>
              <a:ext uri="{FF2B5EF4-FFF2-40B4-BE49-F238E27FC236}">
                <a16:creationId xmlns:a16="http://schemas.microsoft.com/office/drawing/2014/main" id="{418C996A-F603-2BE0-F14C-84ABC2595D1C}"/>
              </a:ext>
            </a:extLst>
          </p:cNvPr>
          <p:cNvSpPr txBox="1"/>
          <p:nvPr/>
        </p:nvSpPr>
        <p:spPr>
          <a:xfrm>
            <a:off x="3494455" y="3146509"/>
            <a:ext cx="3466545" cy="523220"/>
          </a:xfrm>
          <a:prstGeom prst="rect">
            <a:avLst/>
          </a:prstGeom>
          <a:noFill/>
        </p:spPr>
        <p:txBody>
          <a:bodyPr wrap="square" rtlCol="0">
            <a:spAutoFit/>
          </a:bodyPr>
          <a:lstStyle/>
          <a:p>
            <a:r>
              <a:rPr lang="en-GB" sz="1400" dirty="0"/>
              <a:t>3.  Complete the12-bar blues chords for the key of A. The first line is done.</a:t>
            </a:r>
          </a:p>
        </p:txBody>
      </p:sp>
      <p:pic>
        <p:nvPicPr>
          <p:cNvPr id="61" name="Picture 60">
            <a:extLst>
              <a:ext uri="{FF2B5EF4-FFF2-40B4-BE49-F238E27FC236}">
                <a16:creationId xmlns:a16="http://schemas.microsoft.com/office/drawing/2014/main" id="{2FF45FA3-1CFA-41C7-2C90-5A086A2034C8}"/>
              </a:ext>
            </a:extLst>
          </p:cNvPr>
          <p:cNvPicPr>
            <a:picLocks noChangeAspect="1"/>
          </p:cNvPicPr>
          <p:nvPr/>
        </p:nvPicPr>
        <p:blipFill>
          <a:blip r:embed="rId3"/>
          <a:stretch>
            <a:fillRect/>
          </a:stretch>
        </p:blipFill>
        <p:spPr>
          <a:xfrm>
            <a:off x="3520352" y="3711148"/>
            <a:ext cx="2692544" cy="782165"/>
          </a:xfrm>
          <a:prstGeom prst="rect">
            <a:avLst/>
          </a:prstGeom>
        </p:spPr>
      </p:pic>
      <p:sp>
        <p:nvSpPr>
          <p:cNvPr id="62" name="Rectangle: Rounded Corners 61">
            <a:extLst>
              <a:ext uri="{FF2B5EF4-FFF2-40B4-BE49-F238E27FC236}">
                <a16:creationId xmlns:a16="http://schemas.microsoft.com/office/drawing/2014/main" id="{5299CDD0-DA3B-68AF-3CBC-2917A26E7A5D}"/>
              </a:ext>
            </a:extLst>
          </p:cNvPr>
          <p:cNvSpPr/>
          <p:nvPr/>
        </p:nvSpPr>
        <p:spPr>
          <a:xfrm>
            <a:off x="3502797" y="556054"/>
            <a:ext cx="2727805" cy="2576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Structure &amp; Form</a:t>
            </a:r>
          </a:p>
        </p:txBody>
      </p:sp>
    </p:spTree>
    <p:extLst>
      <p:ext uri="{BB962C8B-B14F-4D97-AF65-F5344CB8AC3E}">
        <p14:creationId xmlns:p14="http://schemas.microsoft.com/office/powerpoint/2010/main" val="366459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5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C443A-9DE7-CBE4-70E3-604E8CF18DF0}"/>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8F118CBF-ECF7-9BBB-5CD8-988C8CA6DE23}"/>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22</a:t>
            </a:r>
          </a:p>
        </p:txBody>
      </p:sp>
      <p:sp>
        <p:nvSpPr>
          <p:cNvPr id="3" name="TextBox 2">
            <a:extLst>
              <a:ext uri="{FF2B5EF4-FFF2-40B4-BE49-F238E27FC236}">
                <a16:creationId xmlns:a16="http://schemas.microsoft.com/office/drawing/2014/main" id="{37CD2612-2C20-6574-0CD8-2C4CAAFBCB91}"/>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34" name="TextBox 33">
            <a:extLst>
              <a:ext uri="{FF2B5EF4-FFF2-40B4-BE49-F238E27FC236}">
                <a16:creationId xmlns:a16="http://schemas.microsoft.com/office/drawing/2014/main" id="{848FA078-142C-4F97-9DAB-622B651371A0}"/>
              </a:ext>
            </a:extLst>
          </p:cNvPr>
          <p:cNvSpPr txBox="1"/>
          <p:nvPr/>
        </p:nvSpPr>
        <p:spPr>
          <a:xfrm>
            <a:off x="191874" y="934625"/>
            <a:ext cx="6320137" cy="738664"/>
          </a:xfrm>
          <a:prstGeom prst="rect">
            <a:avLst/>
          </a:prstGeom>
          <a:noFill/>
        </p:spPr>
        <p:txBody>
          <a:bodyPr wrap="square" rtlCol="0">
            <a:spAutoFit/>
          </a:bodyPr>
          <a:lstStyle/>
          <a:p>
            <a:r>
              <a:rPr lang="en-GB" sz="1400" dirty="0"/>
              <a:t>1.</a:t>
            </a:r>
            <a:r>
              <a:rPr lang="en-GB" sz="1400" b="1" dirty="0"/>
              <a:t> Scales</a:t>
            </a:r>
            <a:r>
              <a:rPr lang="en-GB" sz="1400" dirty="0"/>
              <a:t>. Practise forming the different scales in different keys. The formulae are in your knowledge organiser. A few boxes are provided below but you can practise anywhere. I recommend practising each scale at least a few times.</a:t>
            </a:r>
          </a:p>
        </p:txBody>
      </p:sp>
      <p:sp>
        <p:nvSpPr>
          <p:cNvPr id="56" name="Rectangle: Rounded Corners 55">
            <a:extLst>
              <a:ext uri="{FF2B5EF4-FFF2-40B4-BE49-F238E27FC236}">
                <a16:creationId xmlns:a16="http://schemas.microsoft.com/office/drawing/2014/main" id="{E67A8848-BF08-6D35-649A-BB1AB395B081}"/>
              </a:ext>
            </a:extLst>
          </p:cNvPr>
          <p:cNvSpPr/>
          <p:nvPr/>
        </p:nvSpPr>
        <p:spPr>
          <a:xfrm>
            <a:off x="3502797" y="486416"/>
            <a:ext cx="2727805" cy="2576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Melody</a:t>
            </a:r>
          </a:p>
        </p:txBody>
      </p:sp>
      <p:pic>
        <p:nvPicPr>
          <p:cNvPr id="64" name="Picture 63">
            <a:extLst>
              <a:ext uri="{FF2B5EF4-FFF2-40B4-BE49-F238E27FC236}">
                <a16:creationId xmlns:a16="http://schemas.microsoft.com/office/drawing/2014/main" id="{0B7BA8AD-76FB-9449-DC61-67465AA2F2D4}"/>
              </a:ext>
            </a:extLst>
          </p:cNvPr>
          <p:cNvPicPr>
            <a:picLocks noChangeAspect="1"/>
          </p:cNvPicPr>
          <p:nvPr/>
        </p:nvPicPr>
        <p:blipFill>
          <a:blip r:embed="rId2"/>
          <a:stretch>
            <a:fillRect/>
          </a:stretch>
        </p:blipFill>
        <p:spPr>
          <a:xfrm>
            <a:off x="191874" y="1930827"/>
            <a:ext cx="6345940" cy="737273"/>
          </a:xfrm>
          <a:prstGeom prst="rect">
            <a:avLst/>
          </a:prstGeom>
        </p:spPr>
      </p:pic>
      <p:sp>
        <p:nvSpPr>
          <p:cNvPr id="66" name="TextBox 65">
            <a:extLst>
              <a:ext uri="{FF2B5EF4-FFF2-40B4-BE49-F238E27FC236}">
                <a16:creationId xmlns:a16="http://schemas.microsoft.com/office/drawing/2014/main" id="{A133E358-92F5-463D-62AA-E8808814ACE2}"/>
              </a:ext>
            </a:extLst>
          </p:cNvPr>
          <p:cNvSpPr txBox="1"/>
          <p:nvPr/>
        </p:nvSpPr>
        <p:spPr>
          <a:xfrm>
            <a:off x="191874" y="1739602"/>
            <a:ext cx="2359969" cy="276999"/>
          </a:xfrm>
          <a:prstGeom prst="rect">
            <a:avLst/>
          </a:prstGeom>
          <a:noFill/>
        </p:spPr>
        <p:txBody>
          <a:bodyPr wrap="square" rtlCol="0">
            <a:spAutoFit/>
          </a:bodyPr>
          <a:lstStyle/>
          <a:p>
            <a:r>
              <a:rPr lang="en-GB" sz="1200" dirty="0"/>
              <a:t>Name of scale: ……………………</a:t>
            </a:r>
          </a:p>
        </p:txBody>
      </p:sp>
      <p:pic>
        <p:nvPicPr>
          <p:cNvPr id="67" name="Picture 66">
            <a:extLst>
              <a:ext uri="{FF2B5EF4-FFF2-40B4-BE49-F238E27FC236}">
                <a16:creationId xmlns:a16="http://schemas.microsoft.com/office/drawing/2014/main" id="{64311AA7-EC39-4366-CD58-10E976D6041A}"/>
              </a:ext>
            </a:extLst>
          </p:cNvPr>
          <p:cNvPicPr>
            <a:picLocks noChangeAspect="1"/>
          </p:cNvPicPr>
          <p:nvPr/>
        </p:nvPicPr>
        <p:blipFill>
          <a:blip r:embed="rId2"/>
          <a:stretch>
            <a:fillRect/>
          </a:stretch>
        </p:blipFill>
        <p:spPr>
          <a:xfrm>
            <a:off x="191874" y="2859325"/>
            <a:ext cx="6345940" cy="737273"/>
          </a:xfrm>
          <a:prstGeom prst="rect">
            <a:avLst/>
          </a:prstGeom>
        </p:spPr>
      </p:pic>
      <p:sp>
        <p:nvSpPr>
          <p:cNvPr id="68" name="TextBox 67">
            <a:extLst>
              <a:ext uri="{FF2B5EF4-FFF2-40B4-BE49-F238E27FC236}">
                <a16:creationId xmlns:a16="http://schemas.microsoft.com/office/drawing/2014/main" id="{5A332212-C9A6-60FC-3475-21EE0CDF7153}"/>
              </a:ext>
            </a:extLst>
          </p:cNvPr>
          <p:cNvSpPr txBox="1"/>
          <p:nvPr/>
        </p:nvSpPr>
        <p:spPr>
          <a:xfrm>
            <a:off x="191874" y="2668100"/>
            <a:ext cx="2359969" cy="276999"/>
          </a:xfrm>
          <a:prstGeom prst="rect">
            <a:avLst/>
          </a:prstGeom>
          <a:noFill/>
        </p:spPr>
        <p:txBody>
          <a:bodyPr wrap="square" rtlCol="0">
            <a:spAutoFit/>
          </a:bodyPr>
          <a:lstStyle/>
          <a:p>
            <a:r>
              <a:rPr lang="en-GB" sz="1200" dirty="0"/>
              <a:t>Name of scale: ……………………</a:t>
            </a:r>
          </a:p>
        </p:txBody>
      </p:sp>
      <p:pic>
        <p:nvPicPr>
          <p:cNvPr id="69" name="Picture 68">
            <a:extLst>
              <a:ext uri="{FF2B5EF4-FFF2-40B4-BE49-F238E27FC236}">
                <a16:creationId xmlns:a16="http://schemas.microsoft.com/office/drawing/2014/main" id="{276BF0D9-32C0-946E-7731-0962117F0727}"/>
              </a:ext>
            </a:extLst>
          </p:cNvPr>
          <p:cNvPicPr>
            <a:picLocks noChangeAspect="1"/>
          </p:cNvPicPr>
          <p:nvPr/>
        </p:nvPicPr>
        <p:blipFill>
          <a:blip r:embed="rId2"/>
          <a:stretch>
            <a:fillRect/>
          </a:stretch>
        </p:blipFill>
        <p:spPr>
          <a:xfrm>
            <a:off x="191874" y="3862686"/>
            <a:ext cx="6345940" cy="737273"/>
          </a:xfrm>
          <a:prstGeom prst="rect">
            <a:avLst/>
          </a:prstGeom>
        </p:spPr>
      </p:pic>
      <p:sp>
        <p:nvSpPr>
          <p:cNvPr id="70" name="TextBox 69">
            <a:extLst>
              <a:ext uri="{FF2B5EF4-FFF2-40B4-BE49-F238E27FC236}">
                <a16:creationId xmlns:a16="http://schemas.microsoft.com/office/drawing/2014/main" id="{020D8B74-5D99-33ED-AED0-58BB19006552}"/>
              </a:ext>
            </a:extLst>
          </p:cNvPr>
          <p:cNvSpPr txBox="1"/>
          <p:nvPr/>
        </p:nvSpPr>
        <p:spPr>
          <a:xfrm>
            <a:off x="191874" y="3671461"/>
            <a:ext cx="2359969" cy="276999"/>
          </a:xfrm>
          <a:prstGeom prst="rect">
            <a:avLst/>
          </a:prstGeom>
          <a:noFill/>
        </p:spPr>
        <p:txBody>
          <a:bodyPr wrap="square" rtlCol="0">
            <a:spAutoFit/>
          </a:bodyPr>
          <a:lstStyle/>
          <a:p>
            <a:r>
              <a:rPr lang="en-GB" sz="1200" dirty="0"/>
              <a:t>Name of scale: ……………………</a:t>
            </a:r>
          </a:p>
        </p:txBody>
      </p:sp>
      <p:pic>
        <p:nvPicPr>
          <p:cNvPr id="71" name="Picture 70">
            <a:extLst>
              <a:ext uri="{FF2B5EF4-FFF2-40B4-BE49-F238E27FC236}">
                <a16:creationId xmlns:a16="http://schemas.microsoft.com/office/drawing/2014/main" id="{DAAB74F2-A2C9-0054-74B0-95222786DE55}"/>
              </a:ext>
            </a:extLst>
          </p:cNvPr>
          <p:cNvPicPr>
            <a:picLocks noChangeAspect="1"/>
          </p:cNvPicPr>
          <p:nvPr/>
        </p:nvPicPr>
        <p:blipFill>
          <a:blip r:embed="rId2"/>
          <a:stretch>
            <a:fillRect/>
          </a:stretch>
        </p:blipFill>
        <p:spPr>
          <a:xfrm>
            <a:off x="191874" y="4813760"/>
            <a:ext cx="6345940" cy="737273"/>
          </a:xfrm>
          <a:prstGeom prst="rect">
            <a:avLst/>
          </a:prstGeom>
        </p:spPr>
      </p:pic>
      <p:sp>
        <p:nvSpPr>
          <p:cNvPr id="72" name="TextBox 71">
            <a:extLst>
              <a:ext uri="{FF2B5EF4-FFF2-40B4-BE49-F238E27FC236}">
                <a16:creationId xmlns:a16="http://schemas.microsoft.com/office/drawing/2014/main" id="{66FCD332-E6A7-DE01-E491-C1BA94A8D714}"/>
              </a:ext>
            </a:extLst>
          </p:cNvPr>
          <p:cNvSpPr txBox="1"/>
          <p:nvPr/>
        </p:nvSpPr>
        <p:spPr>
          <a:xfrm>
            <a:off x="191874" y="4622535"/>
            <a:ext cx="2359969" cy="276999"/>
          </a:xfrm>
          <a:prstGeom prst="rect">
            <a:avLst/>
          </a:prstGeom>
          <a:noFill/>
        </p:spPr>
        <p:txBody>
          <a:bodyPr wrap="square" rtlCol="0">
            <a:spAutoFit/>
          </a:bodyPr>
          <a:lstStyle/>
          <a:p>
            <a:r>
              <a:rPr lang="en-GB" sz="1200" dirty="0"/>
              <a:t>Name of scale: ……………………</a:t>
            </a:r>
          </a:p>
        </p:txBody>
      </p:sp>
      <p:pic>
        <p:nvPicPr>
          <p:cNvPr id="73" name="Picture 72">
            <a:extLst>
              <a:ext uri="{FF2B5EF4-FFF2-40B4-BE49-F238E27FC236}">
                <a16:creationId xmlns:a16="http://schemas.microsoft.com/office/drawing/2014/main" id="{5B2EB2DF-ED23-9E51-AFF0-2D91BAA14014}"/>
              </a:ext>
            </a:extLst>
          </p:cNvPr>
          <p:cNvPicPr>
            <a:picLocks noChangeAspect="1"/>
          </p:cNvPicPr>
          <p:nvPr/>
        </p:nvPicPr>
        <p:blipFill>
          <a:blip r:embed="rId2"/>
          <a:stretch>
            <a:fillRect/>
          </a:stretch>
        </p:blipFill>
        <p:spPr>
          <a:xfrm>
            <a:off x="191874" y="5780857"/>
            <a:ext cx="6345940" cy="737273"/>
          </a:xfrm>
          <a:prstGeom prst="rect">
            <a:avLst/>
          </a:prstGeom>
        </p:spPr>
      </p:pic>
      <p:sp>
        <p:nvSpPr>
          <p:cNvPr id="74" name="TextBox 73">
            <a:extLst>
              <a:ext uri="{FF2B5EF4-FFF2-40B4-BE49-F238E27FC236}">
                <a16:creationId xmlns:a16="http://schemas.microsoft.com/office/drawing/2014/main" id="{75066331-34DD-3F8A-A8B6-AAAAC05F5B24}"/>
              </a:ext>
            </a:extLst>
          </p:cNvPr>
          <p:cNvSpPr txBox="1"/>
          <p:nvPr/>
        </p:nvSpPr>
        <p:spPr>
          <a:xfrm>
            <a:off x="191874" y="5589632"/>
            <a:ext cx="2359969" cy="276999"/>
          </a:xfrm>
          <a:prstGeom prst="rect">
            <a:avLst/>
          </a:prstGeom>
          <a:noFill/>
        </p:spPr>
        <p:txBody>
          <a:bodyPr wrap="square" rtlCol="0">
            <a:spAutoFit/>
          </a:bodyPr>
          <a:lstStyle/>
          <a:p>
            <a:r>
              <a:rPr lang="en-GB" sz="1200" dirty="0"/>
              <a:t>Name of scale: ……………………</a:t>
            </a:r>
          </a:p>
        </p:txBody>
      </p:sp>
      <p:pic>
        <p:nvPicPr>
          <p:cNvPr id="75" name="Picture 74">
            <a:extLst>
              <a:ext uri="{FF2B5EF4-FFF2-40B4-BE49-F238E27FC236}">
                <a16:creationId xmlns:a16="http://schemas.microsoft.com/office/drawing/2014/main" id="{E3637524-1CCD-2036-D21C-C7FAA914BCDC}"/>
              </a:ext>
            </a:extLst>
          </p:cNvPr>
          <p:cNvPicPr>
            <a:picLocks noChangeAspect="1"/>
          </p:cNvPicPr>
          <p:nvPr/>
        </p:nvPicPr>
        <p:blipFill>
          <a:blip r:embed="rId2"/>
          <a:stretch>
            <a:fillRect/>
          </a:stretch>
        </p:blipFill>
        <p:spPr>
          <a:xfrm>
            <a:off x="233045" y="6793796"/>
            <a:ext cx="6345940" cy="737273"/>
          </a:xfrm>
          <a:prstGeom prst="rect">
            <a:avLst/>
          </a:prstGeom>
        </p:spPr>
      </p:pic>
      <p:sp>
        <p:nvSpPr>
          <p:cNvPr id="76" name="TextBox 75">
            <a:extLst>
              <a:ext uri="{FF2B5EF4-FFF2-40B4-BE49-F238E27FC236}">
                <a16:creationId xmlns:a16="http://schemas.microsoft.com/office/drawing/2014/main" id="{64456734-A48B-E6B2-BDBA-F877B7AE7EF9}"/>
              </a:ext>
            </a:extLst>
          </p:cNvPr>
          <p:cNvSpPr txBox="1"/>
          <p:nvPr/>
        </p:nvSpPr>
        <p:spPr>
          <a:xfrm>
            <a:off x="233045" y="6602571"/>
            <a:ext cx="2359969" cy="276999"/>
          </a:xfrm>
          <a:prstGeom prst="rect">
            <a:avLst/>
          </a:prstGeom>
          <a:noFill/>
        </p:spPr>
        <p:txBody>
          <a:bodyPr wrap="square" rtlCol="0">
            <a:spAutoFit/>
          </a:bodyPr>
          <a:lstStyle/>
          <a:p>
            <a:r>
              <a:rPr lang="en-GB" sz="1200" dirty="0"/>
              <a:t>Name of scale: ……………………</a:t>
            </a:r>
          </a:p>
        </p:txBody>
      </p:sp>
      <p:pic>
        <p:nvPicPr>
          <p:cNvPr id="77" name="Picture 76">
            <a:extLst>
              <a:ext uri="{FF2B5EF4-FFF2-40B4-BE49-F238E27FC236}">
                <a16:creationId xmlns:a16="http://schemas.microsoft.com/office/drawing/2014/main" id="{D1189FF2-30F0-61F2-E09F-49EBACC0D7B0}"/>
              </a:ext>
            </a:extLst>
          </p:cNvPr>
          <p:cNvPicPr>
            <a:picLocks noChangeAspect="1"/>
          </p:cNvPicPr>
          <p:nvPr/>
        </p:nvPicPr>
        <p:blipFill>
          <a:blip r:embed="rId2"/>
          <a:stretch>
            <a:fillRect/>
          </a:stretch>
        </p:blipFill>
        <p:spPr>
          <a:xfrm>
            <a:off x="233045" y="7808068"/>
            <a:ext cx="6345940" cy="737273"/>
          </a:xfrm>
          <a:prstGeom prst="rect">
            <a:avLst/>
          </a:prstGeom>
        </p:spPr>
      </p:pic>
      <p:sp>
        <p:nvSpPr>
          <p:cNvPr id="78" name="TextBox 77">
            <a:extLst>
              <a:ext uri="{FF2B5EF4-FFF2-40B4-BE49-F238E27FC236}">
                <a16:creationId xmlns:a16="http://schemas.microsoft.com/office/drawing/2014/main" id="{6046DCAD-8626-DFF1-E05F-7D85CC92C173}"/>
              </a:ext>
            </a:extLst>
          </p:cNvPr>
          <p:cNvSpPr txBox="1"/>
          <p:nvPr/>
        </p:nvSpPr>
        <p:spPr>
          <a:xfrm>
            <a:off x="233045" y="7616843"/>
            <a:ext cx="2359969" cy="276999"/>
          </a:xfrm>
          <a:prstGeom prst="rect">
            <a:avLst/>
          </a:prstGeom>
          <a:noFill/>
        </p:spPr>
        <p:txBody>
          <a:bodyPr wrap="square" rtlCol="0">
            <a:spAutoFit/>
          </a:bodyPr>
          <a:lstStyle/>
          <a:p>
            <a:r>
              <a:rPr lang="en-GB" sz="1200" dirty="0"/>
              <a:t>Name of scale: ……………………</a:t>
            </a:r>
          </a:p>
        </p:txBody>
      </p:sp>
      <p:pic>
        <p:nvPicPr>
          <p:cNvPr id="79" name="Picture 78">
            <a:extLst>
              <a:ext uri="{FF2B5EF4-FFF2-40B4-BE49-F238E27FC236}">
                <a16:creationId xmlns:a16="http://schemas.microsoft.com/office/drawing/2014/main" id="{7DBF9A48-8E0B-E38F-E58A-68B31E9E0414}"/>
              </a:ext>
            </a:extLst>
          </p:cNvPr>
          <p:cNvPicPr>
            <a:picLocks noChangeAspect="1"/>
          </p:cNvPicPr>
          <p:nvPr/>
        </p:nvPicPr>
        <p:blipFill>
          <a:blip r:embed="rId2"/>
          <a:stretch>
            <a:fillRect/>
          </a:stretch>
        </p:blipFill>
        <p:spPr>
          <a:xfrm>
            <a:off x="256030" y="8725655"/>
            <a:ext cx="6345940" cy="737273"/>
          </a:xfrm>
          <a:prstGeom prst="rect">
            <a:avLst/>
          </a:prstGeom>
        </p:spPr>
      </p:pic>
      <p:sp>
        <p:nvSpPr>
          <p:cNvPr id="80" name="TextBox 79">
            <a:extLst>
              <a:ext uri="{FF2B5EF4-FFF2-40B4-BE49-F238E27FC236}">
                <a16:creationId xmlns:a16="http://schemas.microsoft.com/office/drawing/2014/main" id="{76F95B9B-CEA6-FD04-CFCF-F33E8B998CAA}"/>
              </a:ext>
            </a:extLst>
          </p:cNvPr>
          <p:cNvSpPr txBox="1"/>
          <p:nvPr/>
        </p:nvSpPr>
        <p:spPr>
          <a:xfrm>
            <a:off x="256030" y="8534430"/>
            <a:ext cx="2359969" cy="276999"/>
          </a:xfrm>
          <a:prstGeom prst="rect">
            <a:avLst/>
          </a:prstGeom>
          <a:noFill/>
        </p:spPr>
        <p:txBody>
          <a:bodyPr wrap="square" rtlCol="0">
            <a:spAutoFit/>
          </a:bodyPr>
          <a:lstStyle/>
          <a:p>
            <a:r>
              <a:rPr lang="en-GB" sz="1200" dirty="0"/>
              <a:t>Name of scale: ……………………</a:t>
            </a:r>
          </a:p>
        </p:txBody>
      </p:sp>
      <p:sp>
        <p:nvSpPr>
          <p:cNvPr id="2" name="Rectangle: Rounded Corners 1">
            <a:extLst>
              <a:ext uri="{FF2B5EF4-FFF2-40B4-BE49-F238E27FC236}">
                <a16:creationId xmlns:a16="http://schemas.microsoft.com/office/drawing/2014/main" id="{218DFB2A-55CC-FE1A-C93D-D9DE62DFFF76}"/>
              </a:ext>
            </a:extLst>
          </p:cNvPr>
          <p:cNvSpPr/>
          <p:nvPr/>
        </p:nvSpPr>
        <p:spPr>
          <a:xfrm>
            <a:off x="2506862" y="4570213"/>
            <a:ext cx="1690160" cy="30678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Natural Minor</a:t>
            </a:r>
          </a:p>
        </p:txBody>
      </p:sp>
      <p:sp>
        <p:nvSpPr>
          <p:cNvPr id="4" name="Rectangle: Rounded Corners 3">
            <a:extLst>
              <a:ext uri="{FF2B5EF4-FFF2-40B4-BE49-F238E27FC236}">
                <a16:creationId xmlns:a16="http://schemas.microsoft.com/office/drawing/2014/main" id="{E0F90E35-DE3D-7F83-CE62-5C317F805342}"/>
              </a:ext>
            </a:extLst>
          </p:cNvPr>
          <p:cNvSpPr/>
          <p:nvPr/>
        </p:nvSpPr>
        <p:spPr>
          <a:xfrm>
            <a:off x="2551843" y="1653828"/>
            <a:ext cx="940526" cy="28738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Major</a:t>
            </a:r>
          </a:p>
        </p:txBody>
      </p:sp>
      <p:sp>
        <p:nvSpPr>
          <p:cNvPr id="5" name="Rectangle: Rounded Corners 4">
            <a:extLst>
              <a:ext uri="{FF2B5EF4-FFF2-40B4-BE49-F238E27FC236}">
                <a16:creationId xmlns:a16="http://schemas.microsoft.com/office/drawing/2014/main" id="{081B6ADB-487B-1402-48D9-DCBB3B86720B}"/>
              </a:ext>
            </a:extLst>
          </p:cNvPr>
          <p:cNvSpPr/>
          <p:nvPr/>
        </p:nvSpPr>
        <p:spPr>
          <a:xfrm>
            <a:off x="2551843" y="7532105"/>
            <a:ext cx="2060504" cy="3192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Harmonic Minor</a:t>
            </a:r>
          </a:p>
        </p:txBody>
      </p:sp>
    </p:spTree>
    <p:extLst>
      <p:ext uri="{BB962C8B-B14F-4D97-AF65-F5344CB8AC3E}">
        <p14:creationId xmlns:p14="http://schemas.microsoft.com/office/powerpoint/2010/main" val="9200005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C443A-9DE7-CBE4-70E3-604E8CF18DF0}"/>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8F118CBF-ECF7-9BBB-5CD8-988C8CA6DE23}"/>
              </a:ext>
            </a:extLst>
          </p:cNvPr>
          <p:cNvSpPr txBox="1"/>
          <p:nvPr/>
        </p:nvSpPr>
        <p:spPr>
          <a:xfrm>
            <a:off x="6230983" y="943869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23</a:t>
            </a:r>
          </a:p>
        </p:txBody>
      </p:sp>
      <p:sp>
        <p:nvSpPr>
          <p:cNvPr id="3" name="TextBox 2">
            <a:extLst>
              <a:ext uri="{FF2B5EF4-FFF2-40B4-BE49-F238E27FC236}">
                <a16:creationId xmlns:a16="http://schemas.microsoft.com/office/drawing/2014/main" id="{37CD2612-2C20-6574-0CD8-2C4CAAFBCB91}"/>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56" name="Rectangle: Rounded Corners 55">
            <a:extLst>
              <a:ext uri="{FF2B5EF4-FFF2-40B4-BE49-F238E27FC236}">
                <a16:creationId xmlns:a16="http://schemas.microsoft.com/office/drawing/2014/main" id="{E67A8848-BF08-6D35-649A-BB1AB395B081}"/>
              </a:ext>
            </a:extLst>
          </p:cNvPr>
          <p:cNvSpPr/>
          <p:nvPr/>
        </p:nvSpPr>
        <p:spPr>
          <a:xfrm>
            <a:off x="3502797" y="486416"/>
            <a:ext cx="2727805" cy="2576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Melody</a:t>
            </a:r>
          </a:p>
        </p:txBody>
      </p:sp>
      <p:pic>
        <p:nvPicPr>
          <p:cNvPr id="64" name="Picture 63">
            <a:extLst>
              <a:ext uri="{FF2B5EF4-FFF2-40B4-BE49-F238E27FC236}">
                <a16:creationId xmlns:a16="http://schemas.microsoft.com/office/drawing/2014/main" id="{0B7BA8AD-76FB-9449-DC61-67465AA2F2D4}"/>
              </a:ext>
            </a:extLst>
          </p:cNvPr>
          <p:cNvPicPr>
            <a:picLocks noChangeAspect="1"/>
          </p:cNvPicPr>
          <p:nvPr/>
        </p:nvPicPr>
        <p:blipFill rotWithShape="1">
          <a:blip r:embed="rId2"/>
          <a:srcRect t="1" r="38388" b="180"/>
          <a:stretch/>
        </p:blipFill>
        <p:spPr>
          <a:xfrm>
            <a:off x="191874" y="1930828"/>
            <a:ext cx="3909863" cy="735940"/>
          </a:xfrm>
          <a:prstGeom prst="rect">
            <a:avLst/>
          </a:prstGeom>
        </p:spPr>
      </p:pic>
      <p:sp>
        <p:nvSpPr>
          <p:cNvPr id="66" name="TextBox 65">
            <a:extLst>
              <a:ext uri="{FF2B5EF4-FFF2-40B4-BE49-F238E27FC236}">
                <a16:creationId xmlns:a16="http://schemas.microsoft.com/office/drawing/2014/main" id="{A133E358-92F5-463D-62AA-E8808814ACE2}"/>
              </a:ext>
            </a:extLst>
          </p:cNvPr>
          <p:cNvSpPr txBox="1"/>
          <p:nvPr/>
        </p:nvSpPr>
        <p:spPr>
          <a:xfrm>
            <a:off x="191874" y="1739602"/>
            <a:ext cx="2359969" cy="276999"/>
          </a:xfrm>
          <a:prstGeom prst="rect">
            <a:avLst/>
          </a:prstGeom>
          <a:noFill/>
        </p:spPr>
        <p:txBody>
          <a:bodyPr wrap="square" rtlCol="0">
            <a:spAutoFit/>
          </a:bodyPr>
          <a:lstStyle/>
          <a:p>
            <a:r>
              <a:rPr lang="en-GB" sz="1200" dirty="0"/>
              <a:t>Name of scale: ……………………</a:t>
            </a:r>
          </a:p>
        </p:txBody>
      </p:sp>
      <p:pic>
        <p:nvPicPr>
          <p:cNvPr id="67" name="Picture 66">
            <a:extLst>
              <a:ext uri="{FF2B5EF4-FFF2-40B4-BE49-F238E27FC236}">
                <a16:creationId xmlns:a16="http://schemas.microsoft.com/office/drawing/2014/main" id="{64311AA7-EC39-4366-CD58-10E976D6041A}"/>
              </a:ext>
            </a:extLst>
          </p:cNvPr>
          <p:cNvPicPr>
            <a:picLocks noChangeAspect="1"/>
          </p:cNvPicPr>
          <p:nvPr/>
        </p:nvPicPr>
        <p:blipFill rotWithShape="1">
          <a:blip r:embed="rId2"/>
          <a:srcRect l="-1440" t="1" r="38388" b="1660"/>
          <a:stretch/>
        </p:blipFill>
        <p:spPr>
          <a:xfrm>
            <a:off x="100434" y="2859325"/>
            <a:ext cx="4001303" cy="725030"/>
          </a:xfrm>
          <a:prstGeom prst="rect">
            <a:avLst/>
          </a:prstGeom>
        </p:spPr>
      </p:pic>
      <p:sp>
        <p:nvSpPr>
          <p:cNvPr id="68" name="TextBox 67">
            <a:extLst>
              <a:ext uri="{FF2B5EF4-FFF2-40B4-BE49-F238E27FC236}">
                <a16:creationId xmlns:a16="http://schemas.microsoft.com/office/drawing/2014/main" id="{5A332212-C9A6-60FC-3475-21EE0CDF7153}"/>
              </a:ext>
            </a:extLst>
          </p:cNvPr>
          <p:cNvSpPr txBox="1"/>
          <p:nvPr/>
        </p:nvSpPr>
        <p:spPr>
          <a:xfrm>
            <a:off x="191874" y="2668100"/>
            <a:ext cx="2359969" cy="276999"/>
          </a:xfrm>
          <a:prstGeom prst="rect">
            <a:avLst/>
          </a:prstGeom>
          <a:noFill/>
        </p:spPr>
        <p:txBody>
          <a:bodyPr wrap="square" rtlCol="0">
            <a:spAutoFit/>
          </a:bodyPr>
          <a:lstStyle/>
          <a:p>
            <a:r>
              <a:rPr lang="en-GB" sz="1200" dirty="0"/>
              <a:t>Name of scale: ……………………</a:t>
            </a:r>
          </a:p>
        </p:txBody>
      </p:sp>
      <p:pic>
        <p:nvPicPr>
          <p:cNvPr id="69" name="Picture 68">
            <a:extLst>
              <a:ext uri="{FF2B5EF4-FFF2-40B4-BE49-F238E27FC236}">
                <a16:creationId xmlns:a16="http://schemas.microsoft.com/office/drawing/2014/main" id="{276BF0D9-32C0-946E-7731-0962117F0727}"/>
              </a:ext>
            </a:extLst>
          </p:cNvPr>
          <p:cNvPicPr>
            <a:picLocks noChangeAspect="1"/>
          </p:cNvPicPr>
          <p:nvPr/>
        </p:nvPicPr>
        <p:blipFill rotWithShape="1">
          <a:blip r:embed="rId2"/>
          <a:srcRect t="-1" r="38388" b="-4542"/>
          <a:stretch/>
        </p:blipFill>
        <p:spPr>
          <a:xfrm>
            <a:off x="191874" y="3862686"/>
            <a:ext cx="3909863" cy="770760"/>
          </a:xfrm>
          <a:prstGeom prst="rect">
            <a:avLst/>
          </a:prstGeom>
        </p:spPr>
      </p:pic>
      <p:sp>
        <p:nvSpPr>
          <p:cNvPr id="70" name="TextBox 69">
            <a:extLst>
              <a:ext uri="{FF2B5EF4-FFF2-40B4-BE49-F238E27FC236}">
                <a16:creationId xmlns:a16="http://schemas.microsoft.com/office/drawing/2014/main" id="{020D8B74-5D99-33ED-AED0-58BB19006552}"/>
              </a:ext>
            </a:extLst>
          </p:cNvPr>
          <p:cNvSpPr txBox="1"/>
          <p:nvPr/>
        </p:nvSpPr>
        <p:spPr>
          <a:xfrm>
            <a:off x="191874" y="3671461"/>
            <a:ext cx="2359969" cy="276999"/>
          </a:xfrm>
          <a:prstGeom prst="rect">
            <a:avLst/>
          </a:prstGeom>
          <a:noFill/>
        </p:spPr>
        <p:txBody>
          <a:bodyPr wrap="square" rtlCol="0">
            <a:spAutoFit/>
          </a:bodyPr>
          <a:lstStyle/>
          <a:p>
            <a:r>
              <a:rPr lang="en-GB" sz="1200" dirty="0"/>
              <a:t>Name of scale: ……………………</a:t>
            </a:r>
          </a:p>
        </p:txBody>
      </p:sp>
      <p:pic>
        <p:nvPicPr>
          <p:cNvPr id="71" name="Picture 70">
            <a:extLst>
              <a:ext uri="{FF2B5EF4-FFF2-40B4-BE49-F238E27FC236}">
                <a16:creationId xmlns:a16="http://schemas.microsoft.com/office/drawing/2014/main" id="{DAAB74F2-A2C9-0054-74B0-95222786DE55}"/>
              </a:ext>
            </a:extLst>
          </p:cNvPr>
          <p:cNvPicPr>
            <a:picLocks noChangeAspect="1"/>
          </p:cNvPicPr>
          <p:nvPr/>
        </p:nvPicPr>
        <p:blipFill rotWithShape="1">
          <a:blip r:embed="rId2"/>
          <a:srcRect l="1" r="38387" b="6397"/>
          <a:stretch/>
        </p:blipFill>
        <p:spPr>
          <a:xfrm>
            <a:off x="191874" y="4813761"/>
            <a:ext cx="3909863" cy="690098"/>
          </a:xfrm>
          <a:prstGeom prst="rect">
            <a:avLst/>
          </a:prstGeom>
        </p:spPr>
      </p:pic>
      <p:sp>
        <p:nvSpPr>
          <p:cNvPr id="72" name="TextBox 71">
            <a:extLst>
              <a:ext uri="{FF2B5EF4-FFF2-40B4-BE49-F238E27FC236}">
                <a16:creationId xmlns:a16="http://schemas.microsoft.com/office/drawing/2014/main" id="{66FCD332-E6A7-DE01-E491-C1BA94A8D714}"/>
              </a:ext>
            </a:extLst>
          </p:cNvPr>
          <p:cNvSpPr txBox="1"/>
          <p:nvPr/>
        </p:nvSpPr>
        <p:spPr>
          <a:xfrm>
            <a:off x="191874" y="4622535"/>
            <a:ext cx="2359969" cy="276999"/>
          </a:xfrm>
          <a:prstGeom prst="rect">
            <a:avLst/>
          </a:prstGeom>
          <a:noFill/>
        </p:spPr>
        <p:txBody>
          <a:bodyPr wrap="square" rtlCol="0">
            <a:spAutoFit/>
          </a:bodyPr>
          <a:lstStyle/>
          <a:p>
            <a:r>
              <a:rPr lang="en-GB" sz="1200" dirty="0"/>
              <a:t>Name of scale: ……………………</a:t>
            </a:r>
          </a:p>
        </p:txBody>
      </p:sp>
      <p:pic>
        <p:nvPicPr>
          <p:cNvPr id="73" name="Picture 72">
            <a:extLst>
              <a:ext uri="{FF2B5EF4-FFF2-40B4-BE49-F238E27FC236}">
                <a16:creationId xmlns:a16="http://schemas.microsoft.com/office/drawing/2014/main" id="{5B2EB2DF-ED23-9E51-AFF0-2D91BAA14014}"/>
              </a:ext>
            </a:extLst>
          </p:cNvPr>
          <p:cNvPicPr>
            <a:picLocks noChangeAspect="1"/>
          </p:cNvPicPr>
          <p:nvPr/>
        </p:nvPicPr>
        <p:blipFill rotWithShape="1">
          <a:blip r:embed="rId2"/>
          <a:srcRect r="38388" b="151"/>
          <a:stretch/>
        </p:blipFill>
        <p:spPr>
          <a:xfrm>
            <a:off x="191874" y="5780857"/>
            <a:ext cx="3909863" cy="736160"/>
          </a:xfrm>
          <a:prstGeom prst="rect">
            <a:avLst/>
          </a:prstGeom>
        </p:spPr>
      </p:pic>
      <p:sp>
        <p:nvSpPr>
          <p:cNvPr id="74" name="TextBox 73">
            <a:extLst>
              <a:ext uri="{FF2B5EF4-FFF2-40B4-BE49-F238E27FC236}">
                <a16:creationId xmlns:a16="http://schemas.microsoft.com/office/drawing/2014/main" id="{75066331-34DD-3F8A-A8B6-AAAAC05F5B24}"/>
              </a:ext>
            </a:extLst>
          </p:cNvPr>
          <p:cNvSpPr txBox="1"/>
          <p:nvPr/>
        </p:nvSpPr>
        <p:spPr>
          <a:xfrm>
            <a:off x="191874" y="5589632"/>
            <a:ext cx="2359969" cy="276999"/>
          </a:xfrm>
          <a:prstGeom prst="rect">
            <a:avLst/>
          </a:prstGeom>
          <a:noFill/>
        </p:spPr>
        <p:txBody>
          <a:bodyPr wrap="square" rtlCol="0">
            <a:spAutoFit/>
          </a:bodyPr>
          <a:lstStyle/>
          <a:p>
            <a:r>
              <a:rPr lang="en-GB" sz="1200" dirty="0"/>
              <a:t>Name of scale: ……………………</a:t>
            </a:r>
          </a:p>
        </p:txBody>
      </p:sp>
      <p:pic>
        <p:nvPicPr>
          <p:cNvPr id="75" name="Picture 74">
            <a:extLst>
              <a:ext uri="{FF2B5EF4-FFF2-40B4-BE49-F238E27FC236}">
                <a16:creationId xmlns:a16="http://schemas.microsoft.com/office/drawing/2014/main" id="{E3637524-1CCD-2036-D21C-C7FAA914BCDC}"/>
              </a:ext>
            </a:extLst>
          </p:cNvPr>
          <p:cNvPicPr>
            <a:picLocks noChangeAspect="1"/>
          </p:cNvPicPr>
          <p:nvPr/>
        </p:nvPicPr>
        <p:blipFill rotWithShape="1">
          <a:blip r:embed="rId2"/>
          <a:srcRect r="38388" b="6399"/>
          <a:stretch/>
        </p:blipFill>
        <p:spPr>
          <a:xfrm>
            <a:off x="233045" y="6793796"/>
            <a:ext cx="3909863" cy="690099"/>
          </a:xfrm>
          <a:prstGeom prst="rect">
            <a:avLst/>
          </a:prstGeom>
        </p:spPr>
      </p:pic>
      <p:sp>
        <p:nvSpPr>
          <p:cNvPr id="76" name="TextBox 75">
            <a:extLst>
              <a:ext uri="{FF2B5EF4-FFF2-40B4-BE49-F238E27FC236}">
                <a16:creationId xmlns:a16="http://schemas.microsoft.com/office/drawing/2014/main" id="{64456734-A48B-E6B2-BDBA-F877B7AE7EF9}"/>
              </a:ext>
            </a:extLst>
          </p:cNvPr>
          <p:cNvSpPr txBox="1"/>
          <p:nvPr/>
        </p:nvSpPr>
        <p:spPr>
          <a:xfrm>
            <a:off x="233045" y="6602571"/>
            <a:ext cx="2359969" cy="276999"/>
          </a:xfrm>
          <a:prstGeom prst="rect">
            <a:avLst/>
          </a:prstGeom>
          <a:noFill/>
        </p:spPr>
        <p:txBody>
          <a:bodyPr wrap="square" rtlCol="0">
            <a:spAutoFit/>
          </a:bodyPr>
          <a:lstStyle/>
          <a:p>
            <a:r>
              <a:rPr lang="en-GB" sz="1200" dirty="0"/>
              <a:t>Name of scale: ……………………</a:t>
            </a:r>
          </a:p>
        </p:txBody>
      </p:sp>
      <p:pic>
        <p:nvPicPr>
          <p:cNvPr id="77" name="Picture 76">
            <a:extLst>
              <a:ext uri="{FF2B5EF4-FFF2-40B4-BE49-F238E27FC236}">
                <a16:creationId xmlns:a16="http://schemas.microsoft.com/office/drawing/2014/main" id="{D1189FF2-30F0-61F2-E09F-49EBACC0D7B0}"/>
              </a:ext>
            </a:extLst>
          </p:cNvPr>
          <p:cNvPicPr>
            <a:picLocks noChangeAspect="1"/>
          </p:cNvPicPr>
          <p:nvPr/>
        </p:nvPicPr>
        <p:blipFill>
          <a:blip r:embed="rId2"/>
          <a:stretch>
            <a:fillRect/>
          </a:stretch>
        </p:blipFill>
        <p:spPr>
          <a:xfrm>
            <a:off x="233045" y="7808068"/>
            <a:ext cx="6345940" cy="737273"/>
          </a:xfrm>
          <a:prstGeom prst="rect">
            <a:avLst/>
          </a:prstGeom>
        </p:spPr>
      </p:pic>
      <p:sp>
        <p:nvSpPr>
          <p:cNvPr id="78" name="TextBox 77">
            <a:extLst>
              <a:ext uri="{FF2B5EF4-FFF2-40B4-BE49-F238E27FC236}">
                <a16:creationId xmlns:a16="http://schemas.microsoft.com/office/drawing/2014/main" id="{6046DCAD-8626-DFF1-E05F-7D85CC92C173}"/>
              </a:ext>
            </a:extLst>
          </p:cNvPr>
          <p:cNvSpPr txBox="1"/>
          <p:nvPr/>
        </p:nvSpPr>
        <p:spPr>
          <a:xfrm>
            <a:off x="233045" y="7616843"/>
            <a:ext cx="2359969" cy="276999"/>
          </a:xfrm>
          <a:prstGeom prst="rect">
            <a:avLst/>
          </a:prstGeom>
          <a:noFill/>
        </p:spPr>
        <p:txBody>
          <a:bodyPr wrap="square" rtlCol="0">
            <a:spAutoFit/>
          </a:bodyPr>
          <a:lstStyle/>
          <a:p>
            <a:r>
              <a:rPr lang="en-GB" sz="1200" dirty="0"/>
              <a:t>Name of scale: ……………………</a:t>
            </a:r>
          </a:p>
        </p:txBody>
      </p:sp>
      <p:pic>
        <p:nvPicPr>
          <p:cNvPr id="79" name="Picture 78">
            <a:extLst>
              <a:ext uri="{FF2B5EF4-FFF2-40B4-BE49-F238E27FC236}">
                <a16:creationId xmlns:a16="http://schemas.microsoft.com/office/drawing/2014/main" id="{7DBF9A48-8E0B-E38F-E58A-68B31E9E0414}"/>
              </a:ext>
            </a:extLst>
          </p:cNvPr>
          <p:cNvPicPr>
            <a:picLocks noChangeAspect="1"/>
          </p:cNvPicPr>
          <p:nvPr/>
        </p:nvPicPr>
        <p:blipFill>
          <a:blip r:embed="rId2"/>
          <a:stretch>
            <a:fillRect/>
          </a:stretch>
        </p:blipFill>
        <p:spPr>
          <a:xfrm>
            <a:off x="256030" y="8725655"/>
            <a:ext cx="6345940" cy="737273"/>
          </a:xfrm>
          <a:prstGeom prst="rect">
            <a:avLst/>
          </a:prstGeom>
        </p:spPr>
      </p:pic>
      <p:sp>
        <p:nvSpPr>
          <p:cNvPr id="80" name="TextBox 79">
            <a:extLst>
              <a:ext uri="{FF2B5EF4-FFF2-40B4-BE49-F238E27FC236}">
                <a16:creationId xmlns:a16="http://schemas.microsoft.com/office/drawing/2014/main" id="{76F95B9B-CEA6-FD04-CFCF-F33E8B998CAA}"/>
              </a:ext>
            </a:extLst>
          </p:cNvPr>
          <p:cNvSpPr txBox="1"/>
          <p:nvPr/>
        </p:nvSpPr>
        <p:spPr>
          <a:xfrm>
            <a:off x="256030" y="8534430"/>
            <a:ext cx="2359969" cy="276999"/>
          </a:xfrm>
          <a:prstGeom prst="rect">
            <a:avLst/>
          </a:prstGeom>
          <a:noFill/>
        </p:spPr>
        <p:txBody>
          <a:bodyPr wrap="square" rtlCol="0">
            <a:spAutoFit/>
          </a:bodyPr>
          <a:lstStyle/>
          <a:p>
            <a:r>
              <a:rPr lang="en-GB" sz="1200" dirty="0"/>
              <a:t>Name of scale: ……………………</a:t>
            </a:r>
          </a:p>
        </p:txBody>
      </p:sp>
      <p:sp>
        <p:nvSpPr>
          <p:cNvPr id="4" name="Rectangle: Rounded Corners 3">
            <a:extLst>
              <a:ext uri="{FF2B5EF4-FFF2-40B4-BE49-F238E27FC236}">
                <a16:creationId xmlns:a16="http://schemas.microsoft.com/office/drawing/2014/main" id="{E0F90E35-DE3D-7F83-CE62-5C317F805342}"/>
              </a:ext>
            </a:extLst>
          </p:cNvPr>
          <p:cNvSpPr/>
          <p:nvPr/>
        </p:nvSpPr>
        <p:spPr>
          <a:xfrm>
            <a:off x="2551842" y="1653828"/>
            <a:ext cx="1954843" cy="3614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Major pentatonic</a:t>
            </a:r>
          </a:p>
        </p:txBody>
      </p:sp>
      <p:sp>
        <p:nvSpPr>
          <p:cNvPr id="5" name="Rectangle: Rounded Corners 4">
            <a:extLst>
              <a:ext uri="{FF2B5EF4-FFF2-40B4-BE49-F238E27FC236}">
                <a16:creationId xmlns:a16="http://schemas.microsoft.com/office/drawing/2014/main" id="{081B6ADB-487B-1402-48D9-DCBB3B86720B}"/>
              </a:ext>
            </a:extLst>
          </p:cNvPr>
          <p:cNvSpPr/>
          <p:nvPr/>
        </p:nvSpPr>
        <p:spPr>
          <a:xfrm>
            <a:off x="2615999" y="4590967"/>
            <a:ext cx="2060504" cy="3192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Minor Pentatonic</a:t>
            </a:r>
          </a:p>
        </p:txBody>
      </p:sp>
      <p:sp>
        <p:nvSpPr>
          <p:cNvPr id="6" name="Rectangle: Rounded Corners 5">
            <a:extLst>
              <a:ext uri="{FF2B5EF4-FFF2-40B4-BE49-F238E27FC236}">
                <a16:creationId xmlns:a16="http://schemas.microsoft.com/office/drawing/2014/main" id="{20FCC43E-BE3D-9C1E-EAC8-2ECFED1D56FC}"/>
              </a:ext>
            </a:extLst>
          </p:cNvPr>
          <p:cNvSpPr/>
          <p:nvPr/>
        </p:nvSpPr>
        <p:spPr>
          <a:xfrm>
            <a:off x="2634260" y="7531069"/>
            <a:ext cx="2060504" cy="31925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Open practice</a:t>
            </a:r>
          </a:p>
        </p:txBody>
      </p:sp>
    </p:spTree>
    <p:extLst>
      <p:ext uri="{BB962C8B-B14F-4D97-AF65-F5344CB8AC3E}">
        <p14:creationId xmlns:p14="http://schemas.microsoft.com/office/powerpoint/2010/main" val="3636130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1A783-163D-DABF-79FE-157E82A754E8}"/>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9DD7177C-A608-61BF-345C-1179AE15BD74}"/>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24</a:t>
            </a:r>
          </a:p>
        </p:txBody>
      </p:sp>
      <p:sp>
        <p:nvSpPr>
          <p:cNvPr id="3" name="TextBox 2">
            <a:extLst>
              <a:ext uri="{FF2B5EF4-FFF2-40B4-BE49-F238E27FC236}">
                <a16:creationId xmlns:a16="http://schemas.microsoft.com/office/drawing/2014/main" id="{15AA7446-965B-E291-79AA-F9785DB1651E}"/>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34" name="TextBox 33">
            <a:extLst>
              <a:ext uri="{FF2B5EF4-FFF2-40B4-BE49-F238E27FC236}">
                <a16:creationId xmlns:a16="http://schemas.microsoft.com/office/drawing/2014/main" id="{094402D7-1093-B5A6-FCCB-CC5FACF43154}"/>
              </a:ext>
            </a:extLst>
          </p:cNvPr>
          <p:cNvSpPr txBox="1"/>
          <p:nvPr/>
        </p:nvSpPr>
        <p:spPr>
          <a:xfrm>
            <a:off x="146168" y="902954"/>
            <a:ext cx="6320137" cy="307777"/>
          </a:xfrm>
          <a:prstGeom prst="rect">
            <a:avLst/>
          </a:prstGeom>
          <a:noFill/>
        </p:spPr>
        <p:txBody>
          <a:bodyPr wrap="square" rtlCol="0">
            <a:spAutoFit/>
          </a:bodyPr>
          <a:lstStyle/>
          <a:p>
            <a:r>
              <a:rPr lang="en-GB" sz="1400" dirty="0"/>
              <a:t>2.</a:t>
            </a:r>
            <a:r>
              <a:rPr lang="en-GB" sz="1400" b="1" dirty="0"/>
              <a:t> Melodic forms. </a:t>
            </a:r>
            <a:r>
              <a:rPr lang="en-GB" sz="1400" dirty="0"/>
              <a:t>Name the melodic forms.</a:t>
            </a:r>
          </a:p>
        </p:txBody>
      </p:sp>
      <p:sp>
        <p:nvSpPr>
          <p:cNvPr id="56" name="Rectangle: Rounded Corners 55">
            <a:extLst>
              <a:ext uri="{FF2B5EF4-FFF2-40B4-BE49-F238E27FC236}">
                <a16:creationId xmlns:a16="http://schemas.microsoft.com/office/drawing/2014/main" id="{79453F59-E0A7-51B2-ECB7-0CC63D6E49C6}"/>
              </a:ext>
            </a:extLst>
          </p:cNvPr>
          <p:cNvSpPr/>
          <p:nvPr/>
        </p:nvSpPr>
        <p:spPr>
          <a:xfrm>
            <a:off x="3502797" y="486416"/>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Melody</a:t>
            </a:r>
          </a:p>
        </p:txBody>
      </p:sp>
      <p:pic>
        <p:nvPicPr>
          <p:cNvPr id="2" name="Picture 1">
            <a:extLst>
              <a:ext uri="{FF2B5EF4-FFF2-40B4-BE49-F238E27FC236}">
                <a16:creationId xmlns:a16="http://schemas.microsoft.com/office/drawing/2014/main" id="{CCDAF03B-D2FD-7476-7EFE-57EEC4E08EAA}"/>
              </a:ext>
            </a:extLst>
          </p:cNvPr>
          <p:cNvPicPr>
            <a:picLocks noChangeAspect="1"/>
          </p:cNvPicPr>
          <p:nvPr/>
        </p:nvPicPr>
        <p:blipFill>
          <a:blip r:embed="rId2"/>
          <a:stretch>
            <a:fillRect/>
          </a:stretch>
        </p:blipFill>
        <p:spPr>
          <a:xfrm>
            <a:off x="3566147" y="1457480"/>
            <a:ext cx="3291853" cy="928890"/>
          </a:xfrm>
          <a:prstGeom prst="rect">
            <a:avLst/>
          </a:prstGeom>
        </p:spPr>
      </p:pic>
      <p:pic>
        <p:nvPicPr>
          <p:cNvPr id="5" name="Picture 4">
            <a:extLst>
              <a:ext uri="{FF2B5EF4-FFF2-40B4-BE49-F238E27FC236}">
                <a16:creationId xmlns:a16="http://schemas.microsoft.com/office/drawing/2014/main" id="{E2D5C31C-2D84-94AE-EB58-E3B56B2CDB1B}"/>
              </a:ext>
            </a:extLst>
          </p:cNvPr>
          <p:cNvPicPr>
            <a:picLocks noChangeAspect="1"/>
          </p:cNvPicPr>
          <p:nvPr/>
        </p:nvPicPr>
        <p:blipFill>
          <a:blip r:embed="rId3"/>
          <a:stretch>
            <a:fillRect/>
          </a:stretch>
        </p:blipFill>
        <p:spPr>
          <a:xfrm>
            <a:off x="420384" y="1614218"/>
            <a:ext cx="2871470" cy="819384"/>
          </a:xfrm>
          <a:prstGeom prst="rect">
            <a:avLst/>
          </a:prstGeom>
        </p:spPr>
      </p:pic>
      <p:pic>
        <p:nvPicPr>
          <p:cNvPr id="6" name="Picture 5">
            <a:extLst>
              <a:ext uri="{FF2B5EF4-FFF2-40B4-BE49-F238E27FC236}">
                <a16:creationId xmlns:a16="http://schemas.microsoft.com/office/drawing/2014/main" id="{A7BE21A3-0CEC-038D-2BAA-0BBAB5248AED}"/>
              </a:ext>
            </a:extLst>
          </p:cNvPr>
          <p:cNvPicPr>
            <a:picLocks noChangeAspect="1"/>
          </p:cNvPicPr>
          <p:nvPr/>
        </p:nvPicPr>
        <p:blipFill>
          <a:blip r:embed="rId4"/>
          <a:stretch>
            <a:fillRect/>
          </a:stretch>
        </p:blipFill>
        <p:spPr>
          <a:xfrm>
            <a:off x="631327" y="3210403"/>
            <a:ext cx="2871470" cy="899935"/>
          </a:xfrm>
          <a:prstGeom prst="rect">
            <a:avLst/>
          </a:prstGeom>
        </p:spPr>
      </p:pic>
      <p:sp>
        <p:nvSpPr>
          <p:cNvPr id="7" name="TextBox 6">
            <a:extLst>
              <a:ext uri="{FF2B5EF4-FFF2-40B4-BE49-F238E27FC236}">
                <a16:creationId xmlns:a16="http://schemas.microsoft.com/office/drawing/2014/main" id="{7F87679D-E1B7-EE44-3BDF-C7910E34DAE7}"/>
              </a:ext>
            </a:extLst>
          </p:cNvPr>
          <p:cNvSpPr txBox="1"/>
          <p:nvPr/>
        </p:nvSpPr>
        <p:spPr>
          <a:xfrm>
            <a:off x="631327" y="2996356"/>
            <a:ext cx="2901511" cy="253916"/>
          </a:xfrm>
          <a:prstGeom prst="rect">
            <a:avLst/>
          </a:prstGeom>
          <a:noFill/>
        </p:spPr>
        <p:txBody>
          <a:bodyPr wrap="square" rtlCol="0">
            <a:spAutoFit/>
          </a:bodyPr>
          <a:lstStyle/>
          <a:p>
            <a:r>
              <a:rPr lang="en-GB" sz="1050" b="1" dirty="0"/>
              <a:t>Arch form</a:t>
            </a:r>
            <a:r>
              <a:rPr lang="en-GB" sz="1050" dirty="0"/>
              <a:t>: the notes of the melody form an arch.</a:t>
            </a:r>
          </a:p>
        </p:txBody>
      </p:sp>
      <p:sp>
        <p:nvSpPr>
          <p:cNvPr id="8" name="Rectangle 7">
            <a:extLst>
              <a:ext uri="{FF2B5EF4-FFF2-40B4-BE49-F238E27FC236}">
                <a16:creationId xmlns:a16="http://schemas.microsoft.com/office/drawing/2014/main" id="{48B6D95A-374B-6B38-FE49-06374726B4E0}"/>
              </a:ext>
            </a:extLst>
          </p:cNvPr>
          <p:cNvSpPr/>
          <p:nvPr/>
        </p:nvSpPr>
        <p:spPr>
          <a:xfrm>
            <a:off x="3664511" y="1450651"/>
            <a:ext cx="668207" cy="29418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64A0E42-6FE4-4EB7-2B57-A7FCCF6D3044}"/>
              </a:ext>
            </a:extLst>
          </p:cNvPr>
          <p:cNvSpPr/>
          <p:nvPr/>
        </p:nvSpPr>
        <p:spPr>
          <a:xfrm>
            <a:off x="420385" y="1590836"/>
            <a:ext cx="664780" cy="307777"/>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B7E4ADC5-C8DD-D9C3-5CC8-AA05BCC16568}"/>
              </a:ext>
            </a:extLst>
          </p:cNvPr>
          <p:cNvSpPr/>
          <p:nvPr/>
        </p:nvSpPr>
        <p:spPr>
          <a:xfrm>
            <a:off x="631326" y="2902626"/>
            <a:ext cx="711651" cy="307777"/>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CBCE30FC-2971-433A-54C0-C51B3D4F565F}"/>
              </a:ext>
            </a:extLst>
          </p:cNvPr>
          <p:cNvSpPr/>
          <p:nvPr/>
        </p:nvSpPr>
        <p:spPr>
          <a:xfrm>
            <a:off x="4314374" y="1051221"/>
            <a:ext cx="1669186" cy="30777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 </a:t>
            </a:r>
          </a:p>
        </p:txBody>
      </p:sp>
      <p:sp>
        <p:nvSpPr>
          <p:cNvPr id="12" name="Rectangle: Rounded Corners 11">
            <a:extLst>
              <a:ext uri="{FF2B5EF4-FFF2-40B4-BE49-F238E27FC236}">
                <a16:creationId xmlns:a16="http://schemas.microsoft.com/office/drawing/2014/main" id="{0175ED67-B8DE-CBB8-66FF-722EDF469991}"/>
              </a:ext>
            </a:extLst>
          </p:cNvPr>
          <p:cNvSpPr/>
          <p:nvPr/>
        </p:nvSpPr>
        <p:spPr>
          <a:xfrm>
            <a:off x="1037669" y="1240371"/>
            <a:ext cx="1669186" cy="30777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A) </a:t>
            </a:r>
          </a:p>
        </p:txBody>
      </p:sp>
      <p:sp>
        <p:nvSpPr>
          <p:cNvPr id="13" name="Rectangle: Rounded Corners 12">
            <a:extLst>
              <a:ext uri="{FF2B5EF4-FFF2-40B4-BE49-F238E27FC236}">
                <a16:creationId xmlns:a16="http://schemas.microsoft.com/office/drawing/2014/main" id="{29FD2A3E-CB22-2DB8-DD18-A1E736124267}"/>
              </a:ext>
            </a:extLst>
          </p:cNvPr>
          <p:cNvSpPr/>
          <p:nvPr/>
        </p:nvSpPr>
        <p:spPr>
          <a:xfrm>
            <a:off x="1433642" y="2594849"/>
            <a:ext cx="1669186" cy="30777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C) </a:t>
            </a:r>
          </a:p>
        </p:txBody>
      </p:sp>
      <p:pic>
        <p:nvPicPr>
          <p:cNvPr id="14" name="Picture 13">
            <a:extLst>
              <a:ext uri="{FF2B5EF4-FFF2-40B4-BE49-F238E27FC236}">
                <a16:creationId xmlns:a16="http://schemas.microsoft.com/office/drawing/2014/main" id="{285BF83C-4849-670C-B468-3663C1DB6B32}"/>
              </a:ext>
            </a:extLst>
          </p:cNvPr>
          <p:cNvPicPr>
            <a:picLocks noChangeAspect="1"/>
          </p:cNvPicPr>
          <p:nvPr/>
        </p:nvPicPr>
        <p:blipFill>
          <a:blip r:embed="rId5"/>
          <a:stretch>
            <a:fillRect/>
          </a:stretch>
        </p:blipFill>
        <p:spPr>
          <a:xfrm>
            <a:off x="2817989" y="4902904"/>
            <a:ext cx="2422476" cy="1178502"/>
          </a:xfrm>
          <a:prstGeom prst="rect">
            <a:avLst/>
          </a:prstGeom>
        </p:spPr>
      </p:pic>
      <p:pic>
        <p:nvPicPr>
          <p:cNvPr id="15" name="Picture 14">
            <a:extLst>
              <a:ext uri="{FF2B5EF4-FFF2-40B4-BE49-F238E27FC236}">
                <a16:creationId xmlns:a16="http://schemas.microsoft.com/office/drawing/2014/main" id="{F7127F97-0462-5D40-BB78-6E4CFFB38B7F}"/>
              </a:ext>
            </a:extLst>
          </p:cNvPr>
          <p:cNvPicPr>
            <a:picLocks noChangeAspect="1"/>
          </p:cNvPicPr>
          <p:nvPr/>
        </p:nvPicPr>
        <p:blipFill>
          <a:blip r:embed="rId6"/>
          <a:stretch>
            <a:fillRect/>
          </a:stretch>
        </p:blipFill>
        <p:spPr>
          <a:xfrm>
            <a:off x="467270" y="6718960"/>
            <a:ext cx="3957738" cy="508948"/>
          </a:xfrm>
          <a:prstGeom prst="rect">
            <a:avLst/>
          </a:prstGeom>
        </p:spPr>
      </p:pic>
      <p:pic>
        <p:nvPicPr>
          <p:cNvPr id="16" name="Picture 15">
            <a:extLst>
              <a:ext uri="{FF2B5EF4-FFF2-40B4-BE49-F238E27FC236}">
                <a16:creationId xmlns:a16="http://schemas.microsoft.com/office/drawing/2014/main" id="{17FC063A-0752-8C76-6D82-85330EB719F6}"/>
              </a:ext>
            </a:extLst>
          </p:cNvPr>
          <p:cNvPicPr>
            <a:picLocks noChangeAspect="1"/>
          </p:cNvPicPr>
          <p:nvPr/>
        </p:nvPicPr>
        <p:blipFill rotWithShape="1">
          <a:blip r:embed="rId7"/>
          <a:srcRect t="-1" b="19221"/>
          <a:stretch/>
        </p:blipFill>
        <p:spPr>
          <a:xfrm>
            <a:off x="420384" y="7262567"/>
            <a:ext cx="4064706" cy="411119"/>
          </a:xfrm>
          <a:prstGeom prst="rect">
            <a:avLst/>
          </a:prstGeom>
        </p:spPr>
      </p:pic>
      <p:sp>
        <p:nvSpPr>
          <p:cNvPr id="18" name="TextBox 17">
            <a:extLst>
              <a:ext uri="{FF2B5EF4-FFF2-40B4-BE49-F238E27FC236}">
                <a16:creationId xmlns:a16="http://schemas.microsoft.com/office/drawing/2014/main" id="{98D91719-0799-8319-7E58-A0B7C3E90BE2}"/>
              </a:ext>
            </a:extLst>
          </p:cNvPr>
          <p:cNvSpPr txBox="1"/>
          <p:nvPr/>
        </p:nvSpPr>
        <p:spPr>
          <a:xfrm>
            <a:off x="384988" y="6474767"/>
            <a:ext cx="4247192" cy="276999"/>
          </a:xfrm>
          <a:prstGeom prst="rect">
            <a:avLst/>
          </a:prstGeom>
          <a:noFill/>
        </p:spPr>
        <p:txBody>
          <a:bodyPr wrap="square" rtlCol="0">
            <a:spAutoFit/>
          </a:bodyPr>
          <a:lstStyle/>
          <a:p>
            <a:r>
              <a:rPr lang="en-GB" sz="1200" dirty="0"/>
              <a:t>Reversing the order of the notes so they </a:t>
            </a:r>
            <a:r>
              <a:rPr lang="en-GB" sz="1200" u="sng" dirty="0"/>
              <a:t>appear backwards.</a:t>
            </a:r>
          </a:p>
        </p:txBody>
      </p:sp>
      <p:sp>
        <p:nvSpPr>
          <p:cNvPr id="19" name="Rectangle 18">
            <a:extLst>
              <a:ext uri="{FF2B5EF4-FFF2-40B4-BE49-F238E27FC236}">
                <a16:creationId xmlns:a16="http://schemas.microsoft.com/office/drawing/2014/main" id="{B0E295B2-177F-E9BE-98C7-A7FC985FA010}"/>
              </a:ext>
            </a:extLst>
          </p:cNvPr>
          <p:cNvSpPr/>
          <p:nvPr/>
        </p:nvSpPr>
        <p:spPr>
          <a:xfrm>
            <a:off x="3034296" y="5408683"/>
            <a:ext cx="711651" cy="23736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45D14433-B007-B198-935D-8F9FDC7B866F}"/>
              </a:ext>
            </a:extLst>
          </p:cNvPr>
          <p:cNvSpPr txBox="1"/>
          <p:nvPr/>
        </p:nvSpPr>
        <p:spPr>
          <a:xfrm>
            <a:off x="268931" y="4343588"/>
            <a:ext cx="6320137" cy="307777"/>
          </a:xfrm>
          <a:prstGeom prst="rect">
            <a:avLst/>
          </a:prstGeom>
          <a:noFill/>
        </p:spPr>
        <p:txBody>
          <a:bodyPr wrap="square" rtlCol="0">
            <a:spAutoFit/>
          </a:bodyPr>
          <a:lstStyle/>
          <a:p>
            <a:r>
              <a:rPr lang="en-GB" sz="1400" dirty="0"/>
              <a:t>3.</a:t>
            </a:r>
            <a:r>
              <a:rPr lang="en-GB" sz="1400" b="1" dirty="0"/>
              <a:t> Melodic devices. </a:t>
            </a:r>
            <a:r>
              <a:rPr lang="en-GB" sz="1400" dirty="0"/>
              <a:t>Name the melodic devices.</a:t>
            </a:r>
          </a:p>
        </p:txBody>
      </p:sp>
      <p:sp>
        <p:nvSpPr>
          <p:cNvPr id="22" name="Rectangle: Rounded Corners 21">
            <a:extLst>
              <a:ext uri="{FF2B5EF4-FFF2-40B4-BE49-F238E27FC236}">
                <a16:creationId xmlns:a16="http://schemas.microsoft.com/office/drawing/2014/main" id="{44092FF2-BA2F-1434-FA77-D37A6C641E1D}"/>
              </a:ext>
            </a:extLst>
          </p:cNvPr>
          <p:cNvSpPr/>
          <p:nvPr/>
        </p:nvSpPr>
        <p:spPr>
          <a:xfrm>
            <a:off x="467270" y="6137069"/>
            <a:ext cx="1669186" cy="30777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 </a:t>
            </a:r>
          </a:p>
        </p:txBody>
      </p:sp>
      <p:sp>
        <p:nvSpPr>
          <p:cNvPr id="23" name="Rectangle: Rounded Corners 22">
            <a:extLst>
              <a:ext uri="{FF2B5EF4-FFF2-40B4-BE49-F238E27FC236}">
                <a16:creationId xmlns:a16="http://schemas.microsoft.com/office/drawing/2014/main" id="{53B6E9BE-5D6B-FE07-F5F8-2635297E9529}"/>
              </a:ext>
            </a:extLst>
          </p:cNvPr>
          <p:cNvSpPr/>
          <p:nvPr/>
        </p:nvSpPr>
        <p:spPr>
          <a:xfrm>
            <a:off x="420384" y="4796061"/>
            <a:ext cx="1669186" cy="307777"/>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A) </a:t>
            </a:r>
          </a:p>
        </p:txBody>
      </p:sp>
      <p:sp>
        <p:nvSpPr>
          <p:cNvPr id="24" name="TextBox 23">
            <a:extLst>
              <a:ext uri="{FF2B5EF4-FFF2-40B4-BE49-F238E27FC236}">
                <a16:creationId xmlns:a16="http://schemas.microsoft.com/office/drawing/2014/main" id="{596023EB-DC6C-04C5-E2BA-7867B95DAD38}"/>
              </a:ext>
            </a:extLst>
          </p:cNvPr>
          <p:cNvSpPr txBox="1"/>
          <p:nvPr/>
        </p:nvSpPr>
        <p:spPr>
          <a:xfrm>
            <a:off x="441525" y="5197651"/>
            <a:ext cx="2406133" cy="646331"/>
          </a:xfrm>
          <a:prstGeom prst="rect">
            <a:avLst/>
          </a:prstGeom>
          <a:noFill/>
        </p:spPr>
        <p:txBody>
          <a:bodyPr wrap="square" rtlCol="0">
            <a:spAutoFit/>
          </a:bodyPr>
          <a:lstStyle/>
          <a:p>
            <a:r>
              <a:rPr lang="en-GB" sz="1200" dirty="0"/>
              <a:t>Travelling up/down the scale by the same interval but in the opposite direction (</a:t>
            </a:r>
            <a:r>
              <a:rPr lang="en-GB" sz="1200" u="sng" dirty="0"/>
              <a:t>upside down</a:t>
            </a:r>
            <a:r>
              <a:rPr lang="en-GB" sz="1200" dirty="0"/>
              <a:t>).</a:t>
            </a:r>
          </a:p>
        </p:txBody>
      </p:sp>
      <p:sp>
        <p:nvSpPr>
          <p:cNvPr id="25" name="Rectangle 24">
            <a:extLst>
              <a:ext uri="{FF2B5EF4-FFF2-40B4-BE49-F238E27FC236}">
                <a16:creationId xmlns:a16="http://schemas.microsoft.com/office/drawing/2014/main" id="{81419CF8-C646-66C4-F419-5251130B2162}"/>
              </a:ext>
            </a:extLst>
          </p:cNvPr>
          <p:cNvSpPr/>
          <p:nvPr/>
        </p:nvSpPr>
        <p:spPr>
          <a:xfrm>
            <a:off x="570699" y="7226711"/>
            <a:ext cx="711651" cy="15388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15C94DE5-773B-80F9-4585-E6A8885F96E5}"/>
              </a:ext>
            </a:extLst>
          </p:cNvPr>
          <p:cNvSpPr txBox="1"/>
          <p:nvPr/>
        </p:nvSpPr>
        <p:spPr>
          <a:xfrm>
            <a:off x="372769" y="7920197"/>
            <a:ext cx="6320137" cy="1169551"/>
          </a:xfrm>
          <a:prstGeom prst="rect">
            <a:avLst/>
          </a:prstGeom>
          <a:noFill/>
        </p:spPr>
        <p:txBody>
          <a:bodyPr wrap="square" rtlCol="0">
            <a:spAutoFit/>
          </a:bodyPr>
          <a:lstStyle/>
          <a:p>
            <a:r>
              <a:rPr lang="en-GB" sz="1400" dirty="0"/>
              <a:t>4.</a:t>
            </a:r>
            <a:r>
              <a:rPr lang="en-GB" sz="1400" b="1" dirty="0"/>
              <a:t> </a:t>
            </a:r>
            <a:r>
              <a:rPr lang="en-GB" sz="1400" dirty="0"/>
              <a:t>Define chromatic and diatonic: </a:t>
            </a:r>
          </a:p>
          <a:p>
            <a:endParaRPr lang="en-GB" sz="1400" dirty="0"/>
          </a:p>
          <a:p>
            <a:r>
              <a:rPr lang="en-GB" sz="1400" dirty="0"/>
              <a:t>………………………………………………………………………………………………………………</a:t>
            </a:r>
          </a:p>
          <a:p>
            <a:endParaRPr lang="en-GB" sz="1400" dirty="0"/>
          </a:p>
          <a:p>
            <a:r>
              <a:rPr lang="en-GB" sz="1400" dirty="0"/>
              <a:t>………………………………………………………………………………………………………………</a:t>
            </a:r>
          </a:p>
        </p:txBody>
      </p:sp>
    </p:spTree>
    <p:extLst>
      <p:ext uri="{BB962C8B-B14F-4D97-AF65-F5344CB8AC3E}">
        <p14:creationId xmlns:p14="http://schemas.microsoft.com/office/powerpoint/2010/main" val="3456338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3026C-01CF-7425-7E75-CB99F37440D2}"/>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DAF0321D-D9C8-25A9-7200-28DF25FBC52A}"/>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25</a:t>
            </a:r>
          </a:p>
        </p:txBody>
      </p:sp>
      <p:sp>
        <p:nvSpPr>
          <p:cNvPr id="3" name="TextBox 2">
            <a:extLst>
              <a:ext uri="{FF2B5EF4-FFF2-40B4-BE49-F238E27FC236}">
                <a16:creationId xmlns:a16="http://schemas.microsoft.com/office/drawing/2014/main" id="{6DC16127-0802-F501-D1CD-9BE1B887FE0D}"/>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34" name="TextBox 33">
            <a:extLst>
              <a:ext uri="{FF2B5EF4-FFF2-40B4-BE49-F238E27FC236}">
                <a16:creationId xmlns:a16="http://schemas.microsoft.com/office/drawing/2014/main" id="{2F1EE4B4-0F28-562B-BA1E-3C99870D325C}"/>
              </a:ext>
            </a:extLst>
          </p:cNvPr>
          <p:cNvSpPr txBox="1"/>
          <p:nvPr/>
        </p:nvSpPr>
        <p:spPr>
          <a:xfrm>
            <a:off x="146168" y="2336088"/>
            <a:ext cx="6320137" cy="307777"/>
          </a:xfrm>
          <a:prstGeom prst="rect">
            <a:avLst/>
          </a:prstGeom>
          <a:noFill/>
        </p:spPr>
        <p:txBody>
          <a:bodyPr wrap="square" rtlCol="0">
            <a:spAutoFit/>
          </a:bodyPr>
          <a:lstStyle/>
          <a:p>
            <a:r>
              <a:rPr lang="en-GB" sz="1400" dirty="0"/>
              <a:t>Identify the major and minor chords.</a:t>
            </a:r>
          </a:p>
        </p:txBody>
      </p:sp>
      <p:sp>
        <p:nvSpPr>
          <p:cNvPr id="56" name="Rectangle: Rounded Corners 55">
            <a:extLst>
              <a:ext uri="{FF2B5EF4-FFF2-40B4-BE49-F238E27FC236}">
                <a16:creationId xmlns:a16="http://schemas.microsoft.com/office/drawing/2014/main" id="{43F3F304-E722-9BF1-3F83-7DEB6E1C31C1}"/>
              </a:ext>
            </a:extLst>
          </p:cNvPr>
          <p:cNvSpPr/>
          <p:nvPr/>
        </p:nvSpPr>
        <p:spPr>
          <a:xfrm>
            <a:off x="3502797" y="486416"/>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Harmony</a:t>
            </a:r>
          </a:p>
        </p:txBody>
      </p:sp>
      <p:pic>
        <p:nvPicPr>
          <p:cNvPr id="28" name="Picture 27">
            <a:extLst>
              <a:ext uri="{FF2B5EF4-FFF2-40B4-BE49-F238E27FC236}">
                <a16:creationId xmlns:a16="http://schemas.microsoft.com/office/drawing/2014/main" id="{E59B2A99-0BA0-4FAC-59F7-87B2EF789F8D}"/>
              </a:ext>
            </a:extLst>
          </p:cNvPr>
          <p:cNvPicPr>
            <a:picLocks noChangeAspect="1"/>
          </p:cNvPicPr>
          <p:nvPr/>
        </p:nvPicPr>
        <p:blipFill rotWithShape="1">
          <a:blip r:embed="rId2"/>
          <a:srcRect l="1569"/>
          <a:stretch/>
        </p:blipFill>
        <p:spPr>
          <a:xfrm>
            <a:off x="146168" y="2689449"/>
            <a:ext cx="6628601" cy="623857"/>
          </a:xfrm>
          <a:prstGeom prst="rect">
            <a:avLst/>
          </a:prstGeom>
        </p:spPr>
      </p:pic>
      <p:sp>
        <p:nvSpPr>
          <p:cNvPr id="29" name="TextBox 28">
            <a:extLst>
              <a:ext uri="{FF2B5EF4-FFF2-40B4-BE49-F238E27FC236}">
                <a16:creationId xmlns:a16="http://schemas.microsoft.com/office/drawing/2014/main" id="{48757992-1573-3C7F-5D92-31345CE47B21}"/>
              </a:ext>
            </a:extLst>
          </p:cNvPr>
          <p:cNvSpPr txBox="1"/>
          <p:nvPr/>
        </p:nvSpPr>
        <p:spPr>
          <a:xfrm>
            <a:off x="322795" y="3440133"/>
            <a:ext cx="918175" cy="276999"/>
          </a:xfrm>
          <a:prstGeom prst="rect">
            <a:avLst/>
          </a:prstGeom>
          <a:noFill/>
        </p:spPr>
        <p:txBody>
          <a:bodyPr wrap="square" rtlCol="0">
            <a:spAutoFit/>
          </a:bodyPr>
          <a:lstStyle/>
          <a:p>
            <a:r>
              <a:rPr lang="en-GB" sz="1200" dirty="0"/>
              <a:t>i)……........</a:t>
            </a:r>
          </a:p>
        </p:txBody>
      </p:sp>
      <p:sp>
        <p:nvSpPr>
          <p:cNvPr id="30" name="TextBox 29">
            <a:extLst>
              <a:ext uri="{FF2B5EF4-FFF2-40B4-BE49-F238E27FC236}">
                <a16:creationId xmlns:a16="http://schemas.microsoft.com/office/drawing/2014/main" id="{D379EA49-D708-B70F-5369-DBD970A11D66}"/>
              </a:ext>
            </a:extLst>
          </p:cNvPr>
          <p:cNvSpPr txBox="1"/>
          <p:nvPr/>
        </p:nvSpPr>
        <p:spPr>
          <a:xfrm>
            <a:off x="1225852" y="3441932"/>
            <a:ext cx="918175" cy="276999"/>
          </a:xfrm>
          <a:prstGeom prst="rect">
            <a:avLst/>
          </a:prstGeom>
          <a:noFill/>
        </p:spPr>
        <p:txBody>
          <a:bodyPr wrap="square" rtlCol="0">
            <a:spAutoFit/>
          </a:bodyPr>
          <a:lstStyle/>
          <a:p>
            <a:r>
              <a:rPr lang="en-GB" sz="1200" dirty="0"/>
              <a:t>ii)……........</a:t>
            </a:r>
          </a:p>
        </p:txBody>
      </p:sp>
      <p:sp>
        <p:nvSpPr>
          <p:cNvPr id="31" name="TextBox 30">
            <a:extLst>
              <a:ext uri="{FF2B5EF4-FFF2-40B4-BE49-F238E27FC236}">
                <a16:creationId xmlns:a16="http://schemas.microsoft.com/office/drawing/2014/main" id="{30F5184A-A1EB-E313-DE91-77FE37D8FF7A}"/>
              </a:ext>
            </a:extLst>
          </p:cNvPr>
          <p:cNvSpPr txBox="1"/>
          <p:nvPr/>
        </p:nvSpPr>
        <p:spPr>
          <a:xfrm>
            <a:off x="2033991" y="3440135"/>
            <a:ext cx="918175" cy="276999"/>
          </a:xfrm>
          <a:prstGeom prst="rect">
            <a:avLst/>
          </a:prstGeom>
          <a:noFill/>
        </p:spPr>
        <p:txBody>
          <a:bodyPr wrap="square" rtlCol="0">
            <a:spAutoFit/>
          </a:bodyPr>
          <a:lstStyle/>
          <a:p>
            <a:r>
              <a:rPr lang="en-GB" sz="1200" dirty="0"/>
              <a:t>iii)…….......</a:t>
            </a:r>
          </a:p>
        </p:txBody>
      </p:sp>
      <p:sp>
        <p:nvSpPr>
          <p:cNvPr id="32" name="TextBox 31">
            <a:extLst>
              <a:ext uri="{FF2B5EF4-FFF2-40B4-BE49-F238E27FC236}">
                <a16:creationId xmlns:a16="http://schemas.microsoft.com/office/drawing/2014/main" id="{A1E11C8D-94E1-1A20-7EB9-A642BE154D09}"/>
              </a:ext>
            </a:extLst>
          </p:cNvPr>
          <p:cNvSpPr txBox="1"/>
          <p:nvPr/>
        </p:nvSpPr>
        <p:spPr>
          <a:xfrm>
            <a:off x="2839611" y="3440135"/>
            <a:ext cx="918175" cy="276999"/>
          </a:xfrm>
          <a:prstGeom prst="rect">
            <a:avLst/>
          </a:prstGeom>
          <a:noFill/>
        </p:spPr>
        <p:txBody>
          <a:bodyPr wrap="square" rtlCol="0">
            <a:spAutoFit/>
          </a:bodyPr>
          <a:lstStyle/>
          <a:p>
            <a:r>
              <a:rPr lang="en-GB" sz="1200" dirty="0"/>
              <a:t>iv)…….......</a:t>
            </a:r>
          </a:p>
        </p:txBody>
      </p:sp>
      <p:sp>
        <p:nvSpPr>
          <p:cNvPr id="33" name="TextBox 32">
            <a:extLst>
              <a:ext uri="{FF2B5EF4-FFF2-40B4-BE49-F238E27FC236}">
                <a16:creationId xmlns:a16="http://schemas.microsoft.com/office/drawing/2014/main" id="{1A425FB5-A6A3-FBC7-3C25-DADE5BE3CF54}"/>
              </a:ext>
            </a:extLst>
          </p:cNvPr>
          <p:cNvSpPr txBox="1"/>
          <p:nvPr/>
        </p:nvSpPr>
        <p:spPr>
          <a:xfrm>
            <a:off x="3558406" y="3440135"/>
            <a:ext cx="918175" cy="276999"/>
          </a:xfrm>
          <a:prstGeom prst="rect">
            <a:avLst/>
          </a:prstGeom>
          <a:noFill/>
        </p:spPr>
        <p:txBody>
          <a:bodyPr wrap="square" rtlCol="0">
            <a:spAutoFit/>
          </a:bodyPr>
          <a:lstStyle/>
          <a:p>
            <a:r>
              <a:rPr lang="en-GB" sz="1200" dirty="0"/>
              <a:t>v)…….......</a:t>
            </a:r>
          </a:p>
        </p:txBody>
      </p:sp>
      <p:sp>
        <p:nvSpPr>
          <p:cNvPr id="35" name="TextBox 34">
            <a:extLst>
              <a:ext uri="{FF2B5EF4-FFF2-40B4-BE49-F238E27FC236}">
                <a16:creationId xmlns:a16="http://schemas.microsoft.com/office/drawing/2014/main" id="{C5D399A4-DFB2-3D9B-CEE3-EE92562AC9B1}"/>
              </a:ext>
            </a:extLst>
          </p:cNvPr>
          <p:cNvSpPr txBox="1"/>
          <p:nvPr/>
        </p:nvSpPr>
        <p:spPr>
          <a:xfrm>
            <a:off x="4298588" y="3440135"/>
            <a:ext cx="918175" cy="276999"/>
          </a:xfrm>
          <a:prstGeom prst="rect">
            <a:avLst/>
          </a:prstGeom>
          <a:noFill/>
        </p:spPr>
        <p:txBody>
          <a:bodyPr wrap="square" rtlCol="0">
            <a:spAutoFit/>
          </a:bodyPr>
          <a:lstStyle/>
          <a:p>
            <a:r>
              <a:rPr lang="en-GB" sz="1200" dirty="0"/>
              <a:t>vi)…….......</a:t>
            </a:r>
          </a:p>
        </p:txBody>
      </p:sp>
      <p:sp>
        <p:nvSpPr>
          <p:cNvPr id="36" name="TextBox 35">
            <a:extLst>
              <a:ext uri="{FF2B5EF4-FFF2-40B4-BE49-F238E27FC236}">
                <a16:creationId xmlns:a16="http://schemas.microsoft.com/office/drawing/2014/main" id="{33D57D14-EF0E-E75A-9635-8FD73805B4BE}"/>
              </a:ext>
            </a:extLst>
          </p:cNvPr>
          <p:cNvSpPr txBox="1"/>
          <p:nvPr/>
        </p:nvSpPr>
        <p:spPr>
          <a:xfrm>
            <a:off x="5082821" y="3440134"/>
            <a:ext cx="924879" cy="276999"/>
          </a:xfrm>
          <a:prstGeom prst="rect">
            <a:avLst/>
          </a:prstGeom>
          <a:noFill/>
        </p:spPr>
        <p:txBody>
          <a:bodyPr wrap="square" rtlCol="0">
            <a:spAutoFit/>
          </a:bodyPr>
          <a:lstStyle/>
          <a:p>
            <a:r>
              <a:rPr lang="en-GB" sz="1200" dirty="0"/>
              <a:t>vii)…….......</a:t>
            </a:r>
          </a:p>
        </p:txBody>
      </p:sp>
      <p:sp>
        <p:nvSpPr>
          <p:cNvPr id="37" name="TextBox 36">
            <a:extLst>
              <a:ext uri="{FF2B5EF4-FFF2-40B4-BE49-F238E27FC236}">
                <a16:creationId xmlns:a16="http://schemas.microsoft.com/office/drawing/2014/main" id="{159AB01F-88B9-9259-A247-CC98B34187B3}"/>
              </a:ext>
            </a:extLst>
          </p:cNvPr>
          <p:cNvSpPr txBox="1"/>
          <p:nvPr/>
        </p:nvSpPr>
        <p:spPr>
          <a:xfrm>
            <a:off x="5875842" y="3440134"/>
            <a:ext cx="924879" cy="276999"/>
          </a:xfrm>
          <a:prstGeom prst="rect">
            <a:avLst/>
          </a:prstGeom>
          <a:noFill/>
        </p:spPr>
        <p:txBody>
          <a:bodyPr wrap="square" rtlCol="0">
            <a:spAutoFit/>
          </a:bodyPr>
          <a:lstStyle/>
          <a:p>
            <a:r>
              <a:rPr lang="en-GB" sz="1200" dirty="0"/>
              <a:t>viii)……......</a:t>
            </a:r>
          </a:p>
        </p:txBody>
      </p:sp>
      <p:sp>
        <p:nvSpPr>
          <p:cNvPr id="38" name="Rectangle: Rounded Corners 37">
            <a:extLst>
              <a:ext uri="{FF2B5EF4-FFF2-40B4-BE49-F238E27FC236}">
                <a16:creationId xmlns:a16="http://schemas.microsoft.com/office/drawing/2014/main" id="{5E7769FF-939F-C2AD-E2CF-D7B9C2FF9C1E}"/>
              </a:ext>
            </a:extLst>
          </p:cNvPr>
          <p:cNvSpPr/>
          <p:nvPr/>
        </p:nvSpPr>
        <p:spPr>
          <a:xfrm>
            <a:off x="214669" y="984620"/>
            <a:ext cx="6486958" cy="1178149"/>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dirty="0"/>
              <a:t>Identifying chords: </a:t>
            </a:r>
            <a:r>
              <a:rPr lang="en-GB" sz="1400" b="1" dirty="0"/>
              <a:t>It is likely you will be asked to identify chords.</a:t>
            </a:r>
          </a:p>
          <a:p>
            <a:pPr marL="342900" indent="-342900">
              <a:buAutoNum type="arabicPeriod"/>
            </a:pPr>
            <a:r>
              <a:rPr lang="en-GB" sz="1400" dirty="0"/>
              <a:t>Work out the individual notes.  (Notes in the space spell FACE. Lines = EGBF)</a:t>
            </a:r>
          </a:p>
          <a:p>
            <a:pPr marL="342900" indent="-342900">
              <a:buAutoNum type="arabicPeriod"/>
            </a:pPr>
            <a:r>
              <a:rPr lang="en-GB" sz="1400" dirty="0"/>
              <a:t>If you have no clue, take a </a:t>
            </a:r>
            <a:r>
              <a:rPr lang="en-GB" sz="1400" u="sng" dirty="0"/>
              <a:t>guess</a:t>
            </a:r>
            <a:r>
              <a:rPr lang="en-GB" sz="1400" dirty="0"/>
              <a:t> based on the bottom note. E.g. </a:t>
            </a:r>
            <a:r>
              <a:rPr lang="en-GB" sz="1400" b="1" dirty="0"/>
              <a:t>C</a:t>
            </a:r>
            <a:r>
              <a:rPr lang="en-GB" sz="1400" dirty="0"/>
              <a:t>EG = C</a:t>
            </a:r>
          </a:p>
          <a:p>
            <a:pPr marL="342900" indent="-342900">
              <a:buAutoNum type="arabicPeriod"/>
            </a:pPr>
            <a:r>
              <a:rPr lang="en-GB" sz="1400" dirty="0"/>
              <a:t>Use these formulae below:</a:t>
            </a:r>
          </a:p>
          <a:p>
            <a:r>
              <a:rPr lang="en-GB" sz="1400" b="1" dirty="0"/>
              <a:t>Major = root + 4 + 3          Minor = root + 3 + 4     </a:t>
            </a:r>
          </a:p>
        </p:txBody>
      </p:sp>
      <p:pic>
        <p:nvPicPr>
          <p:cNvPr id="40" name="Picture 39">
            <a:extLst>
              <a:ext uri="{FF2B5EF4-FFF2-40B4-BE49-F238E27FC236}">
                <a16:creationId xmlns:a16="http://schemas.microsoft.com/office/drawing/2014/main" id="{C5A57D45-472A-3362-710A-C16E84E0D6AD}"/>
              </a:ext>
            </a:extLst>
          </p:cNvPr>
          <p:cNvPicPr>
            <a:picLocks noChangeAspect="1"/>
          </p:cNvPicPr>
          <p:nvPr/>
        </p:nvPicPr>
        <p:blipFill>
          <a:blip r:embed="rId3"/>
          <a:stretch>
            <a:fillRect/>
          </a:stretch>
        </p:blipFill>
        <p:spPr>
          <a:xfrm>
            <a:off x="298002" y="4716280"/>
            <a:ext cx="6503108" cy="537021"/>
          </a:xfrm>
          <a:prstGeom prst="rect">
            <a:avLst/>
          </a:prstGeom>
        </p:spPr>
      </p:pic>
      <p:sp>
        <p:nvSpPr>
          <p:cNvPr id="41" name="Rectangle: Rounded Corners 40">
            <a:extLst>
              <a:ext uri="{FF2B5EF4-FFF2-40B4-BE49-F238E27FC236}">
                <a16:creationId xmlns:a16="http://schemas.microsoft.com/office/drawing/2014/main" id="{26E4621E-BAEB-34B0-1912-EE6A6AB907AA}"/>
              </a:ext>
            </a:extLst>
          </p:cNvPr>
          <p:cNvSpPr/>
          <p:nvPr/>
        </p:nvSpPr>
        <p:spPr>
          <a:xfrm>
            <a:off x="229516" y="3819839"/>
            <a:ext cx="6374594" cy="80334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dirty="0"/>
              <a:t>Identifying </a:t>
            </a:r>
            <a:r>
              <a:rPr lang="en-GB" sz="1400" b="1" u="sng" dirty="0"/>
              <a:t>augmented</a:t>
            </a:r>
            <a:r>
              <a:rPr lang="en-GB" sz="1400" u="sng" dirty="0"/>
              <a:t> chords:</a:t>
            </a:r>
          </a:p>
          <a:p>
            <a:r>
              <a:rPr lang="en-GB" sz="1400" dirty="0"/>
              <a:t>Augmented chords are major chords, but the last note is raised a semitone.</a:t>
            </a:r>
          </a:p>
          <a:p>
            <a:r>
              <a:rPr lang="en-GB" sz="1400" dirty="0"/>
              <a:t>E.g. CEG becomes CEG# (C major -&gt; C augmented)</a:t>
            </a:r>
          </a:p>
        </p:txBody>
      </p:sp>
      <p:sp>
        <p:nvSpPr>
          <p:cNvPr id="42" name="TextBox 41">
            <a:extLst>
              <a:ext uri="{FF2B5EF4-FFF2-40B4-BE49-F238E27FC236}">
                <a16:creationId xmlns:a16="http://schemas.microsoft.com/office/drawing/2014/main" id="{F953E143-62EF-520F-1A88-621852BD370B}"/>
              </a:ext>
            </a:extLst>
          </p:cNvPr>
          <p:cNvSpPr txBox="1"/>
          <p:nvPr/>
        </p:nvSpPr>
        <p:spPr>
          <a:xfrm>
            <a:off x="688825" y="5289568"/>
            <a:ext cx="918175" cy="276999"/>
          </a:xfrm>
          <a:prstGeom prst="rect">
            <a:avLst/>
          </a:prstGeom>
          <a:noFill/>
        </p:spPr>
        <p:txBody>
          <a:bodyPr wrap="square" rtlCol="0">
            <a:spAutoFit/>
          </a:bodyPr>
          <a:lstStyle/>
          <a:p>
            <a:r>
              <a:rPr lang="en-GB" sz="1200" dirty="0"/>
              <a:t>i)……........</a:t>
            </a:r>
          </a:p>
        </p:txBody>
      </p:sp>
      <p:sp>
        <p:nvSpPr>
          <p:cNvPr id="43" name="TextBox 42">
            <a:extLst>
              <a:ext uri="{FF2B5EF4-FFF2-40B4-BE49-F238E27FC236}">
                <a16:creationId xmlns:a16="http://schemas.microsoft.com/office/drawing/2014/main" id="{A94A3E36-9977-DE0A-4475-2BE023C7977B}"/>
              </a:ext>
            </a:extLst>
          </p:cNvPr>
          <p:cNvSpPr txBox="1"/>
          <p:nvPr/>
        </p:nvSpPr>
        <p:spPr>
          <a:xfrm>
            <a:off x="2147802" y="5289568"/>
            <a:ext cx="918175" cy="276999"/>
          </a:xfrm>
          <a:prstGeom prst="rect">
            <a:avLst/>
          </a:prstGeom>
          <a:noFill/>
        </p:spPr>
        <p:txBody>
          <a:bodyPr wrap="square" rtlCol="0">
            <a:spAutoFit/>
          </a:bodyPr>
          <a:lstStyle/>
          <a:p>
            <a:r>
              <a:rPr lang="en-GB" sz="1200" dirty="0"/>
              <a:t>ii)……........</a:t>
            </a:r>
          </a:p>
        </p:txBody>
      </p:sp>
      <p:sp>
        <p:nvSpPr>
          <p:cNvPr id="44" name="TextBox 43">
            <a:extLst>
              <a:ext uri="{FF2B5EF4-FFF2-40B4-BE49-F238E27FC236}">
                <a16:creationId xmlns:a16="http://schemas.microsoft.com/office/drawing/2014/main" id="{5A51E34A-A504-EC53-DDA6-2CD0DACA95B6}"/>
              </a:ext>
            </a:extLst>
          </p:cNvPr>
          <p:cNvSpPr txBox="1"/>
          <p:nvPr/>
        </p:nvSpPr>
        <p:spPr>
          <a:xfrm>
            <a:off x="3757786" y="5260479"/>
            <a:ext cx="918175" cy="276999"/>
          </a:xfrm>
          <a:prstGeom prst="rect">
            <a:avLst/>
          </a:prstGeom>
          <a:noFill/>
        </p:spPr>
        <p:txBody>
          <a:bodyPr wrap="square" rtlCol="0">
            <a:spAutoFit/>
          </a:bodyPr>
          <a:lstStyle/>
          <a:p>
            <a:r>
              <a:rPr lang="en-GB" sz="1200" dirty="0"/>
              <a:t>iii)…….......</a:t>
            </a:r>
          </a:p>
        </p:txBody>
      </p:sp>
      <p:sp>
        <p:nvSpPr>
          <p:cNvPr id="45" name="TextBox 44">
            <a:extLst>
              <a:ext uri="{FF2B5EF4-FFF2-40B4-BE49-F238E27FC236}">
                <a16:creationId xmlns:a16="http://schemas.microsoft.com/office/drawing/2014/main" id="{A084BFFD-564B-B77E-7602-D1981CC0F2F0}"/>
              </a:ext>
            </a:extLst>
          </p:cNvPr>
          <p:cNvSpPr txBox="1"/>
          <p:nvPr/>
        </p:nvSpPr>
        <p:spPr>
          <a:xfrm>
            <a:off x="5216763" y="5289568"/>
            <a:ext cx="918175" cy="276999"/>
          </a:xfrm>
          <a:prstGeom prst="rect">
            <a:avLst/>
          </a:prstGeom>
          <a:noFill/>
        </p:spPr>
        <p:txBody>
          <a:bodyPr wrap="square" rtlCol="0">
            <a:spAutoFit/>
          </a:bodyPr>
          <a:lstStyle/>
          <a:p>
            <a:r>
              <a:rPr lang="en-GB" sz="1200" dirty="0"/>
              <a:t>iv)…….......</a:t>
            </a:r>
          </a:p>
        </p:txBody>
      </p:sp>
      <p:pic>
        <p:nvPicPr>
          <p:cNvPr id="47" name="Picture 46">
            <a:extLst>
              <a:ext uri="{FF2B5EF4-FFF2-40B4-BE49-F238E27FC236}">
                <a16:creationId xmlns:a16="http://schemas.microsoft.com/office/drawing/2014/main" id="{B6E33C8B-1FD6-00AF-CFEA-B27B1D452048}"/>
              </a:ext>
            </a:extLst>
          </p:cNvPr>
          <p:cNvPicPr>
            <a:picLocks noChangeAspect="1"/>
          </p:cNvPicPr>
          <p:nvPr/>
        </p:nvPicPr>
        <p:blipFill>
          <a:blip r:embed="rId4"/>
          <a:stretch>
            <a:fillRect/>
          </a:stretch>
        </p:blipFill>
        <p:spPr>
          <a:xfrm>
            <a:off x="463628" y="6554258"/>
            <a:ext cx="5412214" cy="651225"/>
          </a:xfrm>
          <a:prstGeom prst="rect">
            <a:avLst/>
          </a:prstGeom>
        </p:spPr>
      </p:pic>
      <p:sp>
        <p:nvSpPr>
          <p:cNvPr id="48" name="Rectangle: Rounded Corners 47">
            <a:extLst>
              <a:ext uri="{FF2B5EF4-FFF2-40B4-BE49-F238E27FC236}">
                <a16:creationId xmlns:a16="http://schemas.microsoft.com/office/drawing/2014/main" id="{7498F859-E5E3-A36F-5559-997DFACD5AB1}"/>
              </a:ext>
            </a:extLst>
          </p:cNvPr>
          <p:cNvSpPr/>
          <p:nvPr/>
        </p:nvSpPr>
        <p:spPr>
          <a:xfrm>
            <a:off x="261043" y="5689862"/>
            <a:ext cx="6374594" cy="80334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dirty="0"/>
              <a:t>Identifying </a:t>
            </a:r>
            <a:r>
              <a:rPr lang="en-GB" sz="1400" b="1" u="sng" dirty="0"/>
              <a:t>diminished</a:t>
            </a:r>
            <a:r>
              <a:rPr lang="en-GB" sz="1400" u="sng" dirty="0"/>
              <a:t> chords:</a:t>
            </a:r>
          </a:p>
          <a:p>
            <a:r>
              <a:rPr lang="en-GB" sz="1400" dirty="0"/>
              <a:t>Diminished chords are minor chords, but the last note is lowered a semitone.</a:t>
            </a:r>
          </a:p>
          <a:p>
            <a:r>
              <a:rPr lang="en-GB" sz="1400" dirty="0"/>
              <a:t>E.g. C, Eb, </a:t>
            </a:r>
            <a:r>
              <a:rPr lang="en-GB" sz="1400" b="1" dirty="0"/>
              <a:t>G</a:t>
            </a:r>
            <a:r>
              <a:rPr lang="en-GB" sz="1400" dirty="0"/>
              <a:t> becomes C, Eb, </a:t>
            </a:r>
            <a:r>
              <a:rPr lang="en-GB" sz="1400" b="1" dirty="0"/>
              <a:t>Gb </a:t>
            </a:r>
            <a:r>
              <a:rPr lang="en-GB" sz="1400" dirty="0"/>
              <a:t>(C minor -&gt; C diminished).</a:t>
            </a:r>
          </a:p>
        </p:txBody>
      </p:sp>
      <p:sp>
        <p:nvSpPr>
          <p:cNvPr id="49" name="TextBox 48">
            <a:extLst>
              <a:ext uri="{FF2B5EF4-FFF2-40B4-BE49-F238E27FC236}">
                <a16:creationId xmlns:a16="http://schemas.microsoft.com/office/drawing/2014/main" id="{7223F82E-82C8-72B8-5A5B-817F4B367924}"/>
              </a:ext>
            </a:extLst>
          </p:cNvPr>
          <p:cNvSpPr txBox="1"/>
          <p:nvPr/>
        </p:nvSpPr>
        <p:spPr>
          <a:xfrm>
            <a:off x="460272" y="7387246"/>
            <a:ext cx="918175" cy="276999"/>
          </a:xfrm>
          <a:prstGeom prst="rect">
            <a:avLst/>
          </a:prstGeom>
          <a:noFill/>
        </p:spPr>
        <p:txBody>
          <a:bodyPr wrap="square" rtlCol="0">
            <a:spAutoFit/>
          </a:bodyPr>
          <a:lstStyle/>
          <a:p>
            <a:r>
              <a:rPr lang="en-GB" sz="1200" dirty="0"/>
              <a:t>i)……........</a:t>
            </a:r>
          </a:p>
        </p:txBody>
      </p:sp>
      <p:sp>
        <p:nvSpPr>
          <p:cNvPr id="50" name="TextBox 49">
            <a:extLst>
              <a:ext uri="{FF2B5EF4-FFF2-40B4-BE49-F238E27FC236}">
                <a16:creationId xmlns:a16="http://schemas.microsoft.com/office/drawing/2014/main" id="{3AB20764-D4C4-E9A9-8CFB-39590744BA2A}"/>
              </a:ext>
            </a:extLst>
          </p:cNvPr>
          <p:cNvSpPr txBox="1"/>
          <p:nvPr/>
        </p:nvSpPr>
        <p:spPr>
          <a:xfrm>
            <a:off x="1919249" y="7387246"/>
            <a:ext cx="918175" cy="276999"/>
          </a:xfrm>
          <a:prstGeom prst="rect">
            <a:avLst/>
          </a:prstGeom>
          <a:noFill/>
        </p:spPr>
        <p:txBody>
          <a:bodyPr wrap="square" rtlCol="0">
            <a:spAutoFit/>
          </a:bodyPr>
          <a:lstStyle/>
          <a:p>
            <a:r>
              <a:rPr lang="en-GB" sz="1200" dirty="0"/>
              <a:t>ii)……........</a:t>
            </a:r>
          </a:p>
        </p:txBody>
      </p:sp>
      <p:sp>
        <p:nvSpPr>
          <p:cNvPr id="51" name="TextBox 50">
            <a:extLst>
              <a:ext uri="{FF2B5EF4-FFF2-40B4-BE49-F238E27FC236}">
                <a16:creationId xmlns:a16="http://schemas.microsoft.com/office/drawing/2014/main" id="{7441E740-C1C6-6034-9904-B323C4248738}"/>
              </a:ext>
            </a:extLst>
          </p:cNvPr>
          <p:cNvSpPr txBox="1"/>
          <p:nvPr/>
        </p:nvSpPr>
        <p:spPr>
          <a:xfrm>
            <a:off x="3529233" y="7358157"/>
            <a:ext cx="918175" cy="276999"/>
          </a:xfrm>
          <a:prstGeom prst="rect">
            <a:avLst/>
          </a:prstGeom>
          <a:noFill/>
        </p:spPr>
        <p:txBody>
          <a:bodyPr wrap="square" rtlCol="0">
            <a:spAutoFit/>
          </a:bodyPr>
          <a:lstStyle/>
          <a:p>
            <a:r>
              <a:rPr lang="en-GB" sz="1200" dirty="0"/>
              <a:t>iii)…….......</a:t>
            </a:r>
          </a:p>
        </p:txBody>
      </p:sp>
      <p:sp>
        <p:nvSpPr>
          <p:cNvPr id="52" name="TextBox 51">
            <a:extLst>
              <a:ext uri="{FF2B5EF4-FFF2-40B4-BE49-F238E27FC236}">
                <a16:creationId xmlns:a16="http://schemas.microsoft.com/office/drawing/2014/main" id="{1C54DBA7-9F59-FC77-3E68-02FD9402481E}"/>
              </a:ext>
            </a:extLst>
          </p:cNvPr>
          <p:cNvSpPr txBox="1"/>
          <p:nvPr/>
        </p:nvSpPr>
        <p:spPr>
          <a:xfrm>
            <a:off x="4988210" y="7387246"/>
            <a:ext cx="918175" cy="276999"/>
          </a:xfrm>
          <a:prstGeom prst="rect">
            <a:avLst/>
          </a:prstGeom>
          <a:noFill/>
        </p:spPr>
        <p:txBody>
          <a:bodyPr wrap="square" rtlCol="0">
            <a:spAutoFit/>
          </a:bodyPr>
          <a:lstStyle/>
          <a:p>
            <a:r>
              <a:rPr lang="en-GB" sz="1200" dirty="0"/>
              <a:t>iv)…….......</a:t>
            </a:r>
          </a:p>
        </p:txBody>
      </p:sp>
      <p:pic>
        <p:nvPicPr>
          <p:cNvPr id="54" name="Picture 53">
            <a:extLst>
              <a:ext uri="{FF2B5EF4-FFF2-40B4-BE49-F238E27FC236}">
                <a16:creationId xmlns:a16="http://schemas.microsoft.com/office/drawing/2014/main" id="{3E361966-1ADC-7F58-08D3-89FBF5942AF4}"/>
              </a:ext>
            </a:extLst>
          </p:cNvPr>
          <p:cNvPicPr>
            <a:picLocks noChangeAspect="1"/>
          </p:cNvPicPr>
          <p:nvPr/>
        </p:nvPicPr>
        <p:blipFill>
          <a:blip r:embed="rId5"/>
          <a:stretch>
            <a:fillRect/>
          </a:stretch>
        </p:blipFill>
        <p:spPr>
          <a:xfrm>
            <a:off x="214669" y="8534239"/>
            <a:ext cx="6306851" cy="647078"/>
          </a:xfrm>
          <a:prstGeom prst="rect">
            <a:avLst/>
          </a:prstGeom>
        </p:spPr>
      </p:pic>
      <p:sp>
        <p:nvSpPr>
          <p:cNvPr id="61" name="TextBox 60">
            <a:extLst>
              <a:ext uri="{FF2B5EF4-FFF2-40B4-BE49-F238E27FC236}">
                <a16:creationId xmlns:a16="http://schemas.microsoft.com/office/drawing/2014/main" id="{B37CDED1-E7EC-6F97-B7E1-632E2A113679}"/>
              </a:ext>
            </a:extLst>
          </p:cNvPr>
          <p:cNvSpPr txBox="1"/>
          <p:nvPr/>
        </p:nvSpPr>
        <p:spPr>
          <a:xfrm>
            <a:off x="460272" y="9200627"/>
            <a:ext cx="918175" cy="276999"/>
          </a:xfrm>
          <a:prstGeom prst="rect">
            <a:avLst/>
          </a:prstGeom>
          <a:noFill/>
        </p:spPr>
        <p:txBody>
          <a:bodyPr wrap="square" rtlCol="0">
            <a:spAutoFit/>
          </a:bodyPr>
          <a:lstStyle/>
          <a:p>
            <a:r>
              <a:rPr lang="en-GB" sz="1200" dirty="0"/>
              <a:t>i)……........</a:t>
            </a:r>
          </a:p>
        </p:txBody>
      </p:sp>
      <p:sp>
        <p:nvSpPr>
          <p:cNvPr id="62" name="TextBox 61">
            <a:extLst>
              <a:ext uri="{FF2B5EF4-FFF2-40B4-BE49-F238E27FC236}">
                <a16:creationId xmlns:a16="http://schemas.microsoft.com/office/drawing/2014/main" id="{C7B370B2-1137-90AC-6939-0F1F7D6FD3A5}"/>
              </a:ext>
            </a:extLst>
          </p:cNvPr>
          <p:cNvSpPr txBox="1"/>
          <p:nvPr/>
        </p:nvSpPr>
        <p:spPr>
          <a:xfrm>
            <a:off x="2356185" y="9200627"/>
            <a:ext cx="918175" cy="276999"/>
          </a:xfrm>
          <a:prstGeom prst="rect">
            <a:avLst/>
          </a:prstGeom>
          <a:noFill/>
        </p:spPr>
        <p:txBody>
          <a:bodyPr wrap="square" rtlCol="0">
            <a:spAutoFit/>
          </a:bodyPr>
          <a:lstStyle/>
          <a:p>
            <a:r>
              <a:rPr lang="en-GB" sz="1200" dirty="0"/>
              <a:t>ii)……........</a:t>
            </a:r>
          </a:p>
        </p:txBody>
      </p:sp>
      <p:sp>
        <p:nvSpPr>
          <p:cNvPr id="63" name="TextBox 62">
            <a:extLst>
              <a:ext uri="{FF2B5EF4-FFF2-40B4-BE49-F238E27FC236}">
                <a16:creationId xmlns:a16="http://schemas.microsoft.com/office/drawing/2014/main" id="{9F28FF94-3E24-8076-DAC2-5343CCDB60F6}"/>
              </a:ext>
            </a:extLst>
          </p:cNvPr>
          <p:cNvSpPr txBox="1"/>
          <p:nvPr/>
        </p:nvSpPr>
        <p:spPr>
          <a:xfrm>
            <a:off x="4042728" y="9200627"/>
            <a:ext cx="918175" cy="276999"/>
          </a:xfrm>
          <a:prstGeom prst="rect">
            <a:avLst/>
          </a:prstGeom>
          <a:noFill/>
        </p:spPr>
        <p:txBody>
          <a:bodyPr wrap="square" rtlCol="0">
            <a:spAutoFit/>
          </a:bodyPr>
          <a:lstStyle/>
          <a:p>
            <a:r>
              <a:rPr lang="en-GB" sz="1200" dirty="0"/>
              <a:t>iii)…….......</a:t>
            </a:r>
          </a:p>
        </p:txBody>
      </p:sp>
      <p:sp>
        <p:nvSpPr>
          <p:cNvPr id="64" name="TextBox 63">
            <a:extLst>
              <a:ext uri="{FF2B5EF4-FFF2-40B4-BE49-F238E27FC236}">
                <a16:creationId xmlns:a16="http://schemas.microsoft.com/office/drawing/2014/main" id="{F952B32F-FC7A-7069-3587-39DE72E68D73}"/>
              </a:ext>
            </a:extLst>
          </p:cNvPr>
          <p:cNvSpPr txBox="1"/>
          <p:nvPr/>
        </p:nvSpPr>
        <p:spPr>
          <a:xfrm>
            <a:off x="5725156" y="9164360"/>
            <a:ext cx="918175" cy="276999"/>
          </a:xfrm>
          <a:prstGeom prst="rect">
            <a:avLst/>
          </a:prstGeom>
          <a:noFill/>
        </p:spPr>
        <p:txBody>
          <a:bodyPr wrap="square" rtlCol="0">
            <a:spAutoFit/>
          </a:bodyPr>
          <a:lstStyle/>
          <a:p>
            <a:r>
              <a:rPr lang="en-GB" sz="1200" dirty="0"/>
              <a:t>iv)…….......</a:t>
            </a:r>
          </a:p>
        </p:txBody>
      </p:sp>
      <p:sp>
        <p:nvSpPr>
          <p:cNvPr id="65" name="Rectangle: Rounded Corners 64">
            <a:extLst>
              <a:ext uri="{FF2B5EF4-FFF2-40B4-BE49-F238E27FC236}">
                <a16:creationId xmlns:a16="http://schemas.microsoft.com/office/drawing/2014/main" id="{919470D1-F0A2-775F-F5C4-681A4E4645FA}"/>
              </a:ext>
            </a:extLst>
          </p:cNvPr>
          <p:cNvSpPr/>
          <p:nvPr/>
        </p:nvSpPr>
        <p:spPr>
          <a:xfrm>
            <a:off x="229516" y="7754947"/>
            <a:ext cx="6374594" cy="80334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dirty="0"/>
              <a:t>Identifying </a:t>
            </a:r>
            <a:r>
              <a:rPr lang="en-GB" sz="1400" b="1" u="sng" dirty="0"/>
              <a:t>7th</a:t>
            </a:r>
            <a:r>
              <a:rPr lang="en-GB" sz="1400" u="sng" dirty="0"/>
              <a:t> chords:</a:t>
            </a:r>
          </a:p>
          <a:p>
            <a:r>
              <a:rPr lang="en-GB" sz="1400" dirty="0"/>
              <a:t>Major 7</a:t>
            </a:r>
            <a:r>
              <a:rPr lang="en-GB" sz="1400" baseline="30000" dirty="0"/>
              <a:t>th</a:t>
            </a:r>
            <a:r>
              <a:rPr lang="en-GB" sz="1400" dirty="0"/>
              <a:t> = major chord + another note e.g. CEG + B = C major 7</a:t>
            </a:r>
          </a:p>
          <a:p>
            <a:r>
              <a:rPr lang="en-GB" sz="1400" dirty="0"/>
              <a:t>Minor 7</a:t>
            </a:r>
            <a:r>
              <a:rPr lang="en-GB" sz="1400" baseline="30000" dirty="0"/>
              <a:t>th</a:t>
            </a:r>
            <a:r>
              <a:rPr lang="en-GB" sz="1400" dirty="0"/>
              <a:t> = minor chord + another note e.g. EGB + D = E minor 7.</a:t>
            </a:r>
          </a:p>
        </p:txBody>
      </p:sp>
    </p:spTree>
    <p:extLst>
      <p:ext uri="{BB962C8B-B14F-4D97-AF65-F5344CB8AC3E}">
        <p14:creationId xmlns:p14="http://schemas.microsoft.com/office/powerpoint/2010/main" val="2038077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03A40-29B3-1A4F-2787-FCC031B0AB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D43BCA0-5749-0A24-473A-7E40C46A0E4A}"/>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56" name="Rectangle: Rounded Corners 55">
            <a:extLst>
              <a:ext uri="{FF2B5EF4-FFF2-40B4-BE49-F238E27FC236}">
                <a16:creationId xmlns:a16="http://schemas.microsoft.com/office/drawing/2014/main" id="{1A9DC9AB-3E88-6A93-27F5-9434FB198FB0}"/>
              </a:ext>
            </a:extLst>
          </p:cNvPr>
          <p:cNvSpPr/>
          <p:nvPr/>
        </p:nvSpPr>
        <p:spPr>
          <a:xfrm>
            <a:off x="3502797" y="486416"/>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Harmony</a:t>
            </a:r>
          </a:p>
        </p:txBody>
      </p:sp>
      <p:sp>
        <p:nvSpPr>
          <p:cNvPr id="29" name="TextBox 28">
            <a:extLst>
              <a:ext uri="{FF2B5EF4-FFF2-40B4-BE49-F238E27FC236}">
                <a16:creationId xmlns:a16="http://schemas.microsoft.com/office/drawing/2014/main" id="{950B360C-8243-F4AD-6DDA-B6026AA6B1FF}"/>
              </a:ext>
            </a:extLst>
          </p:cNvPr>
          <p:cNvSpPr txBox="1"/>
          <p:nvPr/>
        </p:nvSpPr>
        <p:spPr>
          <a:xfrm>
            <a:off x="767956" y="2908318"/>
            <a:ext cx="918175" cy="276999"/>
          </a:xfrm>
          <a:prstGeom prst="rect">
            <a:avLst/>
          </a:prstGeom>
          <a:noFill/>
        </p:spPr>
        <p:txBody>
          <a:bodyPr wrap="square" rtlCol="0">
            <a:spAutoFit/>
          </a:bodyPr>
          <a:lstStyle/>
          <a:p>
            <a:r>
              <a:rPr lang="en-GB" sz="1200" dirty="0"/>
              <a:t>i)……........</a:t>
            </a:r>
          </a:p>
        </p:txBody>
      </p:sp>
      <p:sp>
        <p:nvSpPr>
          <p:cNvPr id="30" name="TextBox 29">
            <a:extLst>
              <a:ext uri="{FF2B5EF4-FFF2-40B4-BE49-F238E27FC236}">
                <a16:creationId xmlns:a16="http://schemas.microsoft.com/office/drawing/2014/main" id="{07AD644D-BC49-D841-792F-D983FB5BA53E}"/>
              </a:ext>
            </a:extLst>
          </p:cNvPr>
          <p:cNvSpPr txBox="1"/>
          <p:nvPr/>
        </p:nvSpPr>
        <p:spPr>
          <a:xfrm>
            <a:off x="2278249" y="2909250"/>
            <a:ext cx="918175" cy="276999"/>
          </a:xfrm>
          <a:prstGeom prst="rect">
            <a:avLst/>
          </a:prstGeom>
          <a:noFill/>
        </p:spPr>
        <p:txBody>
          <a:bodyPr wrap="square" rtlCol="0">
            <a:spAutoFit/>
          </a:bodyPr>
          <a:lstStyle/>
          <a:p>
            <a:r>
              <a:rPr lang="en-GB" sz="1200" dirty="0"/>
              <a:t>ii)……........</a:t>
            </a:r>
          </a:p>
        </p:txBody>
      </p:sp>
      <p:sp>
        <p:nvSpPr>
          <p:cNvPr id="31" name="TextBox 30">
            <a:extLst>
              <a:ext uri="{FF2B5EF4-FFF2-40B4-BE49-F238E27FC236}">
                <a16:creationId xmlns:a16="http://schemas.microsoft.com/office/drawing/2014/main" id="{EC5817F8-FF94-E40B-E252-ED8583258A71}"/>
              </a:ext>
            </a:extLst>
          </p:cNvPr>
          <p:cNvSpPr txBox="1"/>
          <p:nvPr/>
        </p:nvSpPr>
        <p:spPr>
          <a:xfrm>
            <a:off x="3608010" y="2909250"/>
            <a:ext cx="918175" cy="276999"/>
          </a:xfrm>
          <a:prstGeom prst="rect">
            <a:avLst/>
          </a:prstGeom>
          <a:noFill/>
        </p:spPr>
        <p:txBody>
          <a:bodyPr wrap="square" rtlCol="0">
            <a:spAutoFit/>
          </a:bodyPr>
          <a:lstStyle/>
          <a:p>
            <a:r>
              <a:rPr lang="en-GB" sz="1200" dirty="0"/>
              <a:t>iii)…….......</a:t>
            </a:r>
          </a:p>
        </p:txBody>
      </p:sp>
      <p:sp>
        <p:nvSpPr>
          <p:cNvPr id="32" name="TextBox 31">
            <a:extLst>
              <a:ext uri="{FF2B5EF4-FFF2-40B4-BE49-F238E27FC236}">
                <a16:creationId xmlns:a16="http://schemas.microsoft.com/office/drawing/2014/main" id="{1CE5DADF-5631-BADC-51E1-CF6619EA3C5C}"/>
              </a:ext>
            </a:extLst>
          </p:cNvPr>
          <p:cNvSpPr txBox="1"/>
          <p:nvPr/>
        </p:nvSpPr>
        <p:spPr>
          <a:xfrm>
            <a:off x="5047809" y="2909250"/>
            <a:ext cx="918175" cy="276999"/>
          </a:xfrm>
          <a:prstGeom prst="rect">
            <a:avLst/>
          </a:prstGeom>
          <a:noFill/>
        </p:spPr>
        <p:txBody>
          <a:bodyPr wrap="square" rtlCol="0">
            <a:spAutoFit/>
          </a:bodyPr>
          <a:lstStyle/>
          <a:p>
            <a:r>
              <a:rPr lang="en-GB" sz="1200" dirty="0"/>
              <a:t>iv)…….......</a:t>
            </a:r>
          </a:p>
        </p:txBody>
      </p:sp>
      <p:sp>
        <p:nvSpPr>
          <p:cNvPr id="38" name="Rectangle: Rounded Corners 37">
            <a:extLst>
              <a:ext uri="{FF2B5EF4-FFF2-40B4-BE49-F238E27FC236}">
                <a16:creationId xmlns:a16="http://schemas.microsoft.com/office/drawing/2014/main" id="{E4909900-753E-9AC0-6578-131ED137BF87}"/>
              </a:ext>
            </a:extLst>
          </p:cNvPr>
          <p:cNvSpPr/>
          <p:nvPr/>
        </p:nvSpPr>
        <p:spPr>
          <a:xfrm>
            <a:off x="261043" y="984620"/>
            <a:ext cx="6440584" cy="97909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dirty="0"/>
              <a:t>Suspended chords: </a:t>
            </a:r>
            <a:r>
              <a:rPr lang="en-GB" sz="1400" dirty="0"/>
              <a:t>Suspended chords are </a:t>
            </a:r>
            <a:r>
              <a:rPr lang="en-GB" sz="1400" b="1" dirty="0"/>
              <a:t>major chords </a:t>
            </a:r>
            <a:r>
              <a:rPr lang="en-GB" sz="1400" dirty="0"/>
              <a:t>where the middle note is replaced with the 2</a:t>
            </a:r>
            <a:r>
              <a:rPr lang="en-GB" sz="1400" baseline="30000" dirty="0"/>
              <a:t>nd</a:t>
            </a:r>
            <a:r>
              <a:rPr lang="en-GB" sz="1400" dirty="0"/>
              <a:t> or 4</a:t>
            </a:r>
            <a:r>
              <a:rPr lang="en-GB" sz="1400" baseline="30000" dirty="0"/>
              <a:t>th</a:t>
            </a:r>
            <a:r>
              <a:rPr lang="en-GB" sz="1400" dirty="0"/>
              <a:t> note of the scale. 2</a:t>
            </a:r>
            <a:r>
              <a:rPr lang="en-GB" sz="1400" baseline="30000" dirty="0"/>
              <a:t>nd</a:t>
            </a:r>
            <a:r>
              <a:rPr lang="en-GB" sz="1400" dirty="0"/>
              <a:t>  = sus2, 4</a:t>
            </a:r>
            <a:r>
              <a:rPr lang="en-GB" sz="1400" baseline="30000" dirty="0"/>
              <a:t>th</a:t>
            </a:r>
            <a:r>
              <a:rPr lang="en-GB" sz="1400" dirty="0"/>
              <a:t> = sus4.</a:t>
            </a:r>
          </a:p>
          <a:p>
            <a:r>
              <a:rPr lang="en-GB" sz="1400" dirty="0"/>
              <a:t>E.g. C</a:t>
            </a:r>
            <a:r>
              <a:rPr lang="en-GB" sz="1400" b="1" dirty="0"/>
              <a:t>E</a:t>
            </a:r>
            <a:r>
              <a:rPr lang="en-GB" sz="1400" dirty="0"/>
              <a:t>G -&gt; C</a:t>
            </a:r>
            <a:r>
              <a:rPr lang="en-GB" sz="1400" b="1" dirty="0"/>
              <a:t>D</a:t>
            </a:r>
            <a:r>
              <a:rPr lang="en-GB" sz="1400" dirty="0"/>
              <a:t>G = Csus2.                         C</a:t>
            </a:r>
            <a:r>
              <a:rPr lang="en-GB" sz="1400" b="1" dirty="0"/>
              <a:t>E</a:t>
            </a:r>
            <a:r>
              <a:rPr lang="en-GB" sz="1400" dirty="0"/>
              <a:t>G-&gt; C</a:t>
            </a:r>
            <a:r>
              <a:rPr lang="en-GB" sz="1400" b="1" dirty="0"/>
              <a:t>F</a:t>
            </a:r>
            <a:r>
              <a:rPr lang="en-GB" sz="1400" dirty="0"/>
              <a:t>G = Csus4</a:t>
            </a:r>
          </a:p>
        </p:txBody>
      </p:sp>
      <p:pic>
        <p:nvPicPr>
          <p:cNvPr id="4" name="Picture 3">
            <a:extLst>
              <a:ext uri="{FF2B5EF4-FFF2-40B4-BE49-F238E27FC236}">
                <a16:creationId xmlns:a16="http://schemas.microsoft.com/office/drawing/2014/main" id="{4DE43256-919D-8021-5207-79FA0ACECE46}"/>
              </a:ext>
            </a:extLst>
          </p:cNvPr>
          <p:cNvPicPr>
            <a:picLocks noChangeAspect="1"/>
          </p:cNvPicPr>
          <p:nvPr/>
        </p:nvPicPr>
        <p:blipFill>
          <a:blip r:embed="rId2"/>
          <a:stretch>
            <a:fillRect/>
          </a:stretch>
        </p:blipFill>
        <p:spPr>
          <a:xfrm>
            <a:off x="268931" y="2075017"/>
            <a:ext cx="6320138" cy="708138"/>
          </a:xfrm>
          <a:prstGeom prst="rect">
            <a:avLst/>
          </a:prstGeom>
        </p:spPr>
      </p:pic>
      <p:sp>
        <p:nvSpPr>
          <p:cNvPr id="5" name="Rectangle: Rounded Corners 4">
            <a:extLst>
              <a:ext uri="{FF2B5EF4-FFF2-40B4-BE49-F238E27FC236}">
                <a16:creationId xmlns:a16="http://schemas.microsoft.com/office/drawing/2014/main" id="{212F1F4D-50A0-F25C-EBC3-2030DDC7633B}"/>
              </a:ext>
            </a:extLst>
          </p:cNvPr>
          <p:cNvSpPr/>
          <p:nvPr/>
        </p:nvSpPr>
        <p:spPr>
          <a:xfrm>
            <a:off x="261043" y="3314508"/>
            <a:ext cx="6440584" cy="1255145"/>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u="sng" dirty="0"/>
              <a:t>2. Writing chords:</a:t>
            </a:r>
            <a:r>
              <a:rPr lang="en-GB" sz="1400" dirty="0"/>
              <a:t> Use the space below to write the following chords:</a:t>
            </a:r>
          </a:p>
          <a:p>
            <a:r>
              <a:rPr lang="en-GB" sz="1400" b="1" dirty="0"/>
              <a:t>Major &amp; minor </a:t>
            </a:r>
            <a:r>
              <a:rPr lang="en-GB" sz="1400" dirty="0"/>
              <a:t>= F major/G major/E major/F minor/G minor/E minor</a:t>
            </a:r>
          </a:p>
          <a:p>
            <a:r>
              <a:rPr lang="en-GB" sz="1400" b="1" dirty="0"/>
              <a:t>7</a:t>
            </a:r>
            <a:r>
              <a:rPr lang="en-GB" sz="1400" b="1" baseline="30000" dirty="0"/>
              <a:t>th</a:t>
            </a:r>
            <a:r>
              <a:rPr lang="en-GB" sz="1400" b="1" dirty="0"/>
              <a:t> chords </a:t>
            </a:r>
            <a:r>
              <a:rPr lang="en-GB" sz="1400" dirty="0"/>
              <a:t>= F </a:t>
            </a:r>
            <a:r>
              <a:rPr lang="en-GB" sz="1400" dirty="0" err="1"/>
              <a:t>maj</a:t>
            </a:r>
            <a:r>
              <a:rPr lang="en-GB" sz="1400" dirty="0"/>
              <a:t> 7th/ G </a:t>
            </a:r>
            <a:r>
              <a:rPr lang="en-GB" sz="1400" dirty="0" err="1"/>
              <a:t>maj</a:t>
            </a:r>
            <a:r>
              <a:rPr lang="en-GB" sz="1400" dirty="0"/>
              <a:t> 7th/E </a:t>
            </a:r>
            <a:r>
              <a:rPr lang="en-GB" sz="1400" dirty="0" err="1"/>
              <a:t>maj</a:t>
            </a:r>
            <a:r>
              <a:rPr lang="en-GB" sz="1400" dirty="0"/>
              <a:t> 7</a:t>
            </a:r>
            <a:r>
              <a:rPr lang="en-GB" sz="1400" baseline="30000" dirty="0"/>
              <a:t>th</a:t>
            </a:r>
            <a:r>
              <a:rPr lang="en-GB" sz="1400" dirty="0"/>
              <a:t>/F min 7</a:t>
            </a:r>
            <a:r>
              <a:rPr lang="en-GB" sz="1400" baseline="30000" dirty="0"/>
              <a:t>th</a:t>
            </a:r>
            <a:r>
              <a:rPr lang="en-GB" sz="1400" dirty="0"/>
              <a:t>/G min 7</a:t>
            </a:r>
            <a:r>
              <a:rPr lang="en-GB" sz="1400" baseline="30000" dirty="0"/>
              <a:t>th</a:t>
            </a:r>
            <a:r>
              <a:rPr lang="en-GB" sz="1400" dirty="0"/>
              <a:t>/E min 7</a:t>
            </a:r>
            <a:r>
              <a:rPr lang="en-GB" sz="1400" baseline="30000" dirty="0"/>
              <a:t>th</a:t>
            </a:r>
            <a:endParaRPr lang="en-GB" sz="1400" dirty="0"/>
          </a:p>
          <a:p>
            <a:r>
              <a:rPr lang="en-GB" sz="1400" b="1" dirty="0"/>
              <a:t>Augmented &amp; Diminished chords</a:t>
            </a:r>
            <a:r>
              <a:rPr lang="en-GB" sz="1400" dirty="0"/>
              <a:t>: F </a:t>
            </a:r>
            <a:r>
              <a:rPr lang="en-GB" sz="1400" dirty="0" err="1"/>
              <a:t>aug</a:t>
            </a:r>
            <a:r>
              <a:rPr lang="en-GB" sz="1400" dirty="0"/>
              <a:t>/G </a:t>
            </a:r>
            <a:r>
              <a:rPr lang="en-GB" sz="1400" dirty="0" err="1"/>
              <a:t>aug</a:t>
            </a:r>
            <a:r>
              <a:rPr lang="en-GB" sz="1400" dirty="0"/>
              <a:t>/E </a:t>
            </a:r>
            <a:r>
              <a:rPr lang="en-GB" sz="1400" dirty="0" err="1"/>
              <a:t>aug</a:t>
            </a:r>
            <a:r>
              <a:rPr lang="en-GB" sz="1400" dirty="0"/>
              <a:t>/F dim/G dim/E dim</a:t>
            </a:r>
          </a:p>
          <a:p>
            <a:r>
              <a:rPr lang="en-GB" sz="1400" b="1" dirty="0"/>
              <a:t>Suspended chords: </a:t>
            </a:r>
            <a:r>
              <a:rPr lang="en-GB" sz="1400" dirty="0"/>
              <a:t>Fsus2/Gsus2/Esus2/Fsus4/Gsus4/Esus4</a:t>
            </a:r>
            <a:endParaRPr lang="en-GB" sz="1400" b="1" dirty="0"/>
          </a:p>
        </p:txBody>
      </p:sp>
      <p:pic>
        <p:nvPicPr>
          <p:cNvPr id="14" name="Picture 13">
            <a:extLst>
              <a:ext uri="{FF2B5EF4-FFF2-40B4-BE49-F238E27FC236}">
                <a16:creationId xmlns:a16="http://schemas.microsoft.com/office/drawing/2014/main" id="{ABD3ABC2-7F0F-2941-DC00-644AC6F8ACE1}"/>
              </a:ext>
            </a:extLst>
          </p:cNvPr>
          <p:cNvPicPr>
            <a:picLocks noChangeAspect="1"/>
          </p:cNvPicPr>
          <p:nvPr/>
        </p:nvPicPr>
        <p:blipFill>
          <a:blip r:embed="rId3"/>
          <a:stretch>
            <a:fillRect/>
          </a:stretch>
        </p:blipFill>
        <p:spPr>
          <a:xfrm>
            <a:off x="68446" y="4727742"/>
            <a:ext cx="6633181" cy="4366844"/>
          </a:xfrm>
          <a:prstGeom prst="rect">
            <a:avLst/>
          </a:prstGeom>
        </p:spPr>
      </p:pic>
      <p:sp>
        <p:nvSpPr>
          <p:cNvPr id="15" name="TextBox 14">
            <a:extLst>
              <a:ext uri="{FF2B5EF4-FFF2-40B4-BE49-F238E27FC236}">
                <a16:creationId xmlns:a16="http://schemas.microsoft.com/office/drawing/2014/main" id="{0B7F683B-B3A3-FCF5-C79E-7D22238973DB}"/>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26</a:t>
            </a:r>
          </a:p>
        </p:txBody>
      </p:sp>
    </p:spTree>
    <p:extLst>
      <p:ext uri="{BB962C8B-B14F-4D97-AF65-F5344CB8AC3E}">
        <p14:creationId xmlns:p14="http://schemas.microsoft.com/office/powerpoint/2010/main" val="2832487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F960D-B5B5-4655-79D1-6D7CE296AEB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2CE006B-5DEA-D518-A37C-08CB05831326}"/>
              </a:ext>
            </a:extLst>
          </p:cNvPr>
          <p:cNvPicPr>
            <a:picLocks noChangeAspect="1"/>
          </p:cNvPicPr>
          <p:nvPr/>
        </p:nvPicPr>
        <p:blipFill rotWithShape="1">
          <a:blip r:embed="rId2"/>
          <a:srcRect l="3689"/>
          <a:stretch/>
        </p:blipFill>
        <p:spPr>
          <a:xfrm>
            <a:off x="514350" y="1348190"/>
            <a:ext cx="962182" cy="1135889"/>
          </a:xfrm>
          <a:prstGeom prst="rect">
            <a:avLst/>
          </a:prstGeom>
        </p:spPr>
      </p:pic>
      <p:sp>
        <p:nvSpPr>
          <p:cNvPr id="3" name="TextBox 2">
            <a:extLst>
              <a:ext uri="{FF2B5EF4-FFF2-40B4-BE49-F238E27FC236}">
                <a16:creationId xmlns:a16="http://schemas.microsoft.com/office/drawing/2014/main" id="{6011867F-2013-7DA1-BEC6-43625BFAA76A}"/>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56" name="Rectangle: Rounded Corners 55">
            <a:extLst>
              <a:ext uri="{FF2B5EF4-FFF2-40B4-BE49-F238E27FC236}">
                <a16:creationId xmlns:a16="http://schemas.microsoft.com/office/drawing/2014/main" id="{B0DED0D1-DFC9-A45A-F0B7-1869EF57B9C8}"/>
              </a:ext>
            </a:extLst>
          </p:cNvPr>
          <p:cNvSpPr/>
          <p:nvPr/>
        </p:nvSpPr>
        <p:spPr>
          <a:xfrm>
            <a:off x="3481144" y="550257"/>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Rhythm</a:t>
            </a:r>
          </a:p>
        </p:txBody>
      </p:sp>
      <p:sp>
        <p:nvSpPr>
          <p:cNvPr id="15" name="TextBox 14">
            <a:extLst>
              <a:ext uri="{FF2B5EF4-FFF2-40B4-BE49-F238E27FC236}">
                <a16:creationId xmlns:a16="http://schemas.microsoft.com/office/drawing/2014/main" id="{F5AE049A-D364-B3CA-FE59-DE282CB4F3DE}"/>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27</a:t>
            </a:r>
          </a:p>
        </p:txBody>
      </p:sp>
      <p:sp>
        <p:nvSpPr>
          <p:cNvPr id="2" name="TextBox 1">
            <a:extLst>
              <a:ext uri="{FF2B5EF4-FFF2-40B4-BE49-F238E27FC236}">
                <a16:creationId xmlns:a16="http://schemas.microsoft.com/office/drawing/2014/main" id="{D5A204D7-937E-6A6B-FB5E-955B197C7689}"/>
              </a:ext>
            </a:extLst>
          </p:cNvPr>
          <p:cNvSpPr txBox="1"/>
          <p:nvPr/>
        </p:nvSpPr>
        <p:spPr>
          <a:xfrm>
            <a:off x="164892" y="1040413"/>
            <a:ext cx="5066675" cy="307777"/>
          </a:xfrm>
          <a:prstGeom prst="rect">
            <a:avLst/>
          </a:prstGeom>
          <a:noFill/>
        </p:spPr>
        <p:txBody>
          <a:bodyPr wrap="square" rtlCol="0">
            <a:spAutoFit/>
          </a:bodyPr>
          <a:lstStyle/>
          <a:p>
            <a:r>
              <a:rPr lang="en-GB" sz="1400" dirty="0"/>
              <a:t>1. What do the two numbers of a time signature tell you?</a:t>
            </a:r>
          </a:p>
        </p:txBody>
      </p:sp>
      <p:sp>
        <p:nvSpPr>
          <p:cNvPr id="8" name="TextBox 7">
            <a:extLst>
              <a:ext uri="{FF2B5EF4-FFF2-40B4-BE49-F238E27FC236}">
                <a16:creationId xmlns:a16="http://schemas.microsoft.com/office/drawing/2014/main" id="{17D83FD0-4506-13ED-BD4D-6E97F66F131C}"/>
              </a:ext>
            </a:extLst>
          </p:cNvPr>
          <p:cNvSpPr txBox="1"/>
          <p:nvPr/>
        </p:nvSpPr>
        <p:spPr>
          <a:xfrm>
            <a:off x="1789137" y="1577302"/>
            <a:ext cx="4152276" cy="738664"/>
          </a:xfrm>
          <a:prstGeom prst="rect">
            <a:avLst/>
          </a:prstGeom>
          <a:noFill/>
        </p:spPr>
        <p:txBody>
          <a:bodyPr wrap="square" rtlCol="0">
            <a:spAutoFit/>
          </a:bodyPr>
          <a:lstStyle/>
          <a:p>
            <a:pPr marL="342900" indent="-342900">
              <a:buAutoNum type="alphaUcParenR"/>
            </a:pPr>
            <a:r>
              <a:rPr lang="en-GB" sz="1400" dirty="0"/>
              <a:t>Top number: …………………</a:t>
            </a:r>
          </a:p>
          <a:p>
            <a:endParaRPr lang="en-GB" sz="1400" dirty="0"/>
          </a:p>
          <a:p>
            <a:r>
              <a:rPr lang="en-GB" sz="1400" dirty="0"/>
              <a:t>B)     Bottom number: ……………….….</a:t>
            </a:r>
          </a:p>
        </p:txBody>
      </p:sp>
      <p:sp>
        <p:nvSpPr>
          <p:cNvPr id="9" name="TextBox 8">
            <a:extLst>
              <a:ext uri="{FF2B5EF4-FFF2-40B4-BE49-F238E27FC236}">
                <a16:creationId xmlns:a16="http://schemas.microsoft.com/office/drawing/2014/main" id="{935946B4-0E90-43BD-DF5B-0B0BD2A5CF7F}"/>
              </a:ext>
            </a:extLst>
          </p:cNvPr>
          <p:cNvSpPr txBox="1"/>
          <p:nvPr/>
        </p:nvSpPr>
        <p:spPr>
          <a:xfrm>
            <a:off x="238689" y="5210512"/>
            <a:ext cx="6245590" cy="307777"/>
          </a:xfrm>
          <a:prstGeom prst="rect">
            <a:avLst/>
          </a:prstGeom>
          <a:noFill/>
        </p:spPr>
        <p:txBody>
          <a:bodyPr wrap="square" rtlCol="0">
            <a:spAutoFit/>
          </a:bodyPr>
          <a:lstStyle/>
          <a:p>
            <a:r>
              <a:rPr lang="en-GB" sz="1400" dirty="0"/>
              <a:t>2. </a:t>
            </a:r>
            <a:r>
              <a:rPr lang="en-GB" sz="1400" b="1" dirty="0"/>
              <a:t>Common time signatures </a:t>
            </a:r>
            <a:r>
              <a:rPr lang="en-GB" sz="1400" dirty="0"/>
              <a:t>mean each beat can be divided into ……………….</a:t>
            </a:r>
          </a:p>
        </p:txBody>
      </p:sp>
      <p:sp>
        <p:nvSpPr>
          <p:cNvPr id="10" name="TextBox 9">
            <a:extLst>
              <a:ext uri="{FF2B5EF4-FFF2-40B4-BE49-F238E27FC236}">
                <a16:creationId xmlns:a16="http://schemas.microsoft.com/office/drawing/2014/main" id="{114FD07F-8362-2FAD-F463-6C2165633F03}"/>
              </a:ext>
            </a:extLst>
          </p:cNvPr>
          <p:cNvSpPr txBox="1"/>
          <p:nvPr/>
        </p:nvSpPr>
        <p:spPr>
          <a:xfrm>
            <a:off x="234429" y="5668736"/>
            <a:ext cx="6536735" cy="307777"/>
          </a:xfrm>
          <a:prstGeom prst="rect">
            <a:avLst/>
          </a:prstGeom>
          <a:noFill/>
        </p:spPr>
        <p:txBody>
          <a:bodyPr wrap="square" rtlCol="0">
            <a:spAutoFit/>
          </a:bodyPr>
          <a:lstStyle/>
          <a:p>
            <a:r>
              <a:rPr lang="en-GB" sz="1400" dirty="0"/>
              <a:t>3. </a:t>
            </a:r>
            <a:r>
              <a:rPr lang="en-GB" sz="1400" b="1" dirty="0"/>
              <a:t>Compound time signatures </a:t>
            </a:r>
            <a:r>
              <a:rPr lang="en-GB" sz="1400" dirty="0"/>
              <a:t>mean each beat can be divided into ……………….</a:t>
            </a:r>
          </a:p>
        </p:txBody>
      </p:sp>
      <p:sp>
        <p:nvSpPr>
          <p:cNvPr id="11" name="TextBox 10">
            <a:extLst>
              <a:ext uri="{FF2B5EF4-FFF2-40B4-BE49-F238E27FC236}">
                <a16:creationId xmlns:a16="http://schemas.microsoft.com/office/drawing/2014/main" id="{899E99DC-589C-48F6-91D0-C3485FDE25AF}"/>
              </a:ext>
            </a:extLst>
          </p:cNvPr>
          <p:cNvSpPr txBox="1"/>
          <p:nvPr/>
        </p:nvSpPr>
        <p:spPr>
          <a:xfrm>
            <a:off x="234429" y="6093441"/>
            <a:ext cx="6536735" cy="738664"/>
          </a:xfrm>
          <a:prstGeom prst="rect">
            <a:avLst/>
          </a:prstGeom>
          <a:noFill/>
        </p:spPr>
        <p:txBody>
          <a:bodyPr wrap="square" rtlCol="0">
            <a:spAutoFit/>
          </a:bodyPr>
          <a:lstStyle/>
          <a:p>
            <a:r>
              <a:rPr lang="en-GB" sz="1400" dirty="0"/>
              <a:t>4. </a:t>
            </a:r>
            <a:r>
              <a:rPr lang="en-GB" sz="1400" b="1" dirty="0"/>
              <a:t>Triplets</a:t>
            </a:r>
            <a:r>
              <a:rPr lang="en-GB" sz="1400" dirty="0"/>
              <a:t> are when …..…. notes are played in the same amount of time as you</a:t>
            </a:r>
          </a:p>
          <a:p>
            <a:endParaRPr lang="en-GB" sz="1400" dirty="0"/>
          </a:p>
          <a:p>
            <a:r>
              <a:rPr lang="en-GB" sz="1400" dirty="0"/>
              <a:t> would normally play …….. </a:t>
            </a:r>
          </a:p>
        </p:txBody>
      </p:sp>
      <p:pic>
        <p:nvPicPr>
          <p:cNvPr id="16" name="Picture 15">
            <a:extLst>
              <a:ext uri="{FF2B5EF4-FFF2-40B4-BE49-F238E27FC236}">
                <a16:creationId xmlns:a16="http://schemas.microsoft.com/office/drawing/2014/main" id="{A598A4FF-2D87-1DB7-C69A-EB81921E1672}"/>
              </a:ext>
            </a:extLst>
          </p:cNvPr>
          <p:cNvPicPr>
            <a:picLocks noChangeAspect="1"/>
          </p:cNvPicPr>
          <p:nvPr/>
        </p:nvPicPr>
        <p:blipFill>
          <a:blip r:embed="rId3"/>
          <a:stretch>
            <a:fillRect/>
          </a:stretch>
        </p:blipFill>
        <p:spPr>
          <a:xfrm>
            <a:off x="3119140" y="7724514"/>
            <a:ext cx="672183" cy="1695070"/>
          </a:xfrm>
          <a:prstGeom prst="rect">
            <a:avLst/>
          </a:prstGeom>
        </p:spPr>
      </p:pic>
      <p:sp>
        <p:nvSpPr>
          <p:cNvPr id="17" name="TextBox 16">
            <a:extLst>
              <a:ext uri="{FF2B5EF4-FFF2-40B4-BE49-F238E27FC236}">
                <a16:creationId xmlns:a16="http://schemas.microsoft.com/office/drawing/2014/main" id="{0599B17A-E098-95FA-5D55-A5F2479411CE}"/>
              </a:ext>
            </a:extLst>
          </p:cNvPr>
          <p:cNvSpPr txBox="1"/>
          <p:nvPr/>
        </p:nvSpPr>
        <p:spPr>
          <a:xfrm>
            <a:off x="260662" y="7772345"/>
            <a:ext cx="2553741" cy="954107"/>
          </a:xfrm>
          <a:prstGeom prst="rect">
            <a:avLst/>
          </a:prstGeom>
          <a:noFill/>
        </p:spPr>
        <p:txBody>
          <a:bodyPr wrap="square" rtlCol="0">
            <a:spAutoFit/>
          </a:bodyPr>
          <a:lstStyle/>
          <a:p>
            <a:r>
              <a:rPr lang="en-GB" sz="1400" dirty="0"/>
              <a:t>5. </a:t>
            </a:r>
            <a:r>
              <a:rPr lang="en-GB" sz="1400" b="1" dirty="0"/>
              <a:t>Dotted notes </a:t>
            </a:r>
            <a:r>
              <a:rPr lang="en-GB" sz="1400" dirty="0"/>
              <a:t>are worth 1.5x the original note value.</a:t>
            </a:r>
          </a:p>
          <a:p>
            <a:r>
              <a:rPr lang="en-GB" sz="1400" dirty="0"/>
              <a:t>How many beats is each of these worth?</a:t>
            </a:r>
          </a:p>
        </p:txBody>
      </p:sp>
      <p:sp>
        <p:nvSpPr>
          <p:cNvPr id="18" name="TextBox 17">
            <a:extLst>
              <a:ext uri="{FF2B5EF4-FFF2-40B4-BE49-F238E27FC236}">
                <a16:creationId xmlns:a16="http://schemas.microsoft.com/office/drawing/2014/main" id="{439FB636-679A-F4C0-6158-EFFDFEE67D4D}"/>
              </a:ext>
            </a:extLst>
          </p:cNvPr>
          <p:cNvSpPr txBox="1"/>
          <p:nvPr/>
        </p:nvSpPr>
        <p:spPr>
          <a:xfrm>
            <a:off x="3958354" y="7885495"/>
            <a:ext cx="1109272" cy="307777"/>
          </a:xfrm>
          <a:prstGeom prst="rect">
            <a:avLst/>
          </a:prstGeom>
          <a:noFill/>
        </p:spPr>
        <p:txBody>
          <a:bodyPr wrap="square" rtlCol="0">
            <a:spAutoFit/>
          </a:bodyPr>
          <a:lstStyle/>
          <a:p>
            <a:r>
              <a:rPr lang="en-GB" sz="1400" dirty="0"/>
              <a:t>A) ……….</a:t>
            </a:r>
          </a:p>
        </p:txBody>
      </p:sp>
      <p:sp>
        <p:nvSpPr>
          <p:cNvPr id="19" name="TextBox 18">
            <a:extLst>
              <a:ext uri="{FF2B5EF4-FFF2-40B4-BE49-F238E27FC236}">
                <a16:creationId xmlns:a16="http://schemas.microsoft.com/office/drawing/2014/main" id="{6F3CC22F-759E-B2F4-3FC3-61029CD6BAF9}"/>
              </a:ext>
            </a:extLst>
          </p:cNvPr>
          <p:cNvSpPr txBox="1"/>
          <p:nvPr/>
        </p:nvSpPr>
        <p:spPr>
          <a:xfrm>
            <a:off x="3987462" y="8464360"/>
            <a:ext cx="1109272" cy="307777"/>
          </a:xfrm>
          <a:prstGeom prst="rect">
            <a:avLst/>
          </a:prstGeom>
          <a:noFill/>
        </p:spPr>
        <p:txBody>
          <a:bodyPr wrap="square" rtlCol="0">
            <a:spAutoFit/>
          </a:bodyPr>
          <a:lstStyle/>
          <a:p>
            <a:r>
              <a:rPr lang="en-GB" sz="1400" dirty="0"/>
              <a:t>B) ……….</a:t>
            </a:r>
          </a:p>
        </p:txBody>
      </p:sp>
      <p:sp>
        <p:nvSpPr>
          <p:cNvPr id="20" name="TextBox 19">
            <a:extLst>
              <a:ext uri="{FF2B5EF4-FFF2-40B4-BE49-F238E27FC236}">
                <a16:creationId xmlns:a16="http://schemas.microsoft.com/office/drawing/2014/main" id="{C4D5419F-1685-72B2-FBF0-5186F0E494B5}"/>
              </a:ext>
            </a:extLst>
          </p:cNvPr>
          <p:cNvSpPr txBox="1"/>
          <p:nvPr/>
        </p:nvSpPr>
        <p:spPr>
          <a:xfrm>
            <a:off x="3983636" y="9011223"/>
            <a:ext cx="1109272" cy="307777"/>
          </a:xfrm>
          <a:prstGeom prst="rect">
            <a:avLst/>
          </a:prstGeom>
          <a:noFill/>
        </p:spPr>
        <p:txBody>
          <a:bodyPr wrap="square" rtlCol="0">
            <a:spAutoFit/>
          </a:bodyPr>
          <a:lstStyle/>
          <a:p>
            <a:r>
              <a:rPr lang="en-GB" sz="1400" dirty="0"/>
              <a:t>C) ……….</a:t>
            </a:r>
          </a:p>
        </p:txBody>
      </p:sp>
      <p:pic>
        <p:nvPicPr>
          <p:cNvPr id="22" name="Picture 21">
            <a:extLst>
              <a:ext uri="{FF2B5EF4-FFF2-40B4-BE49-F238E27FC236}">
                <a16:creationId xmlns:a16="http://schemas.microsoft.com/office/drawing/2014/main" id="{FDDD06EA-1789-B1B8-1128-69EA4F944182}"/>
              </a:ext>
            </a:extLst>
          </p:cNvPr>
          <p:cNvPicPr>
            <a:picLocks noChangeAspect="1"/>
          </p:cNvPicPr>
          <p:nvPr/>
        </p:nvPicPr>
        <p:blipFill>
          <a:blip r:embed="rId4"/>
          <a:stretch>
            <a:fillRect/>
          </a:stretch>
        </p:blipFill>
        <p:spPr>
          <a:xfrm>
            <a:off x="2666829" y="6439488"/>
            <a:ext cx="1859047" cy="1206921"/>
          </a:xfrm>
          <a:prstGeom prst="rect">
            <a:avLst/>
          </a:prstGeom>
        </p:spPr>
      </p:pic>
      <p:sp>
        <p:nvSpPr>
          <p:cNvPr id="23" name="TextBox 22">
            <a:extLst>
              <a:ext uri="{FF2B5EF4-FFF2-40B4-BE49-F238E27FC236}">
                <a16:creationId xmlns:a16="http://schemas.microsoft.com/office/drawing/2014/main" id="{AE4F44F3-BA27-F1BA-A2DE-6440BD4B2066}"/>
              </a:ext>
            </a:extLst>
          </p:cNvPr>
          <p:cNvSpPr txBox="1"/>
          <p:nvPr/>
        </p:nvSpPr>
        <p:spPr>
          <a:xfrm>
            <a:off x="260662" y="2690595"/>
            <a:ext cx="6440965" cy="523220"/>
          </a:xfrm>
          <a:prstGeom prst="rect">
            <a:avLst/>
          </a:prstGeom>
          <a:noFill/>
        </p:spPr>
        <p:txBody>
          <a:bodyPr wrap="square" rtlCol="0">
            <a:spAutoFit/>
          </a:bodyPr>
          <a:lstStyle/>
          <a:p>
            <a:r>
              <a:rPr lang="en-GB" sz="1400" dirty="0"/>
              <a:t>2. A 4 on the bottom = crotchet beats. An 8 on the bottom = quaver beats. Therefore, explain what is meant by the following time signatures:</a:t>
            </a:r>
          </a:p>
        </p:txBody>
      </p:sp>
      <p:pic>
        <p:nvPicPr>
          <p:cNvPr id="25" name="Picture 24">
            <a:extLst>
              <a:ext uri="{FF2B5EF4-FFF2-40B4-BE49-F238E27FC236}">
                <a16:creationId xmlns:a16="http://schemas.microsoft.com/office/drawing/2014/main" id="{B8114D21-1186-12C0-0B9C-F16DE8CBBCFF}"/>
              </a:ext>
            </a:extLst>
          </p:cNvPr>
          <p:cNvPicPr>
            <a:picLocks noChangeAspect="1"/>
          </p:cNvPicPr>
          <p:nvPr/>
        </p:nvPicPr>
        <p:blipFill>
          <a:blip r:embed="rId5"/>
          <a:stretch>
            <a:fillRect/>
          </a:stretch>
        </p:blipFill>
        <p:spPr>
          <a:xfrm>
            <a:off x="260662" y="3212384"/>
            <a:ext cx="1244637" cy="958602"/>
          </a:xfrm>
          <a:prstGeom prst="rect">
            <a:avLst/>
          </a:prstGeom>
        </p:spPr>
      </p:pic>
      <p:pic>
        <p:nvPicPr>
          <p:cNvPr id="27" name="Picture 26">
            <a:extLst>
              <a:ext uri="{FF2B5EF4-FFF2-40B4-BE49-F238E27FC236}">
                <a16:creationId xmlns:a16="http://schemas.microsoft.com/office/drawing/2014/main" id="{4B7FF11D-3984-C976-CC0F-F7F4ACE5B089}"/>
              </a:ext>
            </a:extLst>
          </p:cNvPr>
          <p:cNvPicPr>
            <a:picLocks noChangeAspect="1"/>
          </p:cNvPicPr>
          <p:nvPr/>
        </p:nvPicPr>
        <p:blipFill>
          <a:blip r:embed="rId6"/>
          <a:stretch>
            <a:fillRect/>
          </a:stretch>
        </p:blipFill>
        <p:spPr>
          <a:xfrm>
            <a:off x="320106" y="4163206"/>
            <a:ext cx="1140357" cy="977047"/>
          </a:xfrm>
          <a:prstGeom prst="rect">
            <a:avLst/>
          </a:prstGeom>
        </p:spPr>
      </p:pic>
      <p:pic>
        <p:nvPicPr>
          <p:cNvPr id="35" name="Picture 34">
            <a:extLst>
              <a:ext uri="{FF2B5EF4-FFF2-40B4-BE49-F238E27FC236}">
                <a16:creationId xmlns:a16="http://schemas.microsoft.com/office/drawing/2014/main" id="{F2EC80D6-C262-1125-E608-3353587C41DF}"/>
              </a:ext>
            </a:extLst>
          </p:cNvPr>
          <p:cNvPicPr>
            <a:picLocks noChangeAspect="1"/>
          </p:cNvPicPr>
          <p:nvPr/>
        </p:nvPicPr>
        <p:blipFill>
          <a:blip r:embed="rId7"/>
          <a:stretch>
            <a:fillRect/>
          </a:stretch>
        </p:blipFill>
        <p:spPr>
          <a:xfrm>
            <a:off x="3586086" y="4123916"/>
            <a:ext cx="910666" cy="1039677"/>
          </a:xfrm>
          <a:prstGeom prst="rect">
            <a:avLst/>
          </a:prstGeom>
        </p:spPr>
      </p:pic>
      <p:sp>
        <p:nvSpPr>
          <p:cNvPr id="36" name="TextBox 35">
            <a:extLst>
              <a:ext uri="{FF2B5EF4-FFF2-40B4-BE49-F238E27FC236}">
                <a16:creationId xmlns:a16="http://schemas.microsoft.com/office/drawing/2014/main" id="{370A8D5C-0FC5-133D-DF90-38750C78DA1F}"/>
              </a:ext>
            </a:extLst>
          </p:cNvPr>
          <p:cNvSpPr txBox="1"/>
          <p:nvPr/>
        </p:nvSpPr>
        <p:spPr>
          <a:xfrm>
            <a:off x="1563338" y="3455511"/>
            <a:ext cx="2384517" cy="584775"/>
          </a:xfrm>
          <a:prstGeom prst="rect">
            <a:avLst/>
          </a:prstGeom>
          <a:noFill/>
        </p:spPr>
        <p:txBody>
          <a:bodyPr wrap="square" rtlCol="0">
            <a:spAutoFit/>
          </a:bodyPr>
          <a:lstStyle/>
          <a:p>
            <a:r>
              <a:rPr lang="en-GB" sz="1200" dirty="0"/>
              <a:t>Beats per bar: ……………</a:t>
            </a:r>
          </a:p>
          <a:p>
            <a:endParaRPr lang="en-GB" sz="800" dirty="0"/>
          </a:p>
          <a:p>
            <a:r>
              <a:rPr lang="en-GB" sz="1200" dirty="0"/>
              <a:t>Type of beat: ………………</a:t>
            </a:r>
          </a:p>
        </p:txBody>
      </p:sp>
      <p:sp>
        <p:nvSpPr>
          <p:cNvPr id="37" name="TextBox 36">
            <a:extLst>
              <a:ext uri="{FF2B5EF4-FFF2-40B4-BE49-F238E27FC236}">
                <a16:creationId xmlns:a16="http://schemas.microsoft.com/office/drawing/2014/main" id="{59DA63AA-D582-D42D-51C0-AEE019F8F4DE}"/>
              </a:ext>
            </a:extLst>
          </p:cNvPr>
          <p:cNvSpPr txBox="1"/>
          <p:nvPr/>
        </p:nvSpPr>
        <p:spPr>
          <a:xfrm>
            <a:off x="1519907" y="4373200"/>
            <a:ext cx="2384517" cy="584775"/>
          </a:xfrm>
          <a:prstGeom prst="rect">
            <a:avLst/>
          </a:prstGeom>
          <a:noFill/>
        </p:spPr>
        <p:txBody>
          <a:bodyPr wrap="square" rtlCol="0">
            <a:spAutoFit/>
          </a:bodyPr>
          <a:lstStyle/>
          <a:p>
            <a:r>
              <a:rPr lang="en-GB" sz="1200" dirty="0"/>
              <a:t>Beats per bar: ……………</a:t>
            </a:r>
          </a:p>
          <a:p>
            <a:endParaRPr lang="en-GB" sz="800" dirty="0"/>
          </a:p>
          <a:p>
            <a:r>
              <a:rPr lang="en-GB" sz="1200" dirty="0"/>
              <a:t>Type of beat: ………………</a:t>
            </a:r>
          </a:p>
        </p:txBody>
      </p:sp>
      <p:sp>
        <p:nvSpPr>
          <p:cNvPr id="39" name="TextBox 38">
            <a:extLst>
              <a:ext uri="{FF2B5EF4-FFF2-40B4-BE49-F238E27FC236}">
                <a16:creationId xmlns:a16="http://schemas.microsoft.com/office/drawing/2014/main" id="{95584213-8245-6302-4B31-910C17ECD85E}"/>
              </a:ext>
            </a:extLst>
          </p:cNvPr>
          <p:cNvSpPr txBox="1"/>
          <p:nvPr/>
        </p:nvSpPr>
        <p:spPr>
          <a:xfrm>
            <a:off x="4668832" y="3476274"/>
            <a:ext cx="2384517" cy="584775"/>
          </a:xfrm>
          <a:prstGeom prst="rect">
            <a:avLst/>
          </a:prstGeom>
          <a:noFill/>
        </p:spPr>
        <p:txBody>
          <a:bodyPr wrap="square" rtlCol="0">
            <a:spAutoFit/>
          </a:bodyPr>
          <a:lstStyle/>
          <a:p>
            <a:r>
              <a:rPr lang="en-GB" sz="1200" dirty="0"/>
              <a:t>Beats per bar: ……………</a:t>
            </a:r>
          </a:p>
          <a:p>
            <a:endParaRPr lang="en-GB" sz="800" dirty="0"/>
          </a:p>
          <a:p>
            <a:r>
              <a:rPr lang="en-GB" sz="1200" dirty="0"/>
              <a:t>Type of beat: ………………</a:t>
            </a:r>
          </a:p>
        </p:txBody>
      </p:sp>
      <p:sp>
        <p:nvSpPr>
          <p:cNvPr id="40" name="TextBox 39">
            <a:extLst>
              <a:ext uri="{FF2B5EF4-FFF2-40B4-BE49-F238E27FC236}">
                <a16:creationId xmlns:a16="http://schemas.microsoft.com/office/drawing/2014/main" id="{690D6982-D2FB-7A69-08C7-B9F8B8B0A6E8}"/>
              </a:ext>
            </a:extLst>
          </p:cNvPr>
          <p:cNvSpPr txBox="1"/>
          <p:nvPr/>
        </p:nvSpPr>
        <p:spPr>
          <a:xfrm>
            <a:off x="4668831" y="4429068"/>
            <a:ext cx="2384517" cy="584775"/>
          </a:xfrm>
          <a:prstGeom prst="rect">
            <a:avLst/>
          </a:prstGeom>
          <a:noFill/>
        </p:spPr>
        <p:txBody>
          <a:bodyPr wrap="square" rtlCol="0">
            <a:spAutoFit/>
          </a:bodyPr>
          <a:lstStyle/>
          <a:p>
            <a:r>
              <a:rPr lang="en-GB" sz="1200" dirty="0"/>
              <a:t>Beats per bar: ……………</a:t>
            </a:r>
          </a:p>
          <a:p>
            <a:endParaRPr lang="en-GB" sz="800" dirty="0"/>
          </a:p>
          <a:p>
            <a:r>
              <a:rPr lang="en-GB" sz="1200" dirty="0"/>
              <a:t>Type of beat: ………………</a:t>
            </a:r>
          </a:p>
        </p:txBody>
      </p:sp>
      <p:pic>
        <p:nvPicPr>
          <p:cNvPr id="33" name="Picture 32">
            <a:extLst>
              <a:ext uri="{FF2B5EF4-FFF2-40B4-BE49-F238E27FC236}">
                <a16:creationId xmlns:a16="http://schemas.microsoft.com/office/drawing/2014/main" id="{5E2D32F2-7A40-6457-8933-725F3772B494}"/>
              </a:ext>
            </a:extLst>
          </p:cNvPr>
          <p:cNvPicPr>
            <a:picLocks noChangeAspect="1"/>
          </p:cNvPicPr>
          <p:nvPr/>
        </p:nvPicPr>
        <p:blipFill rotWithShape="1">
          <a:blip r:embed="rId8"/>
          <a:srcRect l="10450" b="737"/>
          <a:stretch/>
        </p:blipFill>
        <p:spPr>
          <a:xfrm>
            <a:off x="3630922" y="3192064"/>
            <a:ext cx="894953" cy="1021896"/>
          </a:xfrm>
          <a:prstGeom prst="rect">
            <a:avLst/>
          </a:prstGeom>
        </p:spPr>
      </p:pic>
    </p:spTree>
    <p:extLst>
      <p:ext uri="{BB962C8B-B14F-4D97-AF65-F5344CB8AC3E}">
        <p14:creationId xmlns:p14="http://schemas.microsoft.com/office/powerpoint/2010/main" val="29892383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A05A2-CF6C-34D0-4D15-ED83B1C2DC06}"/>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DB7248D1-A777-D858-1CD1-AFFB69880FEE}"/>
              </a:ext>
            </a:extLst>
          </p:cNvPr>
          <p:cNvPicPr>
            <a:picLocks noChangeAspect="1"/>
          </p:cNvPicPr>
          <p:nvPr/>
        </p:nvPicPr>
        <p:blipFill>
          <a:blip r:embed="rId2"/>
          <a:stretch>
            <a:fillRect/>
          </a:stretch>
        </p:blipFill>
        <p:spPr>
          <a:xfrm>
            <a:off x="80244" y="4807429"/>
            <a:ext cx="6801799" cy="4915586"/>
          </a:xfrm>
          <a:prstGeom prst="rect">
            <a:avLst/>
          </a:prstGeom>
        </p:spPr>
      </p:pic>
      <p:sp>
        <p:nvSpPr>
          <p:cNvPr id="3" name="TextBox 2">
            <a:extLst>
              <a:ext uri="{FF2B5EF4-FFF2-40B4-BE49-F238E27FC236}">
                <a16:creationId xmlns:a16="http://schemas.microsoft.com/office/drawing/2014/main" id="{6EA767C1-5D55-E633-5201-843F8D2FAC34}"/>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56" name="Rectangle: Rounded Corners 55">
            <a:extLst>
              <a:ext uri="{FF2B5EF4-FFF2-40B4-BE49-F238E27FC236}">
                <a16:creationId xmlns:a16="http://schemas.microsoft.com/office/drawing/2014/main" id="{9436908E-585B-032B-1843-DBB0008F236C}"/>
              </a:ext>
            </a:extLst>
          </p:cNvPr>
          <p:cNvSpPr/>
          <p:nvPr/>
        </p:nvSpPr>
        <p:spPr>
          <a:xfrm>
            <a:off x="3481144" y="550257"/>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Instrumentation</a:t>
            </a:r>
          </a:p>
        </p:txBody>
      </p:sp>
      <p:sp>
        <p:nvSpPr>
          <p:cNvPr id="15" name="TextBox 14">
            <a:extLst>
              <a:ext uri="{FF2B5EF4-FFF2-40B4-BE49-F238E27FC236}">
                <a16:creationId xmlns:a16="http://schemas.microsoft.com/office/drawing/2014/main" id="{D73E8517-1D4C-B24C-3345-F5858F1D35F7}"/>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28</a:t>
            </a:r>
          </a:p>
        </p:txBody>
      </p:sp>
      <p:sp>
        <p:nvSpPr>
          <p:cNvPr id="2" name="TextBox 1">
            <a:extLst>
              <a:ext uri="{FF2B5EF4-FFF2-40B4-BE49-F238E27FC236}">
                <a16:creationId xmlns:a16="http://schemas.microsoft.com/office/drawing/2014/main" id="{9A7C4EFB-0524-DA5F-A1B3-51193D149467}"/>
              </a:ext>
            </a:extLst>
          </p:cNvPr>
          <p:cNvSpPr txBox="1"/>
          <p:nvPr/>
        </p:nvSpPr>
        <p:spPr>
          <a:xfrm>
            <a:off x="26991" y="1104254"/>
            <a:ext cx="6908306" cy="307777"/>
          </a:xfrm>
          <a:prstGeom prst="rect">
            <a:avLst/>
          </a:prstGeom>
          <a:noFill/>
        </p:spPr>
        <p:txBody>
          <a:bodyPr wrap="square" rtlCol="0">
            <a:spAutoFit/>
          </a:bodyPr>
          <a:lstStyle/>
          <a:p>
            <a:r>
              <a:rPr lang="en-GB" sz="1400" dirty="0"/>
              <a:t>1. </a:t>
            </a:r>
            <a:r>
              <a:rPr lang="en-GB" sz="1400" b="1" dirty="0"/>
              <a:t>Acoustic Instruments. </a:t>
            </a:r>
            <a:r>
              <a:rPr lang="en-GB" sz="1400" dirty="0"/>
              <a:t>For each type, name an instrument. The first is done for you.</a:t>
            </a:r>
          </a:p>
        </p:txBody>
      </p:sp>
      <p:sp>
        <p:nvSpPr>
          <p:cNvPr id="21" name="TextBox 20">
            <a:extLst>
              <a:ext uri="{FF2B5EF4-FFF2-40B4-BE49-F238E27FC236}">
                <a16:creationId xmlns:a16="http://schemas.microsoft.com/office/drawing/2014/main" id="{511C6BCD-D9E8-1350-0DB7-49AA70A742C4}"/>
              </a:ext>
            </a:extLst>
          </p:cNvPr>
          <p:cNvSpPr txBox="1"/>
          <p:nvPr/>
        </p:nvSpPr>
        <p:spPr>
          <a:xfrm>
            <a:off x="73794" y="4527686"/>
            <a:ext cx="6392511" cy="307777"/>
          </a:xfrm>
          <a:prstGeom prst="rect">
            <a:avLst/>
          </a:prstGeom>
          <a:noFill/>
        </p:spPr>
        <p:txBody>
          <a:bodyPr wrap="square" rtlCol="0">
            <a:spAutoFit/>
          </a:bodyPr>
          <a:lstStyle/>
          <a:p>
            <a:r>
              <a:rPr lang="en-GB" sz="1400" dirty="0"/>
              <a:t>2.  </a:t>
            </a:r>
            <a:r>
              <a:rPr lang="en-GB" sz="1400" b="1" dirty="0"/>
              <a:t>Electric Instruments. </a:t>
            </a:r>
            <a:r>
              <a:rPr lang="en-GB" sz="1400" dirty="0"/>
              <a:t>For each instrument, describe how sound is produced..</a:t>
            </a:r>
          </a:p>
        </p:txBody>
      </p:sp>
      <p:pic>
        <p:nvPicPr>
          <p:cNvPr id="6" name="Picture 5">
            <a:extLst>
              <a:ext uri="{FF2B5EF4-FFF2-40B4-BE49-F238E27FC236}">
                <a16:creationId xmlns:a16="http://schemas.microsoft.com/office/drawing/2014/main" id="{48CB2645-55C4-0467-3ABF-53DA7A0FE462}"/>
              </a:ext>
            </a:extLst>
          </p:cNvPr>
          <p:cNvPicPr>
            <a:picLocks noChangeAspect="1"/>
          </p:cNvPicPr>
          <p:nvPr/>
        </p:nvPicPr>
        <p:blipFill>
          <a:blip r:embed="rId3"/>
          <a:stretch>
            <a:fillRect/>
          </a:stretch>
        </p:blipFill>
        <p:spPr>
          <a:xfrm>
            <a:off x="543764" y="1507567"/>
            <a:ext cx="5687219" cy="2924583"/>
          </a:xfrm>
          <a:prstGeom prst="rect">
            <a:avLst/>
          </a:prstGeom>
        </p:spPr>
      </p:pic>
    </p:spTree>
    <p:extLst>
      <p:ext uri="{BB962C8B-B14F-4D97-AF65-F5344CB8AC3E}">
        <p14:creationId xmlns:p14="http://schemas.microsoft.com/office/powerpoint/2010/main" val="21369423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BD032-A2C8-9383-EF93-2380F33769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E5DC60A-9A85-C308-76B5-107428A718AB}"/>
              </a:ext>
            </a:extLst>
          </p:cNvPr>
          <p:cNvSpPr txBox="1"/>
          <p:nvPr/>
        </p:nvSpPr>
        <p:spPr>
          <a:xfrm>
            <a:off x="627398" y="103415"/>
            <a:ext cx="6074229" cy="707886"/>
          </a:xfrm>
          <a:prstGeom prst="rect">
            <a:avLst/>
          </a:prstGeom>
          <a:noFill/>
        </p:spPr>
        <p:txBody>
          <a:bodyPr wrap="square" rtlCol="0">
            <a:spAutoFit/>
          </a:bodyPr>
          <a:lstStyle/>
          <a:p>
            <a:r>
              <a:rPr lang="en-GB" sz="2000" dirty="0"/>
              <a:t>Content Area 3: Musical Elements, Musical Styles &amp; Music Technology</a:t>
            </a:r>
          </a:p>
        </p:txBody>
      </p:sp>
      <p:sp>
        <p:nvSpPr>
          <p:cNvPr id="56" name="Rectangle: Rounded Corners 55">
            <a:extLst>
              <a:ext uri="{FF2B5EF4-FFF2-40B4-BE49-F238E27FC236}">
                <a16:creationId xmlns:a16="http://schemas.microsoft.com/office/drawing/2014/main" id="{2AE9A2AF-0658-CBD8-4B61-D2B2981C51C0}"/>
              </a:ext>
            </a:extLst>
          </p:cNvPr>
          <p:cNvSpPr/>
          <p:nvPr/>
        </p:nvSpPr>
        <p:spPr>
          <a:xfrm>
            <a:off x="3481144" y="550257"/>
            <a:ext cx="183863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Musical Styles</a:t>
            </a:r>
          </a:p>
        </p:txBody>
      </p:sp>
      <p:sp>
        <p:nvSpPr>
          <p:cNvPr id="15" name="TextBox 14">
            <a:extLst>
              <a:ext uri="{FF2B5EF4-FFF2-40B4-BE49-F238E27FC236}">
                <a16:creationId xmlns:a16="http://schemas.microsoft.com/office/drawing/2014/main" id="{5F30D45E-41F9-9B8D-43ED-08C16C59964E}"/>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29</a:t>
            </a:r>
          </a:p>
        </p:txBody>
      </p:sp>
      <p:sp>
        <p:nvSpPr>
          <p:cNvPr id="2" name="TextBox 1">
            <a:extLst>
              <a:ext uri="{FF2B5EF4-FFF2-40B4-BE49-F238E27FC236}">
                <a16:creationId xmlns:a16="http://schemas.microsoft.com/office/drawing/2014/main" id="{E129DFB3-E2A5-B9D6-9758-7EE47B5698E1}"/>
              </a:ext>
            </a:extLst>
          </p:cNvPr>
          <p:cNvSpPr txBox="1"/>
          <p:nvPr/>
        </p:nvSpPr>
        <p:spPr>
          <a:xfrm>
            <a:off x="223355" y="1041581"/>
            <a:ext cx="6515578" cy="954107"/>
          </a:xfrm>
          <a:prstGeom prst="rect">
            <a:avLst/>
          </a:prstGeom>
          <a:noFill/>
        </p:spPr>
        <p:txBody>
          <a:bodyPr wrap="square" rtlCol="0">
            <a:spAutoFit/>
          </a:bodyPr>
          <a:lstStyle/>
          <a:p>
            <a:pPr marL="342900" indent="-342900">
              <a:buAutoNum type="arabicPeriod"/>
            </a:pPr>
            <a:r>
              <a:rPr lang="en-GB" sz="1400" b="1" dirty="0"/>
              <a:t>You will be asked about musical styles. </a:t>
            </a:r>
            <a:endParaRPr lang="en-GB" sz="1400" dirty="0"/>
          </a:p>
          <a:p>
            <a:r>
              <a:rPr lang="en-GB" sz="1400" dirty="0"/>
              <a:t>The best way to revise is to practise recalling how the different styles use the elements of music. Try to do this without looking at the knowledge organiser, or do a look/cover/write/check.</a:t>
            </a:r>
          </a:p>
        </p:txBody>
      </p:sp>
      <p:pic>
        <p:nvPicPr>
          <p:cNvPr id="6" name="Picture 5">
            <a:extLst>
              <a:ext uri="{FF2B5EF4-FFF2-40B4-BE49-F238E27FC236}">
                <a16:creationId xmlns:a16="http://schemas.microsoft.com/office/drawing/2014/main" id="{BB027B87-C017-F514-1A7D-35961971AE2B}"/>
              </a:ext>
            </a:extLst>
          </p:cNvPr>
          <p:cNvPicPr>
            <a:picLocks noChangeAspect="1"/>
          </p:cNvPicPr>
          <p:nvPr/>
        </p:nvPicPr>
        <p:blipFill>
          <a:blip r:embed="rId2"/>
          <a:stretch>
            <a:fillRect/>
          </a:stretch>
        </p:blipFill>
        <p:spPr>
          <a:xfrm>
            <a:off x="156402" y="2573688"/>
            <a:ext cx="6649483" cy="2762093"/>
          </a:xfrm>
          <a:prstGeom prst="rect">
            <a:avLst/>
          </a:prstGeom>
        </p:spPr>
      </p:pic>
      <p:sp>
        <p:nvSpPr>
          <p:cNvPr id="7" name="TextBox 6">
            <a:extLst>
              <a:ext uri="{FF2B5EF4-FFF2-40B4-BE49-F238E27FC236}">
                <a16:creationId xmlns:a16="http://schemas.microsoft.com/office/drawing/2014/main" id="{505FBDD8-AFF5-E09B-DA32-C5251D26C4E6}"/>
              </a:ext>
            </a:extLst>
          </p:cNvPr>
          <p:cNvSpPr txBox="1"/>
          <p:nvPr/>
        </p:nvSpPr>
        <p:spPr>
          <a:xfrm>
            <a:off x="156402" y="2346784"/>
            <a:ext cx="1640909" cy="307777"/>
          </a:xfrm>
          <a:prstGeom prst="rect">
            <a:avLst/>
          </a:prstGeom>
          <a:noFill/>
        </p:spPr>
        <p:txBody>
          <a:bodyPr wrap="square" rtlCol="0">
            <a:spAutoFit/>
          </a:bodyPr>
          <a:lstStyle/>
          <a:p>
            <a:r>
              <a:rPr lang="en-GB" sz="1400" b="1" dirty="0"/>
              <a:t>Rock and roll</a:t>
            </a:r>
          </a:p>
        </p:txBody>
      </p:sp>
      <p:pic>
        <p:nvPicPr>
          <p:cNvPr id="8" name="Picture 7">
            <a:extLst>
              <a:ext uri="{FF2B5EF4-FFF2-40B4-BE49-F238E27FC236}">
                <a16:creationId xmlns:a16="http://schemas.microsoft.com/office/drawing/2014/main" id="{A2463657-3D6A-C513-8A30-D2F75A4C29BE}"/>
              </a:ext>
            </a:extLst>
          </p:cNvPr>
          <p:cNvPicPr>
            <a:picLocks noChangeAspect="1"/>
          </p:cNvPicPr>
          <p:nvPr/>
        </p:nvPicPr>
        <p:blipFill>
          <a:blip r:embed="rId2"/>
          <a:stretch>
            <a:fillRect/>
          </a:stretch>
        </p:blipFill>
        <p:spPr>
          <a:xfrm>
            <a:off x="156402" y="5913781"/>
            <a:ext cx="6649483" cy="2762093"/>
          </a:xfrm>
          <a:prstGeom prst="rect">
            <a:avLst/>
          </a:prstGeom>
        </p:spPr>
      </p:pic>
      <p:sp>
        <p:nvSpPr>
          <p:cNvPr id="9" name="TextBox 8">
            <a:extLst>
              <a:ext uri="{FF2B5EF4-FFF2-40B4-BE49-F238E27FC236}">
                <a16:creationId xmlns:a16="http://schemas.microsoft.com/office/drawing/2014/main" id="{2D864614-1948-4394-FB97-45618C127FDC}"/>
              </a:ext>
            </a:extLst>
          </p:cNvPr>
          <p:cNvSpPr txBox="1"/>
          <p:nvPr/>
        </p:nvSpPr>
        <p:spPr>
          <a:xfrm>
            <a:off x="156402" y="5686877"/>
            <a:ext cx="1640909" cy="307777"/>
          </a:xfrm>
          <a:prstGeom prst="rect">
            <a:avLst/>
          </a:prstGeom>
          <a:noFill/>
        </p:spPr>
        <p:txBody>
          <a:bodyPr wrap="square" rtlCol="0">
            <a:spAutoFit/>
          </a:bodyPr>
          <a:lstStyle/>
          <a:p>
            <a:r>
              <a:rPr lang="en-GB" sz="1400" b="1" dirty="0"/>
              <a:t>Rock</a:t>
            </a:r>
          </a:p>
        </p:txBody>
      </p:sp>
      <p:sp>
        <p:nvSpPr>
          <p:cNvPr id="10" name="TextBox 9">
            <a:extLst>
              <a:ext uri="{FF2B5EF4-FFF2-40B4-BE49-F238E27FC236}">
                <a16:creationId xmlns:a16="http://schemas.microsoft.com/office/drawing/2014/main" id="{B405B390-D427-7E2A-C17B-9315632D62E9}"/>
              </a:ext>
            </a:extLst>
          </p:cNvPr>
          <p:cNvSpPr txBox="1"/>
          <p:nvPr/>
        </p:nvSpPr>
        <p:spPr>
          <a:xfrm>
            <a:off x="1509261" y="2346783"/>
            <a:ext cx="1640909" cy="307777"/>
          </a:xfrm>
          <a:prstGeom prst="rect">
            <a:avLst/>
          </a:prstGeom>
          <a:noFill/>
        </p:spPr>
        <p:txBody>
          <a:bodyPr wrap="square" rtlCol="0">
            <a:spAutoFit/>
          </a:bodyPr>
          <a:lstStyle/>
          <a:p>
            <a:r>
              <a:rPr lang="en-GB" sz="1400" dirty="0"/>
              <a:t>Decade:</a:t>
            </a:r>
          </a:p>
        </p:txBody>
      </p:sp>
      <p:sp>
        <p:nvSpPr>
          <p:cNvPr id="11" name="TextBox 10">
            <a:extLst>
              <a:ext uri="{FF2B5EF4-FFF2-40B4-BE49-F238E27FC236}">
                <a16:creationId xmlns:a16="http://schemas.microsoft.com/office/drawing/2014/main" id="{6DB2244A-E3DB-B2E7-C522-06AD2711F38A}"/>
              </a:ext>
            </a:extLst>
          </p:cNvPr>
          <p:cNvSpPr txBox="1"/>
          <p:nvPr/>
        </p:nvSpPr>
        <p:spPr>
          <a:xfrm>
            <a:off x="1346423" y="5690128"/>
            <a:ext cx="1640909" cy="307777"/>
          </a:xfrm>
          <a:prstGeom prst="rect">
            <a:avLst/>
          </a:prstGeom>
          <a:noFill/>
        </p:spPr>
        <p:txBody>
          <a:bodyPr wrap="square" rtlCol="0">
            <a:spAutoFit/>
          </a:bodyPr>
          <a:lstStyle/>
          <a:p>
            <a:r>
              <a:rPr lang="en-GB" sz="1400" dirty="0"/>
              <a:t>Decade:</a:t>
            </a:r>
          </a:p>
        </p:txBody>
      </p:sp>
    </p:spTree>
    <p:extLst>
      <p:ext uri="{BB962C8B-B14F-4D97-AF65-F5344CB8AC3E}">
        <p14:creationId xmlns:p14="http://schemas.microsoft.com/office/powerpoint/2010/main" val="44715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6BAA0-8057-7FC5-6A14-59766CEDFAE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8BFE6519-2D2E-7568-D9AD-E3045E064FF1}"/>
              </a:ext>
            </a:extLst>
          </p:cNvPr>
          <p:cNvPicPr>
            <a:picLocks noChangeAspect="1"/>
          </p:cNvPicPr>
          <p:nvPr/>
        </p:nvPicPr>
        <p:blipFill>
          <a:blip r:embed="rId2"/>
          <a:stretch>
            <a:fillRect/>
          </a:stretch>
        </p:blipFill>
        <p:spPr>
          <a:xfrm>
            <a:off x="52144" y="6675248"/>
            <a:ext cx="6649483" cy="2762093"/>
          </a:xfrm>
          <a:prstGeom prst="rect">
            <a:avLst/>
          </a:prstGeom>
        </p:spPr>
      </p:pic>
      <p:sp>
        <p:nvSpPr>
          <p:cNvPr id="15" name="TextBox 14">
            <a:extLst>
              <a:ext uri="{FF2B5EF4-FFF2-40B4-BE49-F238E27FC236}">
                <a16:creationId xmlns:a16="http://schemas.microsoft.com/office/drawing/2014/main" id="{D577B316-6075-88B2-B2AA-2938EF6FA778}"/>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30</a:t>
            </a:r>
          </a:p>
        </p:txBody>
      </p:sp>
      <p:pic>
        <p:nvPicPr>
          <p:cNvPr id="6" name="Picture 5">
            <a:extLst>
              <a:ext uri="{FF2B5EF4-FFF2-40B4-BE49-F238E27FC236}">
                <a16:creationId xmlns:a16="http://schemas.microsoft.com/office/drawing/2014/main" id="{3638E858-C4EB-1C87-C78C-2CB6D81087A7}"/>
              </a:ext>
            </a:extLst>
          </p:cNvPr>
          <p:cNvPicPr>
            <a:picLocks noChangeAspect="1"/>
          </p:cNvPicPr>
          <p:nvPr/>
        </p:nvPicPr>
        <p:blipFill>
          <a:blip r:embed="rId2"/>
          <a:stretch>
            <a:fillRect/>
          </a:stretch>
        </p:blipFill>
        <p:spPr>
          <a:xfrm>
            <a:off x="104257" y="3603972"/>
            <a:ext cx="6649483" cy="2762093"/>
          </a:xfrm>
          <a:prstGeom prst="rect">
            <a:avLst/>
          </a:prstGeom>
        </p:spPr>
      </p:pic>
      <p:sp>
        <p:nvSpPr>
          <p:cNvPr id="7" name="TextBox 6">
            <a:extLst>
              <a:ext uri="{FF2B5EF4-FFF2-40B4-BE49-F238E27FC236}">
                <a16:creationId xmlns:a16="http://schemas.microsoft.com/office/drawing/2014/main" id="{FAA58DE5-E869-58CC-D127-D99B2353063F}"/>
              </a:ext>
            </a:extLst>
          </p:cNvPr>
          <p:cNvSpPr txBox="1"/>
          <p:nvPr/>
        </p:nvSpPr>
        <p:spPr>
          <a:xfrm>
            <a:off x="104258" y="3265417"/>
            <a:ext cx="1640909" cy="307777"/>
          </a:xfrm>
          <a:prstGeom prst="rect">
            <a:avLst/>
          </a:prstGeom>
          <a:noFill/>
        </p:spPr>
        <p:txBody>
          <a:bodyPr wrap="square" rtlCol="0">
            <a:spAutoFit/>
          </a:bodyPr>
          <a:lstStyle/>
          <a:p>
            <a:r>
              <a:rPr lang="en-GB" sz="1400" b="1" dirty="0"/>
              <a:t>Soul</a:t>
            </a:r>
          </a:p>
        </p:txBody>
      </p:sp>
      <p:sp>
        <p:nvSpPr>
          <p:cNvPr id="9" name="TextBox 8">
            <a:extLst>
              <a:ext uri="{FF2B5EF4-FFF2-40B4-BE49-F238E27FC236}">
                <a16:creationId xmlns:a16="http://schemas.microsoft.com/office/drawing/2014/main" id="{DCEFDE0B-525C-C1BC-094F-F3B518404834}"/>
              </a:ext>
            </a:extLst>
          </p:cNvPr>
          <p:cNvSpPr txBox="1"/>
          <p:nvPr/>
        </p:nvSpPr>
        <p:spPr>
          <a:xfrm>
            <a:off x="104258" y="6367471"/>
            <a:ext cx="1640909" cy="307777"/>
          </a:xfrm>
          <a:prstGeom prst="rect">
            <a:avLst/>
          </a:prstGeom>
          <a:noFill/>
        </p:spPr>
        <p:txBody>
          <a:bodyPr wrap="square" rtlCol="0">
            <a:spAutoFit/>
          </a:bodyPr>
          <a:lstStyle/>
          <a:p>
            <a:r>
              <a:rPr lang="en-GB" sz="1400" b="1" dirty="0"/>
              <a:t>Funk</a:t>
            </a:r>
          </a:p>
        </p:txBody>
      </p:sp>
      <p:pic>
        <p:nvPicPr>
          <p:cNvPr id="4" name="Picture 3">
            <a:extLst>
              <a:ext uri="{FF2B5EF4-FFF2-40B4-BE49-F238E27FC236}">
                <a16:creationId xmlns:a16="http://schemas.microsoft.com/office/drawing/2014/main" id="{A5913A2B-D3AD-3566-921C-4CF768C17C7C}"/>
              </a:ext>
            </a:extLst>
          </p:cNvPr>
          <p:cNvPicPr>
            <a:picLocks noChangeAspect="1"/>
          </p:cNvPicPr>
          <p:nvPr/>
        </p:nvPicPr>
        <p:blipFill>
          <a:blip r:embed="rId2"/>
          <a:stretch>
            <a:fillRect/>
          </a:stretch>
        </p:blipFill>
        <p:spPr>
          <a:xfrm>
            <a:off x="104256" y="487935"/>
            <a:ext cx="6649483" cy="2762093"/>
          </a:xfrm>
          <a:prstGeom prst="rect">
            <a:avLst/>
          </a:prstGeom>
        </p:spPr>
      </p:pic>
      <p:sp>
        <p:nvSpPr>
          <p:cNvPr id="5" name="TextBox 4">
            <a:extLst>
              <a:ext uri="{FF2B5EF4-FFF2-40B4-BE49-F238E27FC236}">
                <a16:creationId xmlns:a16="http://schemas.microsoft.com/office/drawing/2014/main" id="{CDFD1BCF-264A-D60F-E3BA-1DC84E4A1333}"/>
              </a:ext>
            </a:extLst>
          </p:cNvPr>
          <p:cNvSpPr txBox="1"/>
          <p:nvPr/>
        </p:nvSpPr>
        <p:spPr>
          <a:xfrm>
            <a:off x="191940" y="224918"/>
            <a:ext cx="1640909" cy="307777"/>
          </a:xfrm>
          <a:prstGeom prst="rect">
            <a:avLst/>
          </a:prstGeom>
          <a:noFill/>
        </p:spPr>
        <p:txBody>
          <a:bodyPr wrap="square" rtlCol="0">
            <a:spAutoFit/>
          </a:bodyPr>
          <a:lstStyle/>
          <a:p>
            <a:r>
              <a:rPr lang="en-GB" sz="1400" b="1" dirty="0"/>
              <a:t>Folk</a:t>
            </a:r>
          </a:p>
        </p:txBody>
      </p:sp>
      <p:sp>
        <p:nvSpPr>
          <p:cNvPr id="12" name="TextBox 11">
            <a:extLst>
              <a:ext uri="{FF2B5EF4-FFF2-40B4-BE49-F238E27FC236}">
                <a16:creationId xmlns:a16="http://schemas.microsoft.com/office/drawing/2014/main" id="{4BF1A34C-9D40-CB6B-034F-544348037A19}"/>
              </a:ext>
            </a:extLst>
          </p:cNvPr>
          <p:cNvSpPr txBox="1"/>
          <p:nvPr/>
        </p:nvSpPr>
        <p:spPr>
          <a:xfrm>
            <a:off x="1283793" y="6396843"/>
            <a:ext cx="1640909" cy="307777"/>
          </a:xfrm>
          <a:prstGeom prst="rect">
            <a:avLst/>
          </a:prstGeom>
          <a:noFill/>
        </p:spPr>
        <p:txBody>
          <a:bodyPr wrap="square" rtlCol="0">
            <a:spAutoFit/>
          </a:bodyPr>
          <a:lstStyle/>
          <a:p>
            <a:r>
              <a:rPr lang="en-GB" sz="1400" dirty="0"/>
              <a:t>Decade:</a:t>
            </a:r>
          </a:p>
        </p:txBody>
      </p:sp>
      <p:sp>
        <p:nvSpPr>
          <p:cNvPr id="13" name="TextBox 12">
            <a:extLst>
              <a:ext uri="{FF2B5EF4-FFF2-40B4-BE49-F238E27FC236}">
                <a16:creationId xmlns:a16="http://schemas.microsoft.com/office/drawing/2014/main" id="{36B909B4-EFF2-F24E-7186-B12324155AA5}"/>
              </a:ext>
            </a:extLst>
          </p:cNvPr>
          <p:cNvSpPr txBox="1"/>
          <p:nvPr/>
        </p:nvSpPr>
        <p:spPr>
          <a:xfrm>
            <a:off x="1283792" y="3310881"/>
            <a:ext cx="1640909" cy="307777"/>
          </a:xfrm>
          <a:prstGeom prst="rect">
            <a:avLst/>
          </a:prstGeom>
          <a:noFill/>
        </p:spPr>
        <p:txBody>
          <a:bodyPr wrap="square" rtlCol="0">
            <a:spAutoFit/>
          </a:bodyPr>
          <a:lstStyle/>
          <a:p>
            <a:r>
              <a:rPr lang="en-GB" sz="1400" dirty="0"/>
              <a:t>Decade:</a:t>
            </a:r>
          </a:p>
        </p:txBody>
      </p:sp>
      <p:sp>
        <p:nvSpPr>
          <p:cNvPr id="14" name="TextBox 13">
            <a:extLst>
              <a:ext uri="{FF2B5EF4-FFF2-40B4-BE49-F238E27FC236}">
                <a16:creationId xmlns:a16="http://schemas.microsoft.com/office/drawing/2014/main" id="{7E91F648-ED65-8E9C-1C26-3F5F2CA6B3D5}"/>
              </a:ext>
            </a:extLst>
          </p:cNvPr>
          <p:cNvSpPr txBox="1"/>
          <p:nvPr/>
        </p:nvSpPr>
        <p:spPr>
          <a:xfrm>
            <a:off x="1283792" y="232612"/>
            <a:ext cx="1640909" cy="307777"/>
          </a:xfrm>
          <a:prstGeom prst="rect">
            <a:avLst/>
          </a:prstGeom>
          <a:noFill/>
        </p:spPr>
        <p:txBody>
          <a:bodyPr wrap="square" rtlCol="0">
            <a:spAutoFit/>
          </a:bodyPr>
          <a:lstStyle/>
          <a:p>
            <a:r>
              <a:rPr lang="en-GB" sz="1400" dirty="0"/>
              <a:t>Decade:</a:t>
            </a:r>
          </a:p>
        </p:txBody>
      </p:sp>
    </p:spTree>
    <p:extLst>
      <p:ext uri="{BB962C8B-B14F-4D97-AF65-F5344CB8AC3E}">
        <p14:creationId xmlns:p14="http://schemas.microsoft.com/office/powerpoint/2010/main" val="13295420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040B7-349A-2D78-AC2A-F7C7BB683E86}"/>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8D8BF3F5-1368-AC22-1C86-58C925FDDD50}"/>
              </a:ext>
            </a:extLst>
          </p:cNvPr>
          <p:cNvPicPr>
            <a:picLocks noChangeAspect="1"/>
          </p:cNvPicPr>
          <p:nvPr/>
        </p:nvPicPr>
        <p:blipFill>
          <a:blip r:embed="rId2"/>
          <a:stretch>
            <a:fillRect/>
          </a:stretch>
        </p:blipFill>
        <p:spPr>
          <a:xfrm>
            <a:off x="52144" y="6675248"/>
            <a:ext cx="6649483" cy="2762093"/>
          </a:xfrm>
          <a:prstGeom prst="rect">
            <a:avLst/>
          </a:prstGeom>
        </p:spPr>
      </p:pic>
      <p:sp>
        <p:nvSpPr>
          <p:cNvPr id="15" name="TextBox 14">
            <a:extLst>
              <a:ext uri="{FF2B5EF4-FFF2-40B4-BE49-F238E27FC236}">
                <a16:creationId xmlns:a16="http://schemas.microsoft.com/office/drawing/2014/main" id="{626D7249-55CE-888B-EC12-058AAF36BEC6}"/>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31</a:t>
            </a:r>
          </a:p>
        </p:txBody>
      </p:sp>
      <p:pic>
        <p:nvPicPr>
          <p:cNvPr id="6" name="Picture 5">
            <a:extLst>
              <a:ext uri="{FF2B5EF4-FFF2-40B4-BE49-F238E27FC236}">
                <a16:creationId xmlns:a16="http://schemas.microsoft.com/office/drawing/2014/main" id="{92DF255D-02E7-B17D-50A7-E15CD031751F}"/>
              </a:ext>
            </a:extLst>
          </p:cNvPr>
          <p:cNvPicPr>
            <a:picLocks noChangeAspect="1"/>
          </p:cNvPicPr>
          <p:nvPr/>
        </p:nvPicPr>
        <p:blipFill>
          <a:blip r:embed="rId2"/>
          <a:stretch>
            <a:fillRect/>
          </a:stretch>
        </p:blipFill>
        <p:spPr>
          <a:xfrm>
            <a:off x="104257" y="3603972"/>
            <a:ext cx="6649483" cy="2762093"/>
          </a:xfrm>
          <a:prstGeom prst="rect">
            <a:avLst/>
          </a:prstGeom>
        </p:spPr>
      </p:pic>
      <p:sp>
        <p:nvSpPr>
          <p:cNvPr id="7" name="TextBox 6">
            <a:extLst>
              <a:ext uri="{FF2B5EF4-FFF2-40B4-BE49-F238E27FC236}">
                <a16:creationId xmlns:a16="http://schemas.microsoft.com/office/drawing/2014/main" id="{07C5BB26-13DA-525E-D8AF-DD1E9FF8812E}"/>
              </a:ext>
            </a:extLst>
          </p:cNvPr>
          <p:cNvSpPr txBox="1"/>
          <p:nvPr/>
        </p:nvSpPr>
        <p:spPr>
          <a:xfrm>
            <a:off x="104258" y="3265417"/>
            <a:ext cx="1640909" cy="307777"/>
          </a:xfrm>
          <a:prstGeom prst="rect">
            <a:avLst/>
          </a:prstGeom>
          <a:noFill/>
        </p:spPr>
        <p:txBody>
          <a:bodyPr wrap="square" rtlCol="0">
            <a:spAutoFit/>
          </a:bodyPr>
          <a:lstStyle/>
          <a:p>
            <a:r>
              <a:rPr lang="en-GB" sz="1400" b="1" dirty="0"/>
              <a:t>Reggae</a:t>
            </a:r>
          </a:p>
        </p:txBody>
      </p:sp>
      <p:sp>
        <p:nvSpPr>
          <p:cNvPr id="9" name="TextBox 8">
            <a:extLst>
              <a:ext uri="{FF2B5EF4-FFF2-40B4-BE49-F238E27FC236}">
                <a16:creationId xmlns:a16="http://schemas.microsoft.com/office/drawing/2014/main" id="{0329BD15-A3D1-992C-D42E-614CECE57936}"/>
              </a:ext>
            </a:extLst>
          </p:cNvPr>
          <p:cNvSpPr txBox="1"/>
          <p:nvPr/>
        </p:nvSpPr>
        <p:spPr>
          <a:xfrm>
            <a:off x="104258" y="6367471"/>
            <a:ext cx="1640909" cy="307777"/>
          </a:xfrm>
          <a:prstGeom prst="rect">
            <a:avLst/>
          </a:prstGeom>
          <a:noFill/>
        </p:spPr>
        <p:txBody>
          <a:bodyPr wrap="square" rtlCol="0">
            <a:spAutoFit/>
          </a:bodyPr>
          <a:lstStyle/>
          <a:p>
            <a:r>
              <a:rPr lang="en-GB" sz="1400" b="1" dirty="0"/>
              <a:t>Hip hop</a:t>
            </a:r>
          </a:p>
        </p:txBody>
      </p:sp>
      <p:pic>
        <p:nvPicPr>
          <p:cNvPr id="4" name="Picture 3">
            <a:extLst>
              <a:ext uri="{FF2B5EF4-FFF2-40B4-BE49-F238E27FC236}">
                <a16:creationId xmlns:a16="http://schemas.microsoft.com/office/drawing/2014/main" id="{00BB4326-3A98-45FE-4D0C-DE64569CE56F}"/>
              </a:ext>
            </a:extLst>
          </p:cNvPr>
          <p:cNvPicPr>
            <a:picLocks noChangeAspect="1"/>
          </p:cNvPicPr>
          <p:nvPr/>
        </p:nvPicPr>
        <p:blipFill>
          <a:blip r:embed="rId2"/>
          <a:stretch>
            <a:fillRect/>
          </a:stretch>
        </p:blipFill>
        <p:spPr>
          <a:xfrm>
            <a:off x="104256" y="487935"/>
            <a:ext cx="6649483" cy="2762093"/>
          </a:xfrm>
          <a:prstGeom prst="rect">
            <a:avLst/>
          </a:prstGeom>
        </p:spPr>
      </p:pic>
      <p:sp>
        <p:nvSpPr>
          <p:cNvPr id="5" name="TextBox 4">
            <a:extLst>
              <a:ext uri="{FF2B5EF4-FFF2-40B4-BE49-F238E27FC236}">
                <a16:creationId xmlns:a16="http://schemas.microsoft.com/office/drawing/2014/main" id="{C3E581A3-D1DE-4EB7-433C-9262FADF0802}"/>
              </a:ext>
            </a:extLst>
          </p:cNvPr>
          <p:cNvSpPr txBox="1"/>
          <p:nvPr/>
        </p:nvSpPr>
        <p:spPr>
          <a:xfrm>
            <a:off x="191940" y="224918"/>
            <a:ext cx="1640909" cy="307777"/>
          </a:xfrm>
          <a:prstGeom prst="rect">
            <a:avLst/>
          </a:prstGeom>
          <a:noFill/>
        </p:spPr>
        <p:txBody>
          <a:bodyPr wrap="square" rtlCol="0">
            <a:spAutoFit/>
          </a:bodyPr>
          <a:lstStyle/>
          <a:p>
            <a:r>
              <a:rPr lang="en-GB" sz="1400" b="1" dirty="0"/>
              <a:t>Disco</a:t>
            </a:r>
          </a:p>
        </p:txBody>
      </p:sp>
      <p:sp>
        <p:nvSpPr>
          <p:cNvPr id="2" name="TextBox 1">
            <a:extLst>
              <a:ext uri="{FF2B5EF4-FFF2-40B4-BE49-F238E27FC236}">
                <a16:creationId xmlns:a16="http://schemas.microsoft.com/office/drawing/2014/main" id="{EAFE6299-062D-AE56-C462-31D6E0C70A7C}"/>
              </a:ext>
            </a:extLst>
          </p:cNvPr>
          <p:cNvSpPr txBox="1"/>
          <p:nvPr/>
        </p:nvSpPr>
        <p:spPr>
          <a:xfrm>
            <a:off x="1559365" y="6408244"/>
            <a:ext cx="1640909" cy="307777"/>
          </a:xfrm>
          <a:prstGeom prst="rect">
            <a:avLst/>
          </a:prstGeom>
          <a:noFill/>
        </p:spPr>
        <p:txBody>
          <a:bodyPr wrap="square" rtlCol="0">
            <a:spAutoFit/>
          </a:bodyPr>
          <a:lstStyle/>
          <a:p>
            <a:r>
              <a:rPr lang="en-GB" sz="1400" dirty="0"/>
              <a:t>Decade:</a:t>
            </a:r>
          </a:p>
        </p:txBody>
      </p:sp>
      <p:sp>
        <p:nvSpPr>
          <p:cNvPr id="3" name="TextBox 2">
            <a:extLst>
              <a:ext uri="{FF2B5EF4-FFF2-40B4-BE49-F238E27FC236}">
                <a16:creationId xmlns:a16="http://schemas.microsoft.com/office/drawing/2014/main" id="{87EDCEB5-2E4B-67B6-B8CB-1F1ECEDAECE3}"/>
              </a:ext>
            </a:extLst>
          </p:cNvPr>
          <p:cNvSpPr txBox="1"/>
          <p:nvPr/>
        </p:nvSpPr>
        <p:spPr>
          <a:xfrm>
            <a:off x="1012394" y="3290801"/>
            <a:ext cx="1640909" cy="307777"/>
          </a:xfrm>
          <a:prstGeom prst="rect">
            <a:avLst/>
          </a:prstGeom>
          <a:noFill/>
        </p:spPr>
        <p:txBody>
          <a:bodyPr wrap="square" rtlCol="0">
            <a:spAutoFit/>
          </a:bodyPr>
          <a:lstStyle/>
          <a:p>
            <a:r>
              <a:rPr lang="en-GB" sz="1400" dirty="0"/>
              <a:t>Decade:</a:t>
            </a:r>
          </a:p>
        </p:txBody>
      </p:sp>
      <p:sp>
        <p:nvSpPr>
          <p:cNvPr id="10" name="TextBox 9">
            <a:extLst>
              <a:ext uri="{FF2B5EF4-FFF2-40B4-BE49-F238E27FC236}">
                <a16:creationId xmlns:a16="http://schemas.microsoft.com/office/drawing/2014/main" id="{233AE2C8-FE4F-AFE6-7CE3-282CA7669553}"/>
              </a:ext>
            </a:extLst>
          </p:cNvPr>
          <p:cNvSpPr txBox="1"/>
          <p:nvPr/>
        </p:nvSpPr>
        <p:spPr>
          <a:xfrm>
            <a:off x="924712" y="209529"/>
            <a:ext cx="1640909" cy="307777"/>
          </a:xfrm>
          <a:prstGeom prst="rect">
            <a:avLst/>
          </a:prstGeom>
          <a:noFill/>
        </p:spPr>
        <p:txBody>
          <a:bodyPr wrap="square" rtlCol="0">
            <a:spAutoFit/>
          </a:bodyPr>
          <a:lstStyle/>
          <a:p>
            <a:r>
              <a:rPr lang="en-GB" sz="1400" dirty="0"/>
              <a:t>Decade:</a:t>
            </a:r>
          </a:p>
        </p:txBody>
      </p:sp>
    </p:spTree>
    <p:extLst>
      <p:ext uri="{BB962C8B-B14F-4D97-AF65-F5344CB8AC3E}">
        <p14:creationId xmlns:p14="http://schemas.microsoft.com/office/powerpoint/2010/main" val="10770412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3DDC6-13DA-A27C-789F-2E39D2E0C3D7}"/>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4F0ABF4D-9283-3C92-CE1C-432CB410D449}"/>
              </a:ext>
            </a:extLst>
          </p:cNvPr>
          <p:cNvPicPr>
            <a:picLocks noChangeAspect="1"/>
          </p:cNvPicPr>
          <p:nvPr/>
        </p:nvPicPr>
        <p:blipFill>
          <a:blip r:embed="rId2"/>
          <a:stretch>
            <a:fillRect/>
          </a:stretch>
        </p:blipFill>
        <p:spPr>
          <a:xfrm>
            <a:off x="52144" y="6675248"/>
            <a:ext cx="6649483" cy="2762093"/>
          </a:xfrm>
          <a:prstGeom prst="rect">
            <a:avLst/>
          </a:prstGeom>
        </p:spPr>
      </p:pic>
      <p:sp>
        <p:nvSpPr>
          <p:cNvPr id="15" name="TextBox 14">
            <a:extLst>
              <a:ext uri="{FF2B5EF4-FFF2-40B4-BE49-F238E27FC236}">
                <a16:creationId xmlns:a16="http://schemas.microsoft.com/office/drawing/2014/main" id="{9A564B7C-2F3E-4FA9-DFC1-773D8F26E039}"/>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32</a:t>
            </a:r>
          </a:p>
        </p:txBody>
      </p:sp>
      <p:pic>
        <p:nvPicPr>
          <p:cNvPr id="6" name="Picture 5">
            <a:extLst>
              <a:ext uri="{FF2B5EF4-FFF2-40B4-BE49-F238E27FC236}">
                <a16:creationId xmlns:a16="http://schemas.microsoft.com/office/drawing/2014/main" id="{C008AC59-E049-C564-15FE-4B75DB257A07}"/>
              </a:ext>
            </a:extLst>
          </p:cNvPr>
          <p:cNvPicPr>
            <a:picLocks noChangeAspect="1"/>
          </p:cNvPicPr>
          <p:nvPr/>
        </p:nvPicPr>
        <p:blipFill>
          <a:blip r:embed="rId2"/>
          <a:stretch>
            <a:fillRect/>
          </a:stretch>
        </p:blipFill>
        <p:spPr>
          <a:xfrm>
            <a:off x="104257" y="3603972"/>
            <a:ext cx="6649483" cy="2762093"/>
          </a:xfrm>
          <a:prstGeom prst="rect">
            <a:avLst/>
          </a:prstGeom>
        </p:spPr>
      </p:pic>
      <p:sp>
        <p:nvSpPr>
          <p:cNvPr id="7" name="TextBox 6">
            <a:extLst>
              <a:ext uri="{FF2B5EF4-FFF2-40B4-BE49-F238E27FC236}">
                <a16:creationId xmlns:a16="http://schemas.microsoft.com/office/drawing/2014/main" id="{795B1920-7D7D-73CC-83B3-157290E96DB6}"/>
              </a:ext>
            </a:extLst>
          </p:cNvPr>
          <p:cNvSpPr txBox="1"/>
          <p:nvPr/>
        </p:nvSpPr>
        <p:spPr>
          <a:xfrm>
            <a:off x="104258" y="3265417"/>
            <a:ext cx="1640909" cy="307777"/>
          </a:xfrm>
          <a:prstGeom prst="rect">
            <a:avLst/>
          </a:prstGeom>
          <a:noFill/>
        </p:spPr>
        <p:txBody>
          <a:bodyPr wrap="square" rtlCol="0">
            <a:spAutoFit/>
          </a:bodyPr>
          <a:lstStyle/>
          <a:p>
            <a:r>
              <a:rPr lang="en-GB" sz="1400" b="1" dirty="0"/>
              <a:t>Dance</a:t>
            </a:r>
          </a:p>
        </p:txBody>
      </p:sp>
      <p:sp>
        <p:nvSpPr>
          <p:cNvPr id="9" name="TextBox 8">
            <a:extLst>
              <a:ext uri="{FF2B5EF4-FFF2-40B4-BE49-F238E27FC236}">
                <a16:creationId xmlns:a16="http://schemas.microsoft.com/office/drawing/2014/main" id="{FA672329-9D26-9BBA-2825-2362058DC040}"/>
              </a:ext>
            </a:extLst>
          </p:cNvPr>
          <p:cNvSpPr txBox="1"/>
          <p:nvPr/>
        </p:nvSpPr>
        <p:spPr>
          <a:xfrm>
            <a:off x="104258" y="6408244"/>
            <a:ext cx="1640909" cy="307777"/>
          </a:xfrm>
          <a:prstGeom prst="rect">
            <a:avLst/>
          </a:prstGeom>
          <a:noFill/>
        </p:spPr>
        <p:txBody>
          <a:bodyPr wrap="square" rtlCol="0">
            <a:spAutoFit/>
          </a:bodyPr>
          <a:lstStyle/>
          <a:p>
            <a:r>
              <a:rPr lang="en-GB" sz="1400" b="1" dirty="0"/>
              <a:t>21</a:t>
            </a:r>
            <a:r>
              <a:rPr lang="en-GB" sz="1400" b="1" baseline="30000" dirty="0"/>
              <a:t>st</a:t>
            </a:r>
            <a:r>
              <a:rPr lang="en-GB" sz="1400" b="1" dirty="0"/>
              <a:t> Century Pop</a:t>
            </a:r>
          </a:p>
        </p:txBody>
      </p:sp>
      <p:pic>
        <p:nvPicPr>
          <p:cNvPr id="4" name="Picture 3">
            <a:extLst>
              <a:ext uri="{FF2B5EF4-FFF2-40B4-BE49-F238E27FC236}">
                <a16:creationId xmlns:a16="http://schemas.microsoft.com/office/drawing/2014/main" id="{3FB2790C-26AB-7170-88FC-A99BBFD6A89D}"/>
              </a:ext>
            </a:extLst>
          </p:cNvPr>
          <p:cNvPicPr>
            <a:picLocks noChangeAspect="1"/>
          </p:cNvPicPr>
          <p:nvPr/>
        </p:nvPicPr>
        <p:blipFill>
          <a:blip r:embed="rId2"/>
          <a:stretch>
            <a:fillRect/>
          </a:stretch>
        </p:blipFill>
        <p:spPr>
          <a:xfrm>
            <a:off x="104256" y="487935"/>
            <a:ext cx="6649483" cy="2762093"/>
          </a:xfrm>
          <a:prstGeom prst="rect">
            <a:avLst/>
          </a:prstGeom>
        </p:spPr>
      </p:pic>
      <p:sp>
        <p:nvSpPr>
          <p:cNvPr id="5" name="TextBox 4">
            <a:extLst>
              <a:ext uri="{FF2B5EF4-FFF2-40B4-BE49-F238E27FC236}">
                <a16:creationId xmlns:a16="http://schemas.microsoft.com/office/drawing/2014/main" id="{D1030E2A-7C70-ABE1-8506-0244D4F13539}"/>
              </a:ext>
            </a:extLst>
          </p:cNvPr>
          <p:cNvSpPr txBox="1"/>
          <p:nvPr/>
        </p:nvSpPr>
        <p:spPr>
          <a:xfrm>
            <a:off x="191940" y="224918"/>
            <a:ext cx="1640909" cy="307777"/>
          </a:xfrm>
          <a:prstGeom prst="rect">
            <a:avLst/>
          </a:prstGeom>
          <a:noFill/>
        </p:spPr>
        <p:txBody>
          <a:bodyPr wrap="square" rtlCol="0">
            <a:spAutoFit/>
          </a:bodyPr>
          <a:lstStyle/>
          <a:p>
            <a:r>
              <a:rPr lang="en-GB" sz="1400" b="1" dirty="0"/>
              <a:t>Electronica</a:t>
            </a:r>
          </a:p>
        </p:txBody>
      </p:sp>
      <p:sp>
        <p:nvSpPr>
          <p:cNvPr id="2" name="TextBox 1">
            <a:extLst>
              <a:ext uri="{FF2B5EF4-FFF2-40B4-BE49-F238E27FC236}">
                <a16:creationId xmlns:a16="http://schemas.microsoft.com/office/drawing/2014/main" id="{AD789962-79CE-5263-0462-07E5B399BADC}"/>
              </a:ext>
            </a:extLst>
          </p:cNvPr>
          <p:cNvSpPr txBox="1"/>
          <p:nvPr/>
        </p:nvSpPr>
        <p:spPr>
          <a:xfrm>
            <a:off x="1196110" y="3275211"/>
            <a:ext cx="1640909" cy="307777"/>
          </a:xfrm>
          <a:prstGeom prst="rect">
            <a:avLst/>
          </a:prstGeom>
          <a:noFill/>
        </p:spPr>
        <p:txBody>
          <a:bodyPr wrap="square" rtlCol="0">
            <a:spAutoFit/>
          </a:bodyPr>
          <a:lstStyle/>
          <a:p>
            <a:r>
              <a:rPr lang="en-GB" sz="1400" dirty="0"/>
              <a:t>Decade:</a:t>
            </a:r>
          </a:p>
        </p:txBody>
      </p:sp>
      <p:sp>
        <p:nvSpPr>
          <p:cNvPr id="3" name="TextBox 2">
            <a:extLst>
              <a:ext uri="{FF2B5EF4-FFF2-40B4-BE49-F238E27FC236}">
                <a16:creationId xmlns:a16="http://schemas.microsoft.com/office/drawing/2014/main" id="{F1EA4006-CC36-06B7-2FF0-A014AFB98B8F}"/>
              </a:ext>
            </a:extLst>
          </p:cNvPr>
          <p:cNvSpPr txBox="1"/>
          <p:nvPr/>
        </p:nvSpPr>
        <p:spPr>
          <a:xfrm>
            <a:off x="1735976" y="6396843"/>
            <a:ext cx="1640909" cy="307777"/>
          </a:xfrm>
          <a:prstGeom prst="rect">
            <a:avLst/>
          </a:prstGeom>
          <a:noFill/>
        </p:spPr>
        <p:txBody>
          <a:bodyPr wrap="square" rtlCol="0">
            <a:spAutoFit/>
          </a:bodyPr>
          <a:lstStyle/>
          <a:p>
            <a:r>
              <a:rPr lang="en-GB" sz="1400" dirty="0"/>
              <a:t>Decade:</a:t>
            </a:r>
          </a:p>
        </p:txBody>
      </p:sp>
      <p:sp>
        <p:nvSpPr>
          <p:cNvPr id="10" name="TextBox 9">
            <a:extLst>
              <a:ext uri="{FF2B5EF4-FFF2-40B4-BE49-F238E27FC236}">
                <a16:creationId xmlns:a16="http://schemas.microsoft.com/office/drawing/2014/main" id="{014EDB2C-9FC0-78C3-F1BD-82D06267A0A4}"/>
              </a:ext>
            </a:extLst>
          </p:cNvPr>
          <p:cNvSpPr txBox="1"/>
          <p:nvPr/>
        </p:nvSpPr>
        <p:spPr>
          <a:xfrm>
            <a:off x="1346423" y="255696"/>
            <a:ext cx="1640909" cy="307777"/>
          </a:xfrm>
          <a:prstGeom prst="rect">
            <a:avLst/>
          </a:prstGeom>
          <a:noFill/>
        </p:spPr>
        <p:txBody>
          <a:bodyPr wrap="square" rtlCol="0">
            <a:spAutoFit/>
          </a:bodyPr>
          <a:lstStyle/>
          <a:p>
            <a:r>
              <a:rPr lang="en-GB" sz="1400" dirty="0"/>
              <a:t>Decade:</a:t>
            </a:r>
          </a:p>
        </p:txBody>
      </p:sp>
    </p:spTree>
    <p:extLst>
      <p:ext uri="{BB962C8B-B14F-4D97-AF65-F5344CB8AC3E}">
        <p14:creationId xmlns:p14="http://schemas.microsoft.com/office/powerpoint/2010/main" val="2536592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D0A0CCDC-7AD4-638B-89CC-F30E8EC084BF}"/>
              </a:ext>
            </a:extLst>
          </p:cNvPr>
          <p:cNvSpPr txBox="1"/>
          <p:nvPr/>
        </p:nvSpPr>
        <p:spPr>
          <a:xfrm>
            <a:off x="6135490"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33</a:t>
            </a:r>
          </a:p>
        </p:txBody>
      </p:sp>
      <p:sp>
        <p:nvSpPr>
          <p:cNvPr id="11" name="TextBox 10">
            <a:extLst>
              <a:ext uri="{FF2B5EF4-FFF2-40B4-BE49-F238E27FC236}">
                <a16:creationId xmlns:a16="http://schemas.microsoft.com/office/drawing/2014/main" id="{9AB8526B-5923-8C8F-831E-5D0C51A2DD36}"/>
              </a:ext>
            </a:extLst>
          </p:cNvPr>
          <p:cNvSpPr txBox="1"/>
          <p:nvPr/>
        </p:nvSpPr>
        <p:spPr>
          <a:xfrm>
            <a:off x="531905" y="39950"/>
            <a:ext cx="6074229" cy="307777"/>
          </a:xfrm>
          <a:prstGeom prst="rect">
            <a:avLst/>
          </a:prstGeom>
          <a:noFill/>
        </p:spPr>
        <p:txBody>
          <a:bodyPr wrap="square" rtlCol="0">
            <a:spAutoFit/>
          </a:bodyPr>
          <a:lstStyle/>
          <a:p>
            <a:r>
              <a:rPr lang="en-GB" sz="1400" dirty="0"/>
              <a:t>Content Area 3: Musical Elements, Musical Styles &amp; Music Technology</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4114963" y="407390"/>
            <a:ext cx="2443667"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Technology</a:t>
            </a:r>
          </a:p>
        </p:txBody>
      </p:sp>
      <p:sp>
        <p:nvSpPr>
          <p:cNvPr id="3" name="Rectangle: Rounded Corners 2">
            <a:extLst>
              <a:ext uri="{FF2B5EF4-FFF2-40B4-BE49-F238E27FC236}">
                <a16:creationId xmlns:a16="http://schemas.microsoft.com/office/drawing/2014/main" id="{8DA1E9CF-C32B-ECD2-B203-F1948690B179}"/>
              </a:ext>
            </a:extLst>
          </p:cNvPr>
          <p:cNvSpPr/>
          <p:nvPr/>
        </p:nvSpPr>
        <p:spPr>
          <a:xfrm>
            <a:off x="147579" y="852544"/>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Electric guitar</a:t>
            </a:r>
          </a:p>
          <a:p>
            <a:r>
              <a:rPr lang="en-GB" sz="1200" dirty="0">
                <a:solidFill>
                  <a:schemeClr val="tx1"/>
                </a:solidFill>
              </a:rPr>
              <a:t>Decade:</a:t>
            </a:r>
          </a:p>
          <a:p>
            <a:r>
              <a:rPr lang="en-GB" sz="1200" dirty="0">
                <a:solidFill>
                  <a:schemeClr val="tx1"/>
                </a:solidFill>
              </a:rPr>
              <a:t>Feature 1:</a:t>
            </a:r>
          </a:p>
          <a:p>
            <a:r>
              <a:rPr lang="en-GB" sz="1200" dirty="0">
                <a:solidFill>
                  <a:schemeClr val="tx1"/>
                </a:solidFill>
              </a:rPr>
              <a:t>Feature 2:</a:t>
            </a:r>
          </a:p>
          <a:p>
            <a:r>
              <a:rPr lang="en-GB" sz="1200" dirty="0">
                <a:solidFill>
                  <a:schemeClr val="tx1"/>
                </a:solidFill>
              </a:rPr>
              <a:t>Benefit 1:</a:t>
            </a:r>
          </a:p>
          <a:p>
            <a:endParaRPr lang="en-GB" sz="1200" dirty="0">
              <a:solidFill>
                <a:schemeClr val="tx1"/>
              </a:solidFill>
            </a:endParaRPr>
          </a:p>
          <a:p>
            <a:r>
              <a:rPr lang="en-GB" sz="1200" dirty="0">
                <a:solidFill>
                  <a:schemeClr val="tx1"/>
                </a:solidFill>
              </a:rPr>
              <a:t>Benefit 2:</a:t>
            </a:r>
          </a:p>
        </p:txBody>
      </p:sp>
      <p:sp>
        <p:nvSpPr>
          <p:cNvPr id="4" name="Rectangle: Rounded Corners 3">
            <a:extLst>
              <a:ext uri="{FF2B5EF4-FFF2-40B4-BE49-F238E27FC236}">
                <a16:creationId xmlns:a16="http://schemas.microsoft.com/office/drawing/2014/main" id="{5597A6C9-92F6-D233-2A2E-E5864712E178}"/>
              </a:ext>
            </a:extLst>
          </p:cNvPr>
          <p:cNvSpPr/>
          <p:nvPr/>
        </p:nvSpPr>
        <p:spPr>
          <a:xfrm>
            <a:off x="2369467" y="852543"/>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Bass guitar</a:t>
            </a:r>
          </a:p>
          <a:p>
            <a:r>
              <a:rPr lang="en-GB" sz="1200" dirty="0">
                <a:solidFill>
                  <a:schemeClr val="tx1"/>
                </a:solidFill>
              </a:rPr>
              <a:t>Decade:</a:t>
            </a:r>
          </a:p>
          <a:p>
            <a:r>
              <a:rPr lang="en-GB" sz="1200" dirty="0">
                <a:solidFill>
                  <a:schemeClr val="tx1"/>
                </a:solidFill>
              </a:rPr>
              <a:t>Feature 1:</a:t>
            </a:r>
          </a:p>
          <a:p>
            <a:r>
              <a:rPr lang="en-GB" sz="1200" dirty="0">
                <a:solidFill>
                  <a:schemeClr val="tx1"/>
                </a:solidFill>
              </a:rPr>
              <a:t>Feature 2:</a:t>
            </a:r>
          </a:p>
          <a:p>
            <a:r>
              <a:rPr lang="en-GB" sz="1200" dirty="0">
                <a:solidFill>
                  <a:schemeClr val="tx1"/>
                </a:solidFill>
              </a:rPr>
              <a:t>Benefit 1:</a:t>
            </a:r>
          </a:p>
          <a:p>
            <a:endParaRPr lang="en-GB" sz="1200" dirty="0">
              <a:solidFill>
                <a:schemeClr val="tx1"/>
              </a:solidFill>
            </a:endParaRPr>
          </a:p>
          <a:p>
            <a:r>
              <a:rPr lang="en-GB" sz="1200" dirty="0">
                <a:solidFill>
                  <a:schemeClr val="tx1"/>
                </a:solidFill>
              </a:rPr>
              <a:t>Benefit 2:</a:t>
            </a:r>
          </a:p>
        </p:txBody>
      </p:sp>
      <p:sp>
        <p:nvSpPr>
          <p:cNvPr id="5" name="Rectangle: Rounded Corners 4">
            <a:extLst>
              <a:ext uri="{FF2B5EF4-FFF2-40B4-BE49-F238E27FC236}">
                <a16:creationId xmlns:a16="http://schemas.microsoft.com/office/drawing/2014/main" id="{C17E6B83-B179-C07F-AAB2-628A29939D07}"/>
              </a:ext>
            </a:extLst>
          </p:cNvPr>
          <p:cNvSpPr/>
          <p:nvPr/>
        </p:nvSpPr>
        <p:spPr>
          <a:xfrm>
            <a:off x="4471607" y="852543"/>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2-track recording</a:t>
            </a:r>
          </a:p>
          <a:p>
            <a:r>
              <a:rPr lang="en-GB" sz="1200" dirty="0">
                <a:solidFill>
                  <a:schemeClr val="tx1"/>
                </a:solidFill>
              </a:rPr>
              <a:t>Decade:</a:t>
            </a:r>
          </a:p>
          <a:p>
            <a:r>
              <a:rPr lang="en-GB" sz="1200" dirty="0">
                <a:solidFill>
                  <a:schemeClr val="tx1"/>
                </a:solidFill>
              </a:rPr>
              <a:t>Benefit 1:</a:t>
            </a:r>
          </a:p>
          <a:p>
            <a:endParaRPr lang="en-GB" sz="1200" dirty="0">
              <a:solidFill>
                <a:schemeClr val="tx1"/>
              </a:solidFill>
            </a:endParaRPr>
          </a:p>
          <a:p>
            <a:endParaRPr lang="en-GB" sz="1200" dirty="0">
              <a:solidFill>
                <a:schemeClr val="tx1"/>
              </a:solidFill>
            </a:endParaRPr>
          </a:p>
          <a:p>
            <a:r>
              <a:rPr lang="en-GB" sz="1200" dirty="0">
                <a:solidFill>
                  <a:schemeClr val="tx1"/>
                </a:solidFill>
              </a:rPr>
              <a:t>Benefit 2:</a:t>
            </a:r>
          </a:p>
          <a:p>
            <a:endParaRPr lang="en-GB" sz="1200" dirty="0">
              <a:solidFill>
                <a:schemeClr val="tx1"/>
              </a:solidFill>
            </a:endParaRPr>
          </a:p>
        </p:txBody>
      </p:sp>
      <p:sp>
        <p:nvSpPr>
          <p:cNvPr id="6" name="Rectangle: Rounded Corners 5">
            <a:extLst>
              <a:ext uri="{FF2B5EF4-FFF2-40B4-BE49-F238E27FC236}">
                <a16:creationId xmlns:a16="http://schemas.microsoft.com/office/drawing/2014/main" id="{18610BEF-CAC9-1FA5-8B72-62C80859B2AB}"/>
              </a:ext>
            </a:extLst>
          </p:cNvPr>
          <p:cNvSpPr/>
          <p:nvPr/>
        </p:nvSpPr>
        <p:spPr>
          <a:xfrm>
            <a:off x="119826" y="2229562"/>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4 &amp; 8-track recording</a:t>
            </a:r>
          </a:p>
          <a:p>
            <a:r>
              <a:rPr lang="en-GB" sz="1200" dirty="0">
                <a:solidFill>
                  <a:schemeClr val="tx1"/>
                </a:solidFill>
              </a:rPr>
              <a:t>Decade:</a:t>
            </a:r>
          </a:p>
          <a:p>
            <a:r>
              <a:rPr lang="en-GB" sz="1200" dirty="0">
                <a:solidFill>
                  <a:schemeClr val="tx1"/>
                </a:solidFill>
              </a:rPr>
              <a:t>Benefit 1:</a:t>
            </a:r>
          </a:p>
          <a:p>
            <a:endParaRPr lang="en-GB" sz="1200" dirty="0">
              <a:solidFill>
                <a:schemeClr val="tx1"/>
              </a:solidFill>
            </a:endParaRPr>
          </a:p>
          <a:p>
            <a:r>
              <a:rPr lang="en-GB" sz="1200" dirty="0">
                <a:solidFill>
                  <a:schemeClr val="tx1"/>
                </a:solidFill>
              </a:rPr>
              <a:t>Benefit 2:</a:t>
            </a:r>
          </a:p>
          <a:p>
            <a:endParaRPr lang="en-GB" sz="1200" dirty="0">
              <a:solidFill>
                <a:schemeClr val="tx1"/>
              </a:solidFill>
            </a:endParaRPr>
          </a:p>
          <a:p>
            <a:endParaRPr lang="en-GB" sz="1200" dirty="0">
              <a:solidFill>
                <a:schemeClr val="tx1"/>
              </a:solidFill>
            </a:endParaRPr>
          </a:p>
        </p:txBody>
      </p:sp>
      <p:sp>
        <p:nvSpPr>
          <p:cNvPr id="7" name="Rectangle: Rounded Corners 6">
            <a:extLst>
              <a:ext uri="{FF2B5EF4-FFF2-40B4-BE49-F238E27FC236}">
                <a16:creationId xmlns:a16="http://schemas.microsoft.com/office/drawing/2014/main" id="{79D4FF20-49AA-1E87-1B1C-62A9B4FBD466}"/>
              </a:ext>
            </a:extLst>
          </p:cNvPr>
          <p:cNvSpPr/>
          <p:nvPr/>
        </p:nvSpPr>
        <p:spPr>
          <a:xfrm>
            <a:off x="2369467" y="2229560"/>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Hardware effects</a:t>
            </a:r>
          </a:p>
          <a:p>
            <a:r>
              <a:rPr lang="en-GB" sz="1200" dirty="0">
                <a:solidFill>
                  <a:schemeClr val="tx1"/>
                </a:solidFill>
              </a:rPr>
              <a:t>Decade:</a:t>
            </a:r>
          </a:p>
          <a:p>
            <a:r>
              <a:rPr lang="en-GB" sz="1200" dirty="0">
                <a:solidFill>
                  <a:schemeClr val="tx1"/>
                </a:solidFill>
              </a:rPr>
              <a:t>Examples:</a:t>
            </a:r>
          </a:p>
          <a:p>
            <a:r>
              <a:rPr lang="en-GB" sz="1200" dirty="0">
                <a:solidFill>
                  <a:schemeClr val="tx1"/>
                </a:solidFill>
              </a:rPr>
              <a:t>Benefit 1:</a:t>
            </a:r>
          </a:p>
          <a:p>
            <a:endParaRPr lang="en-GB" sz="1200" dirty="0">
              <a:solidFill>
                <a:schemeClr val="tx1"/>
              </a:solidFill>
            </a:endParaRPr>
          </a:p>
          <a:p>
            <a:r>
              <a:rPr lang="en-GB" sz="1200" dirty="0">
                <a:solidFill>
                  <a:schemeClr val="tx1"/>
                </a:solidFill>
              </a:rPr>
              <a:t>Benefit 2:</a:t>
            </a:r>
          </a:p>
          <a:p>
            <a:endParaRPr lang="en-GB" sz="1200" dirty="0">
              <a:solidFill>
                <a:schemeClr val="tx1"/>
              </a:solidFill>
            </a:endParaRPr>
          </a:p>
        </p:txBody>
      </p:sp>
      <p:sp>
        <p:nvSpPr>
          <p:cNvPr id="8" name="Rectangle: Rounded Corners 7">
            <a:extLst>
              <a:ext uri="{FF2B5EF4-FFF2-40B4-BE49-F238E27FC236}">
                <a16:creationId xmlns:a16="http://schemas.microsoft.com/office/drawing/2014/main" id="{5B6D62D9-AAA6-BE94-5A5B-A1CBC1D2C0FF}"/>
              </a:ext>
            </a:extLst>
          </p:cNvPr>
          <p:cNvSpPr/>
          <p:nvPr/>
        </p:nvSpPr>
        <p:spPr>
          <a:xfrm>
            <a:off x="4490615" y="2229560"/>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Analog synthesis</a:t>
            </a:r>
          </a:p>
          <a:p>
            <a:r>
              <a:rPr lang="en-GB" sz="1200" dirty="0">
                <a:solidFill>
                  <a:schemeClr val="tx1"/>
                </a:solidFill>
              </a:rPr>
              <a:t>Decade:</a:t>
            </a:r>
          </a:p>
          <a:p>
            <a:r>
              <a:rPr lang="en-GB" sz="1200" dirty="0">
                <a:solidFill>
                  <a:schemeClr val="tx1"/>
                </a:solidFill>
              </a:rPr>
              <a:t>Feature 1:</a:t>
            </a:r>
          </a:p>
          <a:p>
            <a:r>
              <a:rPr lang="en-GB" sz="1200" dirty="0">
                <a:solidFill>
                  <a:schemeClr val="tx1"/>
                </a:solidFill>
              </a:rPr>
              <a:t>Feature 2:</a:t>
            </a:r>
          </a:p>
          <a:p>
            <a:r>
              <a:rPr lang="en-GB" sz="1200" dirty="0">
                <a:solidFill>
                  <a:schemeClr val="tx1"/>
                </a:solidFill>
              </a:rPr>
              <a:t>Benefit:</a:t>
            </a:r>
          </a:p>
          <a:p>
            <a:endParaRPr lang="en-GB" sz="1200" dirty="0">
              <a:solidFill>
                <a:schemeClr val="tx1"/>
              </a:solidFill>
            </a:endParaRPr>
          </a:p>
          <a:p>
            <a:endParaRPr lang="en-GB" sz="1200" dirty="0">
              <a:solidFill>
                <a:schemeClr val="tx1"/>
              </a:solidFill>
            </a:endParaRPr>
          </a:p>
        </p:txBody>
      </p:sp>
      <p:sp>
        <p:nvSpPr>
          <p:cNvPr id="9" name="Rectangle: Rounded Corners 8">
            <a:extLst>
              <a:ext uri="{FF2B5EF4-FFF2-40B4-BE49-F238E27FC236}">
                <a16:creationId xmlns:a16="http://schemas.microsoft.com/office/drawing/2014/main" id="{A519A397-5D7C-7CC3-E3A5-43E1253F9B49}"/>
              </a:ext>
            </a:extLst>
          </p:cNvPr>
          <p:cNvSpPr/>
          <p:nvPr/>
        </p:nvSpPr>
        <p:spPr>
          <a:xfrm>
            <a:off x="128571" y="3643531"/>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Drum machine</a:t>
            </a:r>
          </a:p>
          <a:p>
            <a:r>
              <a:rPr lang="en-GB" sz="1200" dirty="0">
                <a:solidFill>
                  <a:schemeClr val="tx1"/>
                </a:solidFill>
              </a:rPr>
              <a:t>Decade:</a:t>
            </a:r>
          </a:p>
          <a:p>
            <a:r>
              <a:rPr lang="en-GB" sz="1200" dirty="0">
                <a:solidFill>
                  <a:schemeClr val="tx1"/>
                </a:solidFill>
              </a:rPr>
              <a:t>Feature 1:</a:t>
            </a:r>
          </a:p>
          <a:p>
            <a:r>
              <a:rPr lang="en-GB" sz="1200" dirty="0">
                <a:solidFill>
                  <a:schemeClr val="tx1"/>
                </a:solidFill>
              </a:rPr>
              <a:t>Feature 2:</a:t>
            </a:r>
          </a:p>
          <a:p>
            <a:r>
              <a:rPr lang="en-GB" sz="1200" dirty="0">
                <a:solidFill>
                  <a:schemeClr val="tx1"/>
                </a:solidFill>
              </a:rPr>
              <a:t>Benefit:</a:t>
            </a:r>
          </a:p>
          <a:p>
            <a:endParaRPr lang="en-GB" sz="1200" dirty="0">
              <a:solidFill>
                <a:schemeClr val="tx1"/>
              </a:solidFill>
            </a:endParaRPr>
          </a:p>
          <a:p>
            <a:r>
              <a:rPr lang="en-GB" sz="1200" dirty="0">
                <a:solidFill>
                  <a:schemeClr val="tx1"/>
                </a:solidFill>
              </a:rPr>
              <a:t>Disadvantage:</a:t>
            </a:r>
          </a:p>
        </p:txBody>
      </p:sp>
      <p:sp>
        <p:nvSpPr>
          <p:cNvPr id="10" name="Rectangle: Rounded Corners 9">
            <a:extLst>
              <a:ext uri="{FF2B5EF4-FFF2-40B4-BE49-F238E27FC236}">
                <a16:creationId xmlns:a16="http://schemas.microsoft.com/office/drawing/2014/main" id="{739E9A81-658C-8BD8-0299-851B7CFE9778}"/>
              </a:ext>
            </a:extLst>
          </p:cNvPr>
          <p:cNvSpPr/>
          <p:nvPr/>
        </p:nvSpPr>
        <p:spPr>
          <a:xfrm>
            <a:off x="2350459" y="3643530"/>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Analog sampler:</a:t>
            </a:r>
          </a:p>
          <a:p>
            <a:r>
              <a:rPr lang="en-GB" sz="1200" dirty="0">
                <a:solidFill>
                  <a:schemeClr val="tx1"/>
                </a:solidFill>
              </a:rPr>
              <a:t>Decade:</a:t>
            </a:r>
          </a:p>
          <a:p>
            <a:r>
              <a:rPr lang="en-GB" sz="1200" dirty="0">
                <a:solidFill>
                  <a:schemeClr val="tx1"/>
                </a:solidFill>
              </a:rPr>
              <a:t>Benefits:</a:t>
            </a:r>
          </a:p>
          <a:p>
            <a:endParaRPr lang="en-GB" sz="1200" dirty="0">
              <a:solidFill>
                <a:schemeClr val="tx1"/>
              </a:solidFill>
            </a:endParaRPr>
          </a:p>
          <a:p>
            <a:endParaRPr lang="en-GB" sz="1200" dirty="0">
              <a:solidFill>
                <a:schemeClr val="tx1"/>
              </a:solidFill>
            </a:endParaRPr>
          </a:p>
          <a:p>
            <a:r>
              <a:rPr lang="en-GB" sz="1200" dirty="0">
                <a:solidFill>
                  <a:schemeClr val="tx1"/>
                </a:solidFill>
              </a:rPr>
              <a:t>Disadvantage:</a:t>
            </a:r>
          </a:p>
          <a:p>
            <a:endParaRPr lang="en-GB" sz="1200" dirty="0">
              <a:solidFill>
                <a:schemeClr val="tx1"/>
              </a:solidFill>
            </a:endParaRPr>
          </a:p>
        </p:txBody>
      </p:sp>
      <p:sp>
        <p:nvSpPr>
          <p:cNvPr id="13" name="Rectangle: Rounded Corners 12">
            <a:extLst>
              <a:ext uri="{FF2B5EF4-FFF2-40B4-BE49-F238E27FC236}">
                <a16:creationId xmlns:a16="http://schemas.microsoft.com/office/drawing/2014/main" id="{CA678405-6BED-2581-25B2-D818724AF4E7}"/>
              </a:ext>
            </a:extLst>
          </p:cNvPr>
          <p:cNvSpPr/>
          <p:nvPr/>
        </p:nvSpPr>
        <p:spPr>
          <a:xfrm>
            <a:off x="4452599" y="3643530"/>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16 &amp; 24-track recording</a:t>
            </a:r>
          </a:p>
          <a:p>
            <a:r>
              <a:rPr lang="en-GB" sz="1200" dirty="0">
                <a:solidFill>
                  <a:schemeClr val="tx1"/>
                </a:solidFill>
              </a:rPr>
              <a:t>Decade:</a:t>
            </a:r>
          </a:p>
          <a:p>
            <a:r>
              <a:rPr lang="en-GB" sz="1200" dirty="0">
                <a:solidFill>
                  <a:schemeClr val="tx1"/>
                </a:solidFill>
              </a:rPr>
              <a:t>Benefit 1:</a:t>
            </a:r>
          </a:p>
          <a:p>
            <a:endParaRPr lang="en-GB" sz="1200" dirty="0">
              <a:solidFill>
                <a:schemeClr val="tx1"/>
              </a:solidFill>
            </a:endParaRPr>
          </a:p>
          <a:p>
            <a:endParaRPr lang="en-GB" sz="1200" dirty="0">
              <a:solidFill>
                <a:schemeClr val="tx1"/>
              </a:solidFill>
            </a:endParaRPr>
          </a:p>
          <a:p>
            <a:r>
              <a:rPr lang="en-GB" sz="1200" dirty="0">
                <a:solidFill>
                  <a:schemeClr val="tx1"/>
                </a:solidFill>
              </a:rPr>
              <a:t>Benefit 2:</a:t>
            </a:r>
          </a:p>
          <a:p>
            <a:endParaRPr lang="en-GB" sz="1200" dirty="0">
              <a:solidFill>
                <a:schemeClr val="tx1"/>
              </a:solidFill>
            </a:endParaRPr>
          </a:p>
        </p:txBody>
      </p:sp>
      <p:sp>
        <p:nvSpPr>
          <p:cNvPr id="19" name="Rectangle: Rounded Corners 18">
            <a:extLst>
              <a:ext uri="{FF2B5EF4-FFF2-40B4-BE49-F238E27FC236}">
                <a16:creationId xmlns:a16="http://schemas.microsoft.com/office/drawing/2014/main" id="{FE5B2215-6DB9-A332-8077-7F5A03639457}"/>
              </a:ext>
            </a:extLst>
          </p:cNvPr>
          <p:cNvSpPr/>
          <p:nvPr/>
        </p:nvSpPr>
        <p:spPr>
          <a:xfrm>
            <a:off x="100818" y="5020549"/>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200" b="1" dirty="0">
              <a:solidFill>
                <a:schemeClr val="tx1"/>
              </a:solidFill>
            </a:endParaRPr>
          </a:p>
          <a:p>
            <a:r>
              <a:rPr lang="en-GB" sz="1200" b="1" dirty="0">
                <a:solidFill>
                  <a:schemeClr val="tx1"/>
                </a:solidFill>
              </a:rPr>
              <a:t>Digital sampler</a:t>
            </a:r>
          </a:p>
          <a:p>
            <a:r>
              <a:rPr lang="en-GB" sz="1200" dirty="0">
                <a:solidFill>
                  <a:schemeClr val="tx1"/>
                </a:solidFill>
              </a:rPr>
              <a:t>Decade:</a:t>
            </a:r>
          </a:p>
          <a:p>
            <a:r>
              <a:rPr lang="en-GB" sz="1200" dirty="0">
                <a:solidFill>
                  <a:schemeClr val="tx1"/>
                </a:solidFill>
              </a:rPr>
              <a:t>Features:</a:t>
            </a:r>
          </a:p>
          <a:p>
            <a:endParaRPr lang="en-GB" sz="1200" dirty="0">
              <a:solidFill>
                <a:schemeClr val="tx1"/>
              </a:solidFill>
            </a:endParaRPr>
          </a:p>
          <a:p>
            <a:r>
              <a:rPr lang="en-GB" sz="1200" dirty="0">
                <a:solidFill>
                  <a:schemeClr val="tx1"/>
                </a:solidFill>
              </a:rPr>
              <a:t>Benefits:</a:t>
            </a: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p:txBody>
      </p:sp>
      <p:sp>
        <p:nvSpPr>
          <p:cNvPr id="20" name="Rectangle: Rounded Corners 19">
            <a:extLst>
              <a:ext uri="{FF2B5EF4-FFF2-40B4-BE49-F238E27FC236}">
                <a16:creationId xmlns:a16="http://schemas.microsoft.com/office/drawing/2014/main" id="{25618AF7-E7FE-4B26-373D-4C2A4564430C}"/>
              </a:ext>
            </a:extLst>
          </p:cNvPr>
          <p:cNvSpPr/>
          <p:nvPr/>
        </p:nvSpPr>
        <p:spPr>
          <a:xfrm>
            <a:off x="2350459" y="5020547"/>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Digital tape recording</a:t>
            </a:r>
          </a:p>
          <a:p>
            <a:r>
              <a:rPr lang="en-GB" sz="1200" dirty="0">
                <a:solidFill>
                  <a:schemeClr val="tx1"/>
                </a:solidFill>
              </a:rPr>
              <a:t>Decade:</a:t>
            </a:r>
          </a:p>
          <a:p>
            <a:r>
              <a:rPr lang="en-GB" sz="1200" dirty="0">
                <a:solidFill>
                  <a:schemeClr val="tx1"/>
                </a:solidFill>
              </a:rPr>
              <a:t>Benefit 1:</a:t>
            </a:r>
          </a:p>
          <a:p>
            <a:endParaRPr lang="en-GB" sz="1200" dirty="0">
              <a:solidFill>
                <a:schemeClr val="tx1"/>
              </a:solidFill>
            </a:endParaRPr>
          </a:p>
          <a:p>
            <a:endParaRPr lang="en-GB" sz="1200" dirty="0">
              <a:solidFill>
                <a:schemeClr val="tx1"/>
              </a:solidFill>
            </a:endParaRPr>
          </a:p>
          <a:p>
            <a:r>
              <a:rPr lang="en-GB" sz="1200" dirty="0">
                <a:solidFill>
                  <a:schemeClr val="tx1"/>
                </a:solidFill>
              </a:rPr>
              <a:t>Benefit 2:</a:t>
            </a:r>
          </a:p>
          <a:p>
            <a:endParaRPr lang="en-GB" sz="1200" dirty="0">
              <a:solidFill>
                <a:schemeClr val="tx1"/>
              </a:solidFill>
            </a:endParaRPr>
          </a:p>
        </p:txBody>
      </p:sp>
      <p:sp>
        <p:nvSpPr>
          <p:cNvPr id="21" name="Rectangle: Rounded Corners 20">
            <a:extLst>
              <a:ext uri="{FF2B5EF4-FFF2-40B4-BE49-F238E27FC236}">
                <a16:creationId xmlns:a16="http://schemas.microsoft.com/office/drawing/2014/main" id="{B981EC47-851C-4522-1255-2B49EB6E99A1}"/>
              </a:ext>
            </a:extLst>
          </p:cNvPr>
          <p:cNvSpPr/>
          <p:nvPr/>
        </p:nvSpPr>
        <p:spPr>
          <a:xfrm>
            <a:off x="4471607" y="5020547"/>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Digital synthesis</a:t>
            </a:r>
          </a:p>
          <a:p>
            <a:r>
              <a:rPr lang="en-GB" sz="1200" dirty="0">
                <a:solidFill>
                  <a:schemeClr val="tx1"/>
                </a:solidFill>
              </a:rPr>
              <a:t>Decade:</a:t>
            </a:r>
          </a:p>
          <a:p>
            <a:r>
              <a:rPr lang="en-GB" sz="1200" dirty="0">
                <a:solidFill>
                  <a:schemeClr val="tx1"/>
                </a:solidFill>
              </a:rPr>
              <a:t>Features:</a:t>
            </a:r>
          </a:p>
          <a:p>
            <a:endParaRPr lang="en-GB" sz="1200" dirty="0">
              <a:solidFill>
                <a:schemeClr val="tx1"/>
              </a:solidFill>
            </a:endParaRPr>
          </a:p>
          <a:p>
            <a:r>
              <a:rPr lang="en-GB" sz="1200" dirty="0">
                <a:solidFill>
                  <a:schemeClr val="tx1"/>
                </a:solidFill>
              </a:rPr>
              <a:t>Benefits:</a:t>
            </a:r>
          </a:p>
          <a:p>
            <a:endParaRPr lang="en-GB" sz="1200" dirty="0">
              <a:solidFill>
                <a:schemeClr val="tx1"/>
              </a:solidFill>
            </a:endParaRPr>
          </a:p>
          <a:p>
            <a:endParaRPr lang="en-GB" sz="1200" dirty="0">
              <a:solidFill>
                <a:schemeClr val="tx1"/>
              </a:solidFill>
            </a:endParaRPr>
          </a:p>
        </p:txBody>
      </p:sp>
      <p:sp>
        <p:nvSpPr>
          <p:cNvPr id="22" name="Rectangle: Rounded Corners 21">
            <a:extLst>
              <a:ext uri="{FF2B5EF4-FFF2-40B4-BE49-F238E27FC236}">
                <a16:creationId xmlns:a16="http://schemas.microsoft.com/office/drawing/2014/main" id="{42602348-418A-E5DA-F77D-E1E4D9E38A12}"/>
              </a:ext>
            </a:extLst>
          </p:cNvPr>
          <p:cNvSpPr/>
          <p:nvPr/>
        </p:nvSpPr>
        <p:spPr>
          <a:xfrm>
            <a:off x="81810" y="6434517"/>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200" b="1" dirty="0">
              <a:solidFill>
                <a:schemeClr val="tx1"/>
              </a:solidFill>
            </a:endParaRPr>
          </a:p>
          <a:p>
            <a:r>
              <a:rPr lang="en-GB" sz="1200" b="1" dirty="0">
                <a:solidFill>
                  <a:schemeClr val="tx1"/>
                </a:solidFill>
              </a:rPr>
              <a:t>MIDI</a:t>
            </a:r>
          </a:p>
          <a:p>
            <a:r>
              <a:rPr lang="en-GB" sz="1200" dirty="0">
                <a:solidFill>
                  <a:schemeClr val="tx1"/>
                </a:solidFill>
              </a:rPr>
              <a:t>Decade:</a:t>
            </a:r>
          </a:p>
          <a:p>
            <a:r>
              <a:rPr lang="en-GB" sz="1200" dirty="0">
                <a:solidFill>
                  <a:schemeClr val="tx1"/>
                </a:solidFill>
              </a:rPr>
              <a:t>Stands for:</a:t>
            </a:r>
          </a:p>
          <a:p>
            <a:r>
              <a:rPr lang="en-GB" sz="1200" dirty="0">
                <a:solidFill>
                  <a:schemeClr val="tx1"/>
                </a:solidFill>
              </a:rPr>
              <a:t>Benefits:</a:t>
            </a:r>
          </a:p>
          <a:p>
            <a:endParaRPr lang="en-GB" sz="1200" dirty="0">
              <a:solidFill>
                <a:schemeClr val="tx1"/>
              </a:solidFill>
            </a:endParaRPr>
          </a:p>
          <a:p>
            <a:r>
              <a:rPr lang="en-GB" sz="1200" dirty="0">
                <a:solidFill>
                  <a:schemeClr val="tx1"/>
                </a:solidFill>
              </a:rPr>
              <a:t>Disadvantage:</a:t>
            </a:r>
          </a:p>
          <a:p>
            <a:endParaRPr lang="en-GB" sz="1200" dirty="0">
              <a:solidFill>
                <a:schemeClr val="tx1"/>
              </a:solidFill>
            </a:endParaRPr>
          </a:p>
          <a:p>
            <a:endParaRPr lang="en-GB" sz="1200" dirty="0">
              <a:solidFill>
                <a:schemeClr val="tx1"/>
              </a:solidFill>
            </a:endParaRPr>
          </a:p>
        </p:txBody>
      </p:sp>
      <p:sp>
        <p:nvSpPr>
          <p:cNvPr id="23" name="Rectangle: Rounded Corners 22">
            <a:extLst>
              <a:ext uri="{FF2B5EF4-FFF2-40B4-BE49-F238E27FC236}">
                <a16:creationId xmlns:a16="http://schemas.microsoft.com/office/drawing/2014/main" id="{F86B8F33-0A98-86BB-9272-4378DB35A33A}"/>
              </a:ext>
            </a:extLst>
          </p:cNvPr>
          <p:cNvSpPr/>
          <p:nvPr/>
        </p:nvSpPr>
        <p:spPr>
          <a:xfrm>
            <a:off x="2331451" y="6434515"/>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Portastudio</a:t>
            </a:r>
          </a:p>
          <a:p>
            <a:r>
              <a:rPr lang="en-GB" sz="1200" dirty="0">
                <a:solidFill>
                  <a:schemeClr val="tx1"/>
                </a:solidFill>
              </a:rPr>
              <a:t>Decade:</a:t>
            </a:r>
          </a:p>
          <a:p>
            <a:r>
              <a:rPr lang="en-GB" sz="1200" dirty="0">
                <a:solidFill>
                  <a:schemeClr val="tx1"/>
                </a:solidFill>
              </a:rPr>
              <a:t>Features:</a:t>
            </a:r>
          </a:p>
          <a:p>
            <a:r>
              <a:rPr lang="en-GB" sz="1200" dirty="0">
                <a:solidFill>
                  <a:schemeClr val="tx1"/>
                </a:solidFill>
              </a:rPr>
              <a:t>Benefit 1:</a:t>
            </a:r>
          </a:p>
          <a:p>
            <a:endParaRPr lang="en-GB" sz="1200" dirty="0">
              <a:solidFill>
                <a:schemeClr val="tx1"/>
              </a:solidFill>
            </a:endParaRPr>
          </a:p>
          <a:p>
            <a:r>
              <a:rPr lang="en-GB" sz="1200" dirty="0">
                <a:solidFill>
                  <a:schemeClr val="tx1"/>
                </a:solidFill>
              </a:rPr>
              <a:t>Benefit 2:</a:t>
            </a:r>
          </a:p>
          <a:p>
            <a:endParaRPr lang="en-GB" sz="1200" dirty="0">
              <a:solidFill>
                <a:schemeClr val="tx1"/>
              </a:solidFill>
            </a:endParaRPr>
          </a:p>
        </p:txBody>
      </p:sp>
      <p:sp>
        <p:nvSpPr>
          <p:cNvPr id="24" name="Rectangle: Rounded Corners 23">
            <a:extLst>
              <a:ext uri="{FF2B5EF4-FFF2-40B4-BE49-F238E27FC236}">
                <a16:creationId xmlns:a16="http://schemas.microsoft.com/office/drawing/2014/main" id="{7174BD6F-BDD8-2E7E-1D75-DA49ABE5DD78}"/>
              </a:ext>
            </a:extLst>
          </p:cNvPr>
          <p:cNvSpPr/>
          <p:nvPr/>
        </p:nvSpPr>
        <p:spPr>
          <a:xfrm>
            <a:off x="4452599" y="6434515"/>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solidFill>
                  <a:schemeClr val="tx1"/>
                </a:solidFill>
              </a:rPr>
              <a:t>Hard disk-based recording</a:t>
            </a:r>
          </a:p>
          <a:p>
            <a:r>
              <a:rPr lang="en-GB" sz="1200" dirty="0">
                <a:solidFill>
                  <a:schemeClr val="tx1"/>
                </a:solidFill>
              </a:rPr>
              <a:t>Decade:</a:t>
            </a:r>
          </a:p>
          <a:p>
            <a:r>
              <a:rPr lang="en-GB" sz="1200" dirty="0">
                <a:solidFill>
                  <a:schemeClr val="tx1"/>
                </a:solidFill>
              </a:rPr>
              <a:t>Benefits:</a:t>
            </a: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p:txBody>
      </p:sp>
      <p:sp>
        <p:nvSpPr>
          <p:cNvPr id="14" name="Rectangle: Rounded Corners 13">
            <a:extLst>
              <a:ext uri="{FF2B5EF4-FFF2-40B4-BE49-F238E27FC236}">
                <a16:creationId xmlns:a16="http://schemas.microsoft.com/office/drawing/2014/main" id="{542DECD3-C36E-D181-C2E0-876A04A8FC12}"/>
              </a:ext>
            </a:extLst>
          </p:cNvPr>
          <p:cNvSpPr/>
          <p:nvPr/>
        </p:nvSpPr>
        <p:spPr>
          <a:xfrm>
            <a:off x="72322" y="7862909"/>
            <a:ext cx="2143272"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200" b="1" dirty="0">
              <a:solidFill>
                <a:schemeClr val="tx1"/>
              </a:solidFill>
            </a:endParaRPr>
          </a:p>
          <a:p>
            <a:r>
              <a:rPr lang="en-GB" sz="1200" b="1" dirty="0">
                <a:solidFill>
                  <a:schemeClr val="tx1"/>
                </a:solidFill>
              </a:rPr>
              <a:t>Keyboard workstation</a:t>
            </a:r>
          </a:p>
          <a:p>
            <a:r>
              <a:rPr lang="en-GB" sz="1200" dirty="0">
                <a:solidFill>
                  <a:schemeClr val="tx1"/>
                </a:solidFill>
              </a:rPr>
              <a:t>Decade:</a:t>
            </a:r>
          </a:p>
          <a:p>
            <a:r>
              <a:rPr lang="en-GB" sz="1200" dirty="0">
                <a:solidFill>
                  <a:schemeClr val="tx1"/>
                </a:solidFill>
              </a:rPr>
              <a:t>Features:</a:t>
            </a:r>
          </a:p>
          <a:p>
            <a:endParaRPr lang="en-GB" sz="1200" dirty="0">
              <a:solidFill>
                <a:schemeClr val="tx1"/>
              </a:solidFill>
            </a:endParaRPr>
          </a:p>
          <a:p>
            <a:r>
              <a:rPr lang="en-GB" sz="1200" dirty="0">
                <a:solidFill>
                  <a:schemeClr val="tx1"/>
                </a:solidFill>
              </a:rPr>
              <a:t>Benefits:</a:t>
            </a: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p:txBody>
      </p:sp>
      <p:sp>
        <p:nvSpPr>
          <p:cNvPr id="16" name="Rectangle: Rounded Corners 15">
            <a:extLst>
              <a:ext uri="{FF2B5EF4-FFF2-40B4-BE49-F238E27FC236}">
                <a16:creationId xmlns:a16="http://schemas.microsoft.com/office/drawing/2014/main" id="{58F44A5D-F5B2-5675-106E-FE7668893929}"/>
              </a:ext>
            </a:extLst>
          </p:cNvPr>
          <p:cNvSpPr/>
          <p:nvPr/>
        </p:nvSpPr>
        <p:spPr>
          <a:xfrm>
            <a:off x="2321963" y="7862907"/>
            <a:ext cx="2014780"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DAW</a:t>
            </a:r>
            <a:endParaRPr lang="en-GB" sz="1200" dirty="0">
              <a:solidFill>
                <a:schemeClr val="tx1"/>
              </a:solidFill>
            </a:endParaRPr>
          </a:p>
          <a:p>
            <a:r>
              <a:rPr lang="en-GB" sz="1200" dirty="0">
                <a:solidFill>
                  <a:schemeClr val="tx1"/>
                </a:solidFill>
              </a:rPr>
              <a:t>Decade:</a:t>
            </a:r>
          </a:p>
          <a:p>
            <a:r>
              <a:rPr lang="en-GB" sz="1200" dirty="0">
                <a:solidFill>
                  <a:schemeClr val="tx1"/>
                </a:solidFill>
              </a:rPr>
              <a:t>Features:</a:t>
            </a:r>
          </a:p>
          <a:p>
            <a:endParaRPr lang="en-GB" sz="1200" dirty="0">
              <a:solidFill>
                <a:schemeClr val="tx1"/>
              </a:solidFill>
            </a:endParaRPr>
          </a:p>
          <a:p>
            <a:r>
              <a:rPr lang="en-GB" sz="1200" dirty="0">
                <a:solidFill>
                  <a:schemeClr val="tx1"/>
                </a:solidFill>
              </a:rPr>
              <a:t>Benefits:</a:t>
            </a:r>
          </a:p>
          <a:p>
            <a:endParaRPr lang="en-GB" sz="1200" dirty="0">
              <a:solidFill>
                <a:schemeClr val="tx1"/>
              </a:solidFill>
            </a:endParaRPr>
          </a:p>
          <a:p>
            <a:endParaRPr lang="en-GB" sz="1200" dirty="0">
              <a:solidFill>
                <a:schemeClr val="tx1"/>
              </a:solidFill>
            </a:endParaRPr>
          </a:p>
        </p:txBody>
      </p:sp>
      <p:sp>
        <p:nvSpPr>
          <p:cNvPr id="18" name="Rectangle: Rounded Corners 17">
            <a:extLst>
              <a:ext uri="{FF2B5EF4-FFF2-40B4-BE49-F238E27FC236}">
                <a16:creationId xmlns:a16="http://schemas.microsoft.com/office/drawing/2014/main" id="{DAF45ACD-E8F4-E623-FEF7-8F0BF80392C6}"/>
              </a:ext>
            </a:extLst>
          </p:cNvPr>
          <p:cNvSpPr/>
          <p:nvPr/>
        </p:nvSpPr>
        <p:spPr>
          <a:xfrm>
            <a:off x="4443111" y="7862907"/>
            <a:ext cx="2115519" cy="1317355"/>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200" b="1" dirty="0">
              <a:solidFill>
                <a:schemeClr val="tx1"/>
              </a:solidFill>
            </a:endParaRPr>
          </a:p>
          <a:p>
            <a:endParaRPr lang="en-GB" sz="1200" b="1" dirty="0">
              <a:solidFill>
                <a:schemeClr val="tx1"/>
              </a:solidFill>
            </a:endParaRPr>
          </a:p>
          <a:p>
            <a:r>
              <a:rPr lang="en-GB" sz="1200" b="1" dirty="0">
                <a:solidFill>
                  <a:schemeClr val="tx1"/>
                </a:solidFill>
              </a:rPr>
              <a:t>Audio Processing Plug-ins</a:t>
            </a:r>
          </a:p>
          <a:p>
            <a:r>
              <a:rPr lang="en-GB" sz="1200" dirty="0">
                <a:solidFill>
                  <a:schemeClr val="tx1"/>
                </a:solidFill>
              </a:rPr>
              <a:t>Decade:</a:t>
            </a:r>
          </a:p>
          <a:p>
            <a:r>
              <a:rPr lang="en-GB" sz="1200" dirty="0">
                <a:solidFill>
                  <a:schemeClr val="tx1"/>
                </a:solidFill>
              </a:rPr>
              <a:t>Examples:</a:t>
            </a:r>
          </a:p>
          <a:p>
            <a:endParaRPr lang="en-GB" sz="1200" dirty="0">
              <a:solidFill>
                <a:schemeClr val="tx1"/>
              </a:solidFill>
            </a:endParaRPr>
          </a:p>
          <a:p>
            <a:r>
              <a:rPr lang="en-GB" sz="1200" dirty="0">
                <a:solidFill>
                  <a:schemeClr val="tx1"/>
                </a:solidFill>
              </a:rPr>
              <a:t>Benefits:</a:t>
            </a: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p:txBody>
      </p:sp>
      <p:sp>
        <p:nvSpPr>
          <p:cNvPr id="26" name="Rectangle: Rounded Corners 25">
            <a:extLst>
              <a:ext uri="{FF2B5EF4-FFF2-40B4-BE49-F238E27FC236}">
                <a16:creationId xmlns:a16="http://schemas.microsoft.com/office/drawing/2014/main" id="{F901337D-8447-425E-6029-AB802003D133}"/>
              </a:ext>
            </a:extLst>
          </p:cNvPr>
          <p:cNvSpPr/>
          <p:nvPr/>
        </p:nvSpPr>
        <p:spPr>
          <a:xfrm>
            <a:off x="100818" y="9252675"/>
            <a:ext cx="5672965" cy="547640"/>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Analogue Hardware revival</a:t>
            </a:r>
          </a:p>
          <a:p>
            <a:r>
              <a:rPr lang="en-GB" sz="1200" dirty="0">
                <a:solidFill>
                  <a:schemeClr val="tx1"/>
                </a:solidFill>
              </a:rPr>
              <a:t>Decade:                                                         Examples:</a:t>
            </a:r>
          </a:p>
          <a:p>
            <a:r>
              <a:rPr lang="en-GB" sz="1200" dirty="0">
                <a:solidFill>
                  <a:schemeClr val="tx1"/>
                </a:solidFill>
              </a:rPr>
              <a:t>Advantages:</a:t>
            </a:r>
          </a:p>
        </p:txBody>
      </p:sp>
      <p:sp>
        <p:nvSpPr>
          <p:cNvPr id="27" name="Rectangle: Rounded Corners 26">
            <a:extLst>
              <a:ext uri="{FF2B5EF4-FFF2-40B4-BE49-F238E27FC236}">
                <a16:creationId xmlns:a16="http://schemas.microsoft.com/office/drawing/2014/main" id="{3923291C-999E-86B6-EB0E-8F37F11F83F0}"/>
              </a:ext>
            </a:extLst>
          </p:cNvPr>
          <p:cNvSpPr/>
          <p:nvPr/>
        </p:nvSpPr>
        <p:spPr>
          <a:xfrm>
            <a:off x="258695" y="388488"/>
            <a:ext cx="3745152" cy="367440"/>
          </a:xfrm>
          <a:prstGeom prst="round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t>Task: </a:t>
            </a:r>
            <a:r>
              <a:rPr lang="en-GB" sz="1200" dirty="0"/>
              <a:t>complete the box for each piece of technology.</a:t>
            </a:r>
          </a:p>
        </p:txBody>
      </p:sp>
    </p:spTree>
    <p:extLst>
      <p:ext uri="{BB962C8B-B14F-4D97-AF65-F5344CB8AC3E}">
        <p14:creationId xmlns:p14="http://schemas.microsoft.com/office/powerpoint/2010/main" val="15352976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34</a:t>
            </a:r>
          </a:p>
        </p:txBody>
      </p:sp>
      <p:sp>
        <p:nvSpPr>
          <p:cNvPr id="3" name="TextBox 2">
            <a:extLst>
              <a:ext uri="{FF2B5EF4-FFF2-40B4-BE49-F238E27FC236}">
                <a16:creationId xmlns:a16="http://schemas.microsoft.com/office/drawing/2014/main" id="{EABCCC15-713C-3E09-2DE9-EBDBECC88497}"/>
              </a:ext>
            </a:extLst>
          </p:cNvPr>
          <p:cNvSpPr txBox="1"/>
          <p:nvPr/>
        </p:nvSpPr>
        <p:spPr>
          <a:xfrm>
            <a:off x="509392" y="3735977"/>
            <a:ext cx="6074229" cy="461665"/>
          </a:xfrm>
          <a:prstGeom prst="rect">
            <a:avLst/>
          </a:prstGeom>
          <a:noFill/>
        </p:spPr>
        <p:txBody>
          <a:bodyPr wrap="square" rtlCol="0">
            <a:spAutoFit/>
          </a:bodyPr>
          <a:lstStyle/>
          <a:p>
            <a:r>
              <a:rPr lang="en-GB" sz="2400" dirty="0"/>
              <a:t>Content Area 4: Sound Creation</a:t>
            </a:r>
          </a:p>
        </p:txBody>
      </p:sp>
      <p:sp>
        <p:nvSpPr>
          <p:cNvPr id="2" name="Rectangle: Rounded Corners 1">
            <a:extLst>
              <a:ext uri="{FF2B5EF4-FFF2-40B4-BE49-F238E27FC236}">
                <a16:creationId xmlns:a16="http://schemas.microsoft.com/office/drawing/2014/main" id="{B53FEF16-6601-BE97-AC8D-2A83E3AF1548}"/>
              </a:ext>
            </a:extLst>
          </p:cNvPr>
          <p:cNvSpPr/>
          <p:nvPr/>
        </p:nvSpPr>
        <p:spPr>
          <a:xfrm>
            <a:off x="1161143" y="6139543"/>
            <a:ext cx="4267200" cy="1872343"/>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Key exam questions</a:t>
            </a:r>
            <a:r>
              <a:rPr lang="en-GB" dirty="0">
                <a:solidFill>
                  <a:schemeClr val="tx1"/>
                </a:solidFill>
              </a:rPr>
              <a:t>:</a:t>
            </a:r>
          </a:p>
          <a:p>
            <a:pPr marL="285750" indent="-285750">
              <a:buFont typeface="Arial" panose="020B0604020202020204" pitchFamily="34" charset="0"/>
              <a:buChar char="•"/>
            </a:pPr>
            <a:r>
              <a:rPr lang="en-GB" dirty="0">
                <a:solidFill>
                  <a:schemeClr val="tx1"/>
                </a:solidFill>
              </a:rPr>
              <a:t>How sound is created for specific forms of media and…</a:t>
            </a:r>
          </a:p>
          <a:p>
            <a:pPr marL="285750" indent="-285750">
              <a:buFont typeface="Arial" panose="020B0604020202020204" pitchFamily="34" charset="0"/>
              <a:buChar char="•"/>
            </a:pPr>
            <a:r>
              <a:rPr lang="en-GB" dirty="0">
                <a:solidFill>
                  <a:schemeClr val="tx1"/>
                </a:solidFill>
              </a:rPr>
              <a:t>Evaluating different ways to create sound </a:t>
            </a:r>
            <a:r>
              <a:rPr lang="en-GB" dirty="0" err="1">
                <a:solidFill>
                  <a:schemeClr val="tx1"/>
                </a:solidFill>
              </a:rPr>
              <a:t>e.g</a:t>
            </a:r>
            <a:r>
              <a:rPr lang="en-GB" dirty="0">
                <a:solidFill>
                  <a:schemeClr val="tx1"/>
                </a:solidFill>
              </a:rPr>
              <a:t> sound library vs foley creation.</a:t>
            </a:r>
          </a:p>
        </p:txBody>
      </p:sp>
    </p:spTree>
    <p:extLst>
      <p:ext uri="{BB962C8B-B14F-4D97-AF65-F5344CB8AC3E}">
        <p14:creationId xmlns:p14="http://schemas.microsoft.com/office/powerpoint/2010/main" val="39636683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66BA334-28AF-8418-1557-341797479391}"/>
              </a:ext>
            </a:extLst>
          </p:cNvPr>
          <p:cNvSpPr/>
          <p:nvPr/>
        </p:nvSpPr>
        <p:spPr>
          <a:xfrm>
            <a:off x="281780" y="7767985"/>
            <a:ext cx="1586209" cy="1763248"/>
          </a:xfrm>
          <a:prstGeom prst="roundRect">
            <a:avLst/>
          </a:prstGeom>
          <a:noFill/>
          <a:ln w="5715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8165892-2E01-2316-8184-06DCDE59B5C5}"/>
              </a:ext>
            </a:extLst>
          </p:cNvPr>
          <p:cNvSpPr/>
          <p:nvPr/>
        </p:nvSpPr>
        <p:spPr>
          <a:xfrm>
            <a:off x="239433" y="2095352"/>
            <a:ext cx="6483422" cy="7526655"/>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0A0CCDC-7AD4-638B-89CC-F30E8EC084BF}"/>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35</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dirty="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3481144" y="550257"/>
            <a:ext cx="244366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Forms of Media</a:t>
            </a:r>
          </a:p>
        </p:txBody>
      </p:sp>
      <p:sp>
        <p:nvSpPr>
          <p:cNvPr id="4" name="TextBox 3">
            <a:extLst>
              <a:ext uri="{FF2B5EF4-FFF2-40B4-BE49-F238E27FC236}">
                <a16:creationId xmlns:a16="http://schemas.microsoft.com/office/drawing/2014/main" id="{489179F6-FCC2-C5DB-8D7E-FBF67B47C494}"/>
              </a:ext>
            </a:extLst>
          </p:cNvPr>
          <p:cNvSpPr txBox="1"/>
          <p:nvPr/>
        </p:nvSpPr>
        <p:spPr>
          <a:xfrm>
            <a:off x="200417" y="1000728"/>
            <a:ext cx="6522438" cy="1031051"/>
          </a:xfrm>
          <a:prstGeom prst="rect">
            <a:avLst/>
          </a:prstGeom>
          <a:noFill/>
        </p:spPr>
        <p:txBody>
          <a:bodyPr wrap="square" rtlCol="0">
            <a:spAutoFit/>
          </a:bodyPr>
          <a:lstStyle/>
          <a:p>
            <a:r>
              <a:rPr lang="en-GB" sz="1400" dirty="0"/>
              <a:t>You will have a question about sound creation, so it is important to understand how sound is used for each type of media. </a:t>
            </a:r>
          </a:p>
          <a:p>
            <a:endParaRPr lang="en-GB" sz="500" dirty="0"/>
          </a:p>
          <a:p>
            <a:r>
              <a:rPr lang="en-GB" sz="1400" dirty="0"/>
              <a:t>Use the space below (and on the next page) to create mind-maps on how sound is used in the different types of media. </a:t>
            </a:r>
          </a:p>
        </p:txBody>
      </p:sp>
      <p:pic>
        <p:nvPicPr>
          <p:cNvPr id="7" name="Picture 6">
            <a:extLst>
              <a:ext uri="{FF2B5EF4-FFF2-40B4-BE49-F238E27FC236}">
                <a16:creationId xmlns:a16="http://schemas.microsoft.com/office/drawing/2014/main" id="{52EBB30C-0FA8-CEDC-2E15-36320934CE52}"/>
              </a:ext>
            </a:extLst>
          </p:cNvPr>
          <p:cNvPicPr>
            <a:picLocks noChangeAspect="1"/>
          </p:cNvPicPr>
          <p:nvPr/>
        </p:nvPicPr>
        <p:blipFill rotWithShape="1">
          <a:blip r:embed="rId2"/>
          <a:srcRect l="3908"/>
          <a:stretch/>
        </p:blipFill>
        <p:spPr>
          <a:xfrm>
            <a:off x="407844" y="7833177"/>
            <a:ext cx="1334079" cy="1656638"/>
          </a:xfrm>
          <a:prstGeom prst="rect">
            <a:avLst/>
          </a:prstGeom>
        </p:spPr>
      </p:pic>
    </p:spTree>
    <p:extLst>
      <p:ext uri="{BB962C8B-B14F-4D97-AF65-F5344CB8AC3E}">
        <p14:creationId xmlns:p14="http://schemas.microsoft.com/office/powerpoint/2010/main" val="26515162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66BA334-28AF-8418-1557-341797479391}"/>
              </a:ext>
            </a:extLst>
          </p:cNvPr>
          <p:cNvSpPr/>
          <p:nvPr/>
        </p:nvSpPr>
        <p:spPr>
          <a:xfrm>
            <a:off x="373220" y="7389949"/>
            <a:ext cx="1770373" cy="2116667"/>
          </a:xfrm>
          <a:prstGeom prst="roundRect">
            <a:avLst/>
          </a:prstGeom>
          <a:noFill/>
          <a:ln w="5715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18165892-2E01-2316-8184-06DCDE59B5C5}"/>
              </a:ext>
            </a:extLst>
          </p:cNvPr>
          <p:cNvSpPr/>
          <p:nvPr/>
        </p:nvSpPr>
        <p:spPr>
          <a:xfrm>
            <a:off x="239433" y="1083734"/>
            <a:ext cx="6483422" cy="853827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0A0CCDC-7AD4-638B-89CC-F30E8EC084BF}"/>
              </a:ext>
            </a:extLst>
          </p:cNvPr>
          <p:cNvSpPr txBox="1"/>
          <p:nvPr/>
        </p:nvSpPr>
        <p:spPr>
          <a:xfrm>
            <a:off x="6230983" y="9252675"/>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36</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dirty="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3481144" y="550257"/>
            <a:ext cx="2443667" cy="38689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Forms of Media</a:t>
            </a:r>
          </a:p>
        </p:txBody>
      </p:sp>
      <p:pic>
        <p:nvPicPr>
          <p:cNvPr id="7" name="Picture 6">
            <a:extLst>
              <a:ext uri="{FF2B5EF4-FFF2-40B4-BE49-F238E27FC236}">
                <a16:creationId xmlns:a16="http://schemas.microsoft.com/office/drawing/2014/main" id="{52EBB30C-0FA8-CEDC-2E15-36320934CE52}"/>
              </a:ext>
            </a:extLst>
          </p:cNvPr>
          <p:cNvPicPr>
            <a:picLocks noChangeAspect="1"/>
          </p:cNvPicPr>
          <p:nvPr/>
        </p:nvPicPr>
        <p:blipFill rotWithShape="1">
          <a:blip r:embed="rId2"/>
          <a:srcRect l="3908"/>
          <a:stretch/>
        </p:blipFill>
        <p:spPr>
          <a:xfrm>
            <a:off x="533910" y="7524394"/>
            <a:ext cx="1510417" cy="1875612"/>
          </a:xfrm>
          <a:prstGeom prst="rect">
            <a:avLst/>
          </a:prstGeom>
        </p:spPr>
      </p:pic>
    </p:spTree>
    <p:extLst>
      <p:ext uri="{BB962C8B-B14F-4D97-AF65-F5344CB8AC3E}">
        <p14:creationId xmlns:p14="http://schemas.microsoft.com/office/powerpoint/2010/main" val="19755679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15" name="TextBox 14">
            <a:extLst>
              <a:ext uri="{FF2B5EF4-FFF2-40B4-BE49-F238E27FC236}">
                <a16:creationId xmlns:a16="http://schemas.microsoft.com/office/drawing/2014/main" id="{D0A0CCDC-7AD4-638B-89CC-F30E8EC084BF}"/>
              </a:ext>
            </a:extLst>
          </p:cNvPr>
          <p:cNvSpPr txBox="1"/>
          <p:nvPr/>
        </p:nvSpPr>
        <p:spPr>
          <a:xfrm>
            <a:off x="6210891" y="934437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37</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dirty="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Types of Sound Creation</a:t>
            </a:r>
          </a:p>
        </p:txBody>
      </p:sp>
      <p:sp>
        <p:nvSpPr>
          <p:cNvPr id="3" name="TextBox 2">
            <a:extLst>
              <a:ext uri="{FF2B5EF4-FFF2-40B4-BE49-F238E27FC236}">
                <a16:creationId xmlns:a16="http://schemas.microsoft.com/office/drawing/2014/main" id="{CEF1718D-FD72-30ED-B6E6-DD05BD990D74}"/>
              </a:ext>
            </a:extLst>
          </p:cNvPr>
          <p:cNvSpPr txBox="1"/>
          <p:nvPr/>
        </p:nvSpPr>
        <p:spPr>
          <a:xfrm>
            <a:off x="108251" y="4909225"/>
            <a:ext cx="6573283" cy="4862870"/>
          </a:xfrm>
          <a:prstGeom prst="rect">
            <a:avLst/>
          </a:prstGeom>
          <a:noFill/>
        </p:spPr>
        <p:txBody>
          <a:bodyPr wrap="square" rtlCol="0">
            <a:spAutoFit/>
          </a:bodyPr>
          <a:lstStyle/>
          <a:p>
            <a:r>
              <a:rPr lang="en-GB" sz="1400" dirty="0"/>
              <a:t>2. Evaluate the advantages and disadvantages of </a:t>
            </a:r>
            <a:r>
              <a:rPr lang="en-GB" sz="1400" b="1" dirty="0"/>
              <a:t>both </a:t>
            </a:r>
            <a:r>
              <a:rPr lang="en-GB" sz="1400" dirty="0"/>
              <a:t>using commercial libraries for foley and creating your own.</a:t>
            </a:r>
          </a:p>
          <a:p>
            <a:endParaRPr lang="en-GB" sz="1400" dirty="0"/>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2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200" dirty="0">
                <a:solidFill>
                  <a:srgbClr val="292934"/>
                </a:solidFill>
                <a:latin typeface="Arial" panose="020B0604020202020204" pitchFamily="34" charset="0"/>
                <a:cs typeface="Arial" panose="020B0604020202020204" pitchFamily="34" charset="0"/>
              </a:rPr>
              <a:t>…………………………………………………………………………………………………………..</a:t>
            </a:r>
          </a:p>
          <a:p>
            <a:endParaRPr lang="en-GB" sz="1400" dirty="0"/>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p>
          <a:p>
            <a:pPr rtl="0" fontAlgn="base">
              <a:spcBef>
                <a:spcPts val="0"/>
              </a:spcBef>
              <a:spcAft>
                <a:spcPts val="0"/>
              </a:spcAft>
            </a:pPr>
            <a:endParaRPr lang="en-GB" sz="14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GB" sz="1400" dirty="0">
                <a:solidFill>
                  <a:srgbClr val="292934"/>
                </a:solidFill>
                <a:latin typeface="Arial" panose="020B0604020202020204" pitchFamily="34" charset="0"/>
                <a:cs typeface="Arial" panose="020B0604020202020204" pitchFamily="34" charset="0"/>
              </a:rPr>
              <a:t>……………………………………………………………………………………..</a:t>
            </a:r>
            <a:endParaRPr lang="en-GB" sz="1400" dirty="0"/>
          </a:p>
        </p:txBody>
      </p:sp>
      <p:sp>
        <p:nvSpPr>
          <p:cNvPr id="10" name="Rectangle: Rounded Corners 9">
            <a:extLst>
              <a:ext uri="{FF2B5EF4-FFF2-40B4-BE49-F238E27FC236}">
                <a16:creationId xmlns:a16="http://schemas.microsoft.com/office/drawing/2014/main" id="{98BFE79D-D91D-915B-219C-D60232496747}"/>
              </a:ext>
            </a:extLst>
          </p:cNvPr>
          <p:cNvSpPr/>
          <p:nvPr/>
        </p:nvSpPr>
        <p:spPr>
          <a:xfrm>
            <a:off x="299771" y="1309947"/>
            <a:ext cx="947695"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Foley </a:t>
            </a:r>
          </a:p>
        </p:txBody>
      </p:sp>
      <p:sp>
        <p:nvSpPr>
          <p:cNvPr id="13" name="Rectangle: Rounded Corners 12">
            <a:extLst>
              <a:ext uri="{FF2B5EF4-FFF2-40B4-BE49-F238E27FC236}">
                <a16:creationId xmlns:a16="http://schemas.microsoft.com/office/drawing/2014/main" id="{76D06BCF-546C-90DE-EAAD-7D73C0549F0E}"/>
              </a:ext>
            </a:extLst>
          </p:cNvPr>
          <p:cNvSpPr/>
          <p:nvPr/>
        </p:nvSpPr>
        <p:spPr>
          <a:xfrm>
            <a:off x="308678" y="1683553"/>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Ambience</a:t>
            </a:r>
          </a:p>
        </p:txBody>
      </p:sp>
      <p:sp>
        <p:nvSpPr>
          <p:cNvPr id="14" name="Rectangle: Rounded Corners 13">
            <a:extLst>
              <a:ext uri="{FF2B5EF4-FFF2-40B4-BE49-F238E27FC236}">
                <a16:creationId xmlns:a16="http://schemas.microsoft.com/office/drawing/2014/main" id="{CBEDE0AB-7815-EE45-8548-35491AB8D7A0}"/>
              </a:ext>
            </a:extLst>
          </p:cNvPr>
          <p:cNvSpPr/>
          <p:nvPr/>
        </p:nvSpPr>
        <p:spPr>
          <a:xfrm>
            <a:off x="308678" y="2100116"/>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Dialogue</a:t>
            </a:r>
          </a:p>
        </p:txBody>
      </p:sp>
      <p:sp>
        <p:nvSpPr>
          <p:cNvPr id="16" name="Rectangle: Rounded Corners 15">
            <a:extLst>
              <a:ext uri="{FF2B5EF4-FFF2-40B4-BE49-F238E27FC236}">
                <a16:creationId xmlns:a16="http://schemas.microsoft.com/office/drawing/2014/main" id="{461E1271-5E9E-7C7A-B977-29EFE3A1D4E7}"/>
              </a:ext>
            </a:extLst>
          </p:cNvPr>
          <p:cNvSpPr/>
          <p:nvPr/>
        </p:nvSpPr>
        <p:spPr>
          <a:xfrm>
            <a:off x="308678" y="2500868"/>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Voice-overs</a:t>
            </a:r>
          </a:p>
        </p:txBody>
      </p:sp>
      <p:sp>
        <p:nvSpPr>
          <p:cNvPr id="17" name="Rectangle: Rounded Corners 16">
            <a:extLst>
              <a:ext uri="{FF2B5EF4-FFF2-40B4-BE49-F238E27FC236}">
                <a16:creationId xmlns:a16="http://schemas.microsoft.com/office/drawing/2014/main" id="{BD404745-16CF-5036-6F41-4A4E82E7A582}"/>
              </a:ext>
            </a:extLst>
          </p:cNvPr>
          <p:cNvSpPr/>
          <p:nvPr/>
        </p:nvSpPr>
        <p:spPr>
          <a:xfrm>
            <a:off x="308678" y="2956305"/>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Underscore</a:t>
            </a:r>
          </a:p>
        </p:txBody>
      </p:sp>
      <p:sp>
        <p:nvSpPr>
          <p:cNvPr id="18" name="Rectangle: Rounded Corners 17">
            <a:extLst>
              <a:ext uri="{FF2B5EF4-FFF2-40B4-BE49-F238E27FC236}">
                <a16:creationId xmlns:a16="http://schemas.microsoft.com/office/drawing/2014/main" id="{851EF2AA-B248-C8F2-332D-3D9D6B5DB61E}"/>
              </a:ext>
            </a:extLst>
          </p:cNvPr>
          <p:cNvSpPr/>
          <p:nvPr/>
        </p:nvSpPr>
        <p:spPr>
          <a:xfrm>
            <a:off x="308678" y="3371842"/>
            <a:ext cx="1277328" cy="30777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Spot effects</a:t>
            </a:r>
          </a:p>
        </p:txBody>
      </p:sp>
      <p:sp>
        <p:nvSpPr>
          <p:cNvPr id="19" name="Rectangle: Rounded Corners 18">
            <a:extLst>
              <a:ext uri="{FF2B5EF4-FFF2-40B4-BE49-F238E27FC236}">
                <a16:creationId xmlns:a16="http://schemas.microsoft.com/office/drawing/2014/main" id="{A7F92274-7A89-89A4-5259-307A9CEC99F2}"/>
              </a:ext>
            </a:extLst>
          </p:cNvPr>
          <p:cNvSpPr/>
          <p:nvPr/>
        </p:nvSpPr>
        <p:spPr>
          <a:xfrm>
            <a:off x="4291162" y="1864804"/>
            <a:ext cx="2324521"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The reproduction of everyday sounds using props</a:t>
            </a:r>
          </a:p>
        </p:txBody>
      </p:sp>
      <p:sp>
        <p:nvSpPr>
          <p:cNvPr id="20" name="Rectangle: Rounded Corners 19">
            <a:extLst>
              <a:ext uri="{FF2B5EF4-FFF2-40B4-BE49-F238E27FC236}">
                <a16:creationId xmlns:a16="http://schemas.microsoft.com/office/drawing/2014/main" id="{AA3258A2-A950-CFDF-5891-96757D80CEF4}"/>
              </a:ext>
            </a:extLst>
          </p:cNvPr>
          <p:cNvSpPr/>
          <p:nvPr/>
        </p:nvSpPr>
        <p:spPr>
          <a:xfrm>
            <a:off x="4291162" y="1254643"/>
            <a:ext cx="2258160"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Atmospheric sounds e.g. rain</a:t>
            </a:r>
          </a:p>
        </p:txBody>
      </p:sp>
      <p:sp>
        <p:nvSpPr>
          <p:cNvPr id="21" name="Rectangle: Rounded Corners 20">
            <a:extLst>
              <a:ext uri="{FF2B5EF4-FFF2-40B4-BE49-F238E27FC236}">
                <a16:creationId xmlns:a16="http://schemas.microsoft.com/office/drawing/2014/main" id="{41A6E580-51C2-1AC8-ACEB-953CDEF2BE2F}"/>
              </a:ext>
            </a:extLst>
          </p:cNvPr>
          <p:cNvSpPr/>
          <p:nvPr/>
        </p:nvSpPr>
        <p:spPr>
          <a:xfrm>
            <a:off x="4291162" y="3655285"/>
            <a:ext cx="2261098"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Characters speaking to one another</a:t>
            </a:r>
          </a:p>
        </p:txBody>
      </p:sp>
      <p:sp>
        <p:nvSpPr>
          <p:cNvPr id="22" name="Rectangle: Rounded Corners 21">
            <a:extLst>
              <a:ext uri="{FF2B5EF4-FFF2-40B4-BE49-F238E27FC236}">
                <a16:creationId xmlns:a16="http://schemas.microsoft.com/office/drawing/2014/main" id="{BDE333AD-0E22-A2D8-ADC2-9991D88E71DA}"/>
              </a:ext>
            </a:extLst>
          </p:cNvPr>
          <p:cNvSpPr/>
          <p:nvPr/>
        </p:nvSpPr>
        <p:spPr>
          <a:xfrm>
            <a:off x="4291162" y="2481496"/>
            <a:ext cx="2258160"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Narration over what is happening on-screen</a:t>
            </a:r>
          </a:p>
        </p:txBody>
      </p:sp>
      <p:sp>
        <p:nvSpPr>
          <p:cNvPr id="23" name="Rectangle: Rounded Corners 22">
            <a:extLst>
              <a:ext uri="{FF2B5EF4-FFF2-40B4-BE49-F238E27FC236}">
                <a16:creationId xmlns:a16="http://schemas.microsoft.com/office/drawing/2014/main" id="{AEF3AE2A-9C22-7E50-239E-B81CA594721F}"/>
              </a:ext>
            </a:extLst>
          </p:cNvPr>
          <p:cNvSpPr/>
          <p:nvPr/>
        </p:nvSpPr>
        <p:spPr>
          <a:xfrm>
            <a:off x="4298673" y="4238760"/>
            <a:ext cx="2261098"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The music underpinning the action</a:t>
            </a:r>
          </a:p>
        </p:txBody>
      </p:sp>
      <p:sp>
        <p:nvSpPr>
          <p:cNvPr id="24" name="Rectangle: Rounded Corners 23">
            <a:extLst>
              <a:ext uri="{FF2B5EF4-FFF2-40B4-BE49-F238E27FC236}">
                <a16:creationId xmlns:a16="http://schemas.microsoft.com/office/drawing/2014/main" id="{73DEA5C3-0981-7CC8-5832-C68400EEC79A}"/>
              </a:ext>
            </a:extLst>
          </p:cNvPr>
          <p:cNvSpPr/>
          <p:nvPr/>
        </p:nvSpPr>
        <p:spPr>
          <a:xfrm>
            <a:off x="4291162" y="3064248"/>
            <a:ext cx="2324521" cy="52529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Specific hard-to-recreate sound events </a:t>
            </a:r>
            <a:r>
              <a:rPr lang="en-GB" sz="1200" dirty="0" err="1"/>
              <a:t>e.g</a:t>
            </a:r>
            <a:r>
              <a:rPr lang="en-GB" sz="1200" dirty="0"/>
              <a:t> explosions</a:t>
            </a:r>
          </a:p>
        </p:txBody>
      </p:sp>
      <p:sp>
        <p:nvSpPr>
          <p:cNvPr id="26" name="Rectangle: Rounded Corners 25">
            <a:extLst>
              <a:ext uri="{FF2B5EF4-FFF2-40B4-BE49-F238E27FC236}">
                <a16:creationId xmlns:a16="http://schemas.microsoft.com/office/drawing/2014/main" id="{D451BB5C-52B6-3608-A438-021F86BA3EAA}"/>
              </a:ext>
            </a:extLst>
          </p:cNvPr>
          <p:cNvSpPr/>
          <p:nvPr/>
        </p:nvSpPr>
        <p:spPr>
          <a:xfrm>
            <a:off x="155744" y="4122337"/>
            <a:ext cx="3996636" cy="714191"/>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Revision tip</a:t>
            </a:r>
            <a:r>
              <a:rPr lang="en-GB" sz="1400" dirty="0">
                <a:solidFill>
                  <a:schemeClr val="tx1"/>
                </a:solidFill>
              </a:rPr>
              <a:t>: think about how sound is produced in each of these types. What are benefits/disadvantages of different methods?</a:t>
            </a:r>
          </a:p>
        </p:txBody>
      </p:sp>
      <p:sp>
        <p:nvSpPr>
          <p:cNvPr id="27" name="TextBox 26">
            <a:extLst>
              <a:ext uri="{FF2B5EF4-FFF2-40B4-BE49-F238E27FC236}">
                <a16:creationId xmlns:a16="http://schemas.microsoft.com/office/drawing/2014/main" id="{859F2B7E-37FA-E203-5FA9-17E5D9379F9A}"/>
              </a:ext>
            </a:extLst>
          </p:cNvPr>
          <p:cNvSpPr txBox="1"/>
          <p:nvPr/>
        </p:nvSpPr>
        <p:spPr>
          <a:xfrm>
            <a:off x="372534" y="1017688"/>
            <a:ext cx="5283200" cy="307777"/>
          </a:xfrm>
          <a:prstGeom prst="rect">
            <a:avLst/>
          </a:prstGeom>
          <a:noFill/>
        </p:spPr>
        <p:txBody>
          <a:bodyPr wrap="square" rtlCol="0">
            <a:spAutoFit/>
          </a:bodyPr>
          <a:lstStyle/>
          <a:p>
            <a:r>
              <a:rPr lang="en-GB" sz="1400" dirty="0"/>
              <a:t>1. Match the description to the type of sound creation.</a:t>
            </a:r>
          </a:p>
        </p:txBody>
      </p:sp>
    </p:spTree>
    <p:extLst>
      <p:ext uri="{BB962C8B-B14F-4D97-AF65-F5344CB8AC3E}">
        <p14:creationId xmlns:p14="http://schemas.microsoft.com/office/powerpoint/2010/main" val="42508744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42C00-315B-E076-F819-D176C6D49210}"/>
            </a:ext>
          </a:extLst>
        </p:cNvPr>
        <p:cNvGrpSpPr/>
        <p:nvPr/>
      </p:nvGrpSpPr>
      <p:grpSpPr>
        <a:xfrm>
          <a:off x="0" y="0"/>
          <a:ext cx="0" cy="0"/>
          <a:chOff x="0" y="0"/>
          <a:chExt cx="0" cy="0"/>
        </a:xfrm>
      </p:grpSpPr>
      <p:sp>
        <p:nvSpPr>
          <p:cNvPr id="33" name="Rectangle 32">
            <a:extLst>
              <a:ext uri="{FF2B5EF4-FFF2-40B4-BE49-F238E27FC236}">
                <a16:creationId xmlns:a16="http://schemas.microsoft.com/office/drawing/2014/main" id="{AA4B7509-0B31-D4DD-6998-D0CBAD929DBA}"/>
              </a:ext>
            </a:extLst>
          </p:cNvPr>
          <p:cNvSpPr/>
          <p:nvPr/>
        </p:nvSpPr>
        <p:spPr>
          <a:xfrm>
            <a:off x="239433" y="5410284"/>
            <a:ext cx="6483422" cy="4211724"/>
          </a:xfrm>
          <a:prstGeom prst="rec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0A0CCDC-7AD4-638B-89CC-F30E8EC084BF}"/>
              </a:ext>
            </a:extLst>
          </p:cNvPr>
          <p:cNvSpPr txBox="1"/>
          <p:nvPr/>
        </p:nvSpPr>
        <p:spPr>
          <a:xfrm>
            <a:off x="6210891" y="934437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38</a:t>
            </a:r>
          </a:p>
        </p:txBody>
      </p:sp>
      <p:sp>
        <p:nvSpPr>
          <p:cNvPr id="11" name="TextBox 10">
            <a:extLst>
              <a:ext uri="{FF2B5EF4-FFF2-40B4-BE49-F238E27FC236}">
                <a16:creationId xmlns:a16="http://schemas.microsoft.com/office/drawing/2014/main" id="{9AB8526B-5923-8C8F-831E-5D0C51A2DD36}"/>
              </a:ext>
            </a:extLst>
          </p:cNvPr>
          <p:cNvSpPr txBox="1"/>
          <p:nvPr/>
        </p:nvSpPr>
        <p:spPr>
          <a:xfrm>
            <a:off x="1321372" y="139425"/>
            <a:ext cx="3869651" cy="400110"/>
          </a:xfrm>
          <a:prstGeom prst="rect">
            <a:avLst/>
          </a:prstGeom>
          <a:noFill/>
        </p:spPr>
        <p:txBody>
          <a:bodyPr wrap="square" rtlCol="0">
            <a:spAutoFit/>
          </a:bodyPr>
          <a:lstStyle/>
          <a:p>
            <a:r>
              <a:rPr lang="en-GB" sz="2000" dirty="0"/>
              <a:t>Content Area 4: Sound Creation</a:t>
            </a:r>
          </a:p>
        </p:txBody>
      </p:sp>
      <p:sp>
        <p:nvSpPr>
          <p:cNvPr id="12" name="Rectangle: Rounded Corners 11">
            <a:extLst>
              <a:ext uri="{FF2B5EF4-FFF2-40B4-BE49-F238E27FC236}">
                <a16:creationId xmlns:a16="http://schemas.microsoft.com/office/drawing/2014/main" id="{85F1A513-D43A-6099-E45B-3AD88D33A7CE}"/>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Types of Sound Creation</a:t>
            </a:r>
          </a:p>
        </p:txBody>
      </p:sp>
      <p:sp>
        <p:nvSpPr>
          <p:cNvPr id="27" name="TextBox 26">
            <a:extLst>
              <a:ext uri="{FF2B5EF4-FFF2-40B4-BE49-F238E27FC236}">
                <a16:creationId xmlns:a16="http://schemas.microsoft.com/office/drawing/2014/main" id="{859F2B7E-37FA-E203-5FA9-17E5D9379F9A}"/>
              </a:ext>
            </a:extLst>
          </p:cNvPr>
          <p:cNvSpPr txBox="1"/>
          <p:nvPr/>
        </p:nvSpPr>
        <p:spPr>
          <a:xfrm>
            <a:off x="372534" y="1017688"/>
            <a:ext cx="5283200" cy="523220"/>
          </a:xfrm>
          <a:prstGeom prst="rect">
            <a:avLst/>
          </a:prstGeom>
          <a:noFill/>
        </p:spPr>
        <p:txBody>
          <a:bodyPr wrap="square" rtlCol="0">
            <a:spAutoFit/>
          </a:bodyPr>
          <a:lstStyle/>
          <a:p>
            <a:r>
              <a:rPr lang="en-GB" sz="1400" dirty="0"/>
              <a:t>1. Use the keywords below to answer the following questions about </a:t>
            </a:r>
            <a:r>
              <a:rPr lang="en-GB" sz="1400" b="1" dirty="0"/>
              <a:t>sound arrangement.</a:t>
            </a:r>
            <a:r>
              <a:rPr lang="en-GB" sz="1400" dirty="0"/>
              <a:t>.</a:t>
            </a:r>
          </a:p>
        </p:txBody>
      </p:sp>
      <p:sp>
        <p:nvSpPr>
          <p:cNvPr id="5" name="Rectangle: Rounded Corners 4">
            <a:extLst>
              <a:ext uri="{FF2B5EF4-FFF2-40B4-BE49-F238E27FC236}">
                <a16:creationId xmlns:a16="http://schemas.microsoft.com/office/drawing/2014/main" id="{C4788659-2A52-252B-7E29-061A73FA744C}"/>
              </a:ext>
            </a:extLst>
          </p:cNvPr>
          <p:cNvSpPr/>
          <p:nvPr/>
        </p:nvSpPr>
        <p:spPr>
          <a:xfrm>
            <a:off x="1977618" y="1565033"/>
            <a:ext cx="1013640" cy="205862"/>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Texture</a:t>
            </a:r>
          </a:p>
        </p:txBody>
      </p:sp>
      <p:sp>
        <p:nvSpPr>
          <p:cNvPr id="6" name="Rectangle: Rounded Corners 5">
            <a:extLst>
              <a:ext uri="{FF2B5EF4-FFF2-40B4-BE49-F238E27FC236}">
                <a16:creationId xmlns:a16="http://schemas.microsoft.com/office/drawing/2014/main" id="{EBEA741A-8E2A-43A7-E49B-536E98AE1F1E}"/>
              </a:ext>
            </a:extLst>
          </p:cNvPr>
          <p:cNvSpPr/>
          <p:nvPr/>
        </p:nvSpPr>
        <p:spPr>
          <a:xfrm>
            <a:off x="991669" y="1563982"/>
            <a:ext cx="881118" cy="199331"/>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Layering</a:t>
            </a:r>
          </a:p>
        </p:txBody>
      </p:sp>
      <p:sp>
        <p:nvSpPr>
          <p:cNvPr id="7" name="Rectangle: Rounded Corners 6">
            <a:extLst>
              <a:ext uri="{FF2B5EF4-FFF2-40B4-BE49-F238E27FC236}">
                <a16:creationId xmlns:a16="http://schemas.microsoft.com/office/drawing/2014/main" id="{0CDEEE14-5B85-BD00-D355-50E39C870E2F}"/>
              </a:ext>
            </a:extLst>
          </p:cNvPr>
          <p:cNvSpPr/>
          <p:nvPr/>
        </p:nvSpPr>
        <p:spPr>
          <a:xfrm>
            <a:off x="4818346" y="1563982"/>
            <a:ext cx="1013640"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Impact</a:t>
            </a:r>
          </a:p>
        </p:txBody>
      </p:sp>
      <p:sp>
        <p:nvSpPr>
          <p:cNvPr id="8" name="Rectangle: Rounded Corners 7">
            <a:extLst>
              <a:ext uri="{FF2B5EF4-FFF2-40B4-BE49-F238E27FC236}">
                <a16:creationId xmlns:a16="http://schemas.microsoft.com/office/drawing/2014/main" id="{5095559E-ED0D-58B6-5F1C-2F88463BF6E5}"/>
              </a:ext>
            </a:extLst>
          </p:cNvPr>
          <p:cNvSpPr/>
          <p:nvPr/>
        </p:nvSpPr>
        <p:spPr>
          <a:xfrm>
            <a:off x="3096089" y="1555326"/>
            <a:ext cx="881118" cy="205863"/>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Mood</a:t>
            </a:r>
          </a:p>
        </p:txBody>
      </p:sp>
      <p:sp>
        <p:nvSpPr>
          <p:cNvPr id="9" name="Rectangle: Rounded Corners 8">
            <a:extLst>
              <a:ext uri="{FF2B5EF4-FFF2-40B4-BE49-F238E27FC236}">
                <a16:creationId xmlns:a16="http://schemas.microsoft.com/office/drawing/2014/main" id="{E08B948F-3ACC-A029-8D81-EC6A54A5542A}"/>
              </a:ext>
            </a:extLst>
          </p:cNvPr>
          <p:cNvSpPr/>
          <p:nvPr/>
        </p:nvSpPr>
        <p:spPr>
          <a:xfrm>
            <a:off x="4065571" y="1555327"/>
            <a:ext cx="602822"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Style</a:t>
            </a:r>
          </a:p>
        </p:txBody>
      </p:sp>
      <p:sp>
        <p:nvSpPr>
          <p:cNvPr id="25" name="Rectangle: Rounded Corners 24">
            <a:extLst>
              <a:ext uri="{FF2B5EF4-FFF2-40B4-BE49-F238E27FC236}">
                <a16:creationId xmlns:a16="http://schemas.microsoft.com/office/drawing/2014/main" id="{33F79E95-22B0-45DF-1E33-853CF7A9A07A}"/>
              </a:ext>
            </a:extLst>
          </p:cNvPr>
          <p:cNvSpPr/>
          <p:nvPr/>
        </p:nvSpPr>
        <p:spPr>
          <a:xfrm>
            <a:off x="3597094" y="1855248"/>
            <a:ext cx="1013640"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Diegetic</a:t>
            </a:r>
          </a:p>
        </p:txBody>
      </p:sp>
      <p:sp>
        <p:nvSpPr>
          <p:cNvPr id="28" name="Rectangle: Rounded Corners 27">
            <a:extLst>
              <a:ext uri="{FF2B5EF4-FFF2-40B4-BE49-F238E27FC236}">
                <a16:creationId xmlns:a16="http://schemas.microsoft.com/office/drawing/2014/main" id="{82D8BF88-5CC7-92F8-DC33-9DFB54DE2711}"/>
              </a:ext>
            </a:extLst>
          </p:cNvPr>
          <p:cNvSpPr/>
          <p:nvPr/>
        </p:nvSpPr>
        <p:spPr>
          <a:xfrm>
            <a:off x="2299466" y="1858826"/>
            <a:ext cx="1179292" cy="223298"/>
          </a:xfrm>
          <a:prstGeom prst="roundRect">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dirty="0"/>
              <a:t>Non-diegetic</a:t>
            </a:r>
          </a:p>
        </p:txBody>
      </p:sp>
      <p:sp>
        <p:nvSpPr>
          <p:cNvPr id="29" name="TextBox 28">
            <a:extLst>
              <a:ext uri="{FF2B5EF4-FFF2-40B4-BE49-F238E27FC236}">
                <a16:creationId xmlns:a16="http://schemas.microsoft.com/office/drawing/2014/main" id="{225213E2-73A9-55EF-A38A-6B38E65B438F}"/>
              </a:ext>
            </a:extLst>
          </p:cNvPr>
          <p:cNvSpPr txBox="1"/>
          <p:nvPr/>
        </p:nvSpPr>
        <p:spPr>
          <a:xfrm>
            <a:off x="236025" y="2229101"/>
            <a:ext cx="6485466" cy="2492990"/>
          </a:xfrm>
          <a:prstGeom prst="rect">
            <a:avLst/>
          </a:prstGeom>
          <a:noFill/>
        </p:spPr>
        <p:txBody>
          <a:bodyPr wrap="square" rtlCol="0">
            <a:spAutoFit/>
          </a:bodyPr>
          <a:lstStyle/>
          <a:p>
            <a:r>
              <a:rPr lang="en-GB" sz="1200" dirty="0"/>
              <a:t>A) Composers may consider the ……..… , e.g. a film set in 1930s Chicago may feature jazz music.</a:t>
            </a:r>
          </a:p>
          <a:p>
            <a:endParaRPr lang="en-GB" sz="1200" dirty="0"/>
          </a:p>
          <a:p>
            <a:pPr marL="228600" indent="-228600">
              <a:buAutoNum type="alphaUcParenR" startAt="2"/>
            </a:pPr>
            <a:r>
              <a:rPr lang="en-GB" sz="1200" dirty="0"/>
              <a:t>Different layers of sound build up a thick …………………</a:t>
            </a:r>
          </a:p>
          <a:p>
            <a:pPr marL="228600" indent="-228600">
              <a:buAutoNum type="alphaUcParenR" startAt="2"/>
            </a:pPr>
            <a:endParaRPr lang="en-GB" sz="1200" dirty="0"/>
          </a:p>
          <a:p>
            <a:pPr marL="228600" indent="-228600">
              <a:buAutoNum type="alphaUcParenR" startAt="2"/>
            </a:pPr>
            <a:r>
              <a:rPr lang="en-GB" sz="1200" dirty="0"/>
              <a:t>Composers should consider the …………………. of a scene when composing.</a:t>
            </a:r>
          </a:p>
          <a:p>
            <a:pPr marL="228600" indent="-228600">
              <a:buAutoNum type="alphaUcParenR" startAt="2"/>
            </a:pPr>
            <a:endParaRPr lang="en-GB" sz="1200" dirty="0"/>
          </a:p>
          <a:p>
            <a:pPr marL="228600" indent="-228600">
              <a:buAutoNum type="alphaUcParenR" startAt="2"/>
            </a:pPr>
            <a:r>
              <a:rPr lang="en-GB" sz="1200" dirty="0"/>
              <a:t>Composers should consider how they want to …………………… the audience.</a:t>
            </a:r>
          </a:p>
          <a:p>
            <a:pPr marL="228600" indent="-228600">
              <a:buAutoNum type="alphaUcParenR" startAt="2"/>
            </a:pPr>
            <a:endParaRPr lang="en-GB" sz="1200" dirty="0"/>
          </a:p>
          <a:p>
            <a:pPr marL="228600" indent="-228600">
              <a:buAutoNum type="alphaUcParenR" startAt="2"/>
            </a:pPr>
            <a:r>
              <a:rPr lang="en-GB" sz="1200" dirty="0"/>
              <a:t>Using more than one recording to build up a realistic sound is called ……………………… .</a:t>
            </a:r>
          </a:p>
          <a:p>
            <a:pPr marL="228600" indent="-228600">
              <a:buAutoNum type="alphaUcParenR" startAt="2"/>
            </a:pPr>
            <a:endParaRPr lang="en-GB" sz="1200" dirty="0"/>
          </a:p>
          <a:p>
            <a:pPr marL="228600" indent="-228600">
              <a:buAutoNum type="alphaUcParenR" startAt="2"/>
            </a:pPr>
            <a:r>
              <a:rPr lang="en-GB" sz="1200" dirty="0"/>
              <a:t>Two characters listening to the radio in a film scene is an example of ………………… sound.</a:t>
            </a:r>
          </a:p>
          <a:p>
            <a:pPr marL="228600" indent="-228600">
              <a:buAutoNum type="alphaUcParenR" startAt="2"/>
            </a:pPr>
            <a:endParaRPr lang="en-GB" sz="1200" dirty="0"/>
          </a:p>
          <a:p>
            <a:pPr marL="228600" indent="-228600">
              <a:buAutoNum type="alphaUcParenR" startAt="2"/>
            </a:pPr>
            <a:r>
              <a:rPr lang="en-GB" sz="1200" dirty="0"/>
              <a:t>An underscore is an example of ………………… sound.</a:t>
            </a:r>
          </a:p>
        </p:txBody>
      </p:sp>
      <p:sp>
        <p:nvSpPr>
          <p:cNvPr id="31" name="Rectangle: Rounded Corners 30">
            <a:extLst>
              <a:ext uri="{FF2B5EF4-FFF2-40B4-BE49-F238E27FC236}">
                <a16:creationId xmlns:a16="http://schemas.microsoft.com/office/drawing/2014/main" id="{1D872A0D-1656-DBC9-D084-7BED26DB437E}"/>
              </a:ext>
            </a:extLst>
          </p:cNvPr>
          <p:cNvSpPr/>
          <p:nvPr/>
        </p:nvSpPr>
        <p:spPr>
          <a:xfrm>
            <a:off x="3256197" y="4790601"/>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Exporting Sound Creation</a:t>
            </a:r>
          </a:p>
        </p:txBody>
      </p:sp>
      <p:sp>
        <p:nvSpPr>
          <p:cNvPr id="34" name="TextBox 33">
            <a:extLst>
              <a:ext uri="{FF2B5EF4-FFF2-40B4-BE49-F238E27FC236}">
                <a16:creationId xmlns:a16="http://schemas.microsoft.com/office/drawing/2014/main" id="{5E092F3F-05DA-0A96-CF34-6661267CABA0}"/>
              </a:ext>
            </a:extLst>
          </p:cNvPr>
          <p:cNvSpPr txBox="1"/>
          <p:nvPr/>
        </p:nvSpPr>
        <p:spPr>
          <a:xfrm>
            <a:off x="283243" y="5477607"/>
            <a:ext cx="5544457" cy="523220"/>
          </a:xfrm>
          <a:prstGeom prst="rect">
            <a:avLst/>
          </a:prstGeom>
          <a:noFill/>
        </p:spPr>
        <p:txBody>
          <a:bodyPr wrap="square" rtlCol="0">
            <a:spAutoFit/>
          </a:bodyPr>
          <a:lstStyle/>
          <a:p>
            <a:r>
              <a:rPr lang="en-GB" sz="1400" dirty="0"/>
              <a:t>Use this space to mind-map different file types used in exporting sound creation, especially video formats.</a:t>
            </a:r>
          </a:p>
        </p:txBody>
      </p:sp>
      <p:sp>
        <p:nvSpPr>
          <p:cNvPr id="35" name="Rectangle: Rounded Corners 34">
            <a:extLst>
              <a:ext uri="{FF2B5EF4-FFF2-40B4-BE49-F238E27FC236}">
                <a16:creationId xmlns:a16="http://schemas.microsoft.com/office/drawing/2014/main" id="{8046A88A-4529-6970-4452-44499B7D9E7D}"/>
              </a:ext>
            </a:extLst>
          </p:cNvPr>
          <p:cNvSpPr/>
          <p:nvPr/>
        </p:nvSpPr>
        <p:spPr>
          <a:xfrm>
            <a:off x="107277" y="9052384"/>
            <a:ext cx="4561115" cy="714191"/>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Revision tip</a:t>
            </a:r>
            <a:r>
              <a:rPr lang="en-GB" sz="1400" dirty="0">
                <a:solidFill>
                  <a:schemeClr val="tx1"/>
                </a:solidFill>
              </a:rPr>
              <a:t>: have a think how synthesisers and samplers may be used in different sound creation contexts. It is possible you will be asked.</a:t>
            </a:r>
          </a:p>
        </p:txBody>
      </p:sp>
    </p:spTree>
    <p:extLst>
      <p:ext uri="{BB962C8B-B14F-4D97-AF65-F5344CB8AC3E}">
        <p14:creationId xmlns:p14="http://schemas.microsoft.com/office/powerpoint/2010/main" val="41587021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39</a:t>
            </a:r>
          </a:p>
        </p:txBody>
      </p:sp>
      <p:sp>
        <p:nvSpPr>
          <p:cNvPr id="3" name="TextBox 2">
            <a:extLst>
              <a:ext uri="{FF2B5EF4-FFF2-40B4-BE49-F238E27FC236}">
                <a16:creationId xmlns:a16="http://schemas.microsoft.com/office/drawing/2014/main" id="{EABCCC15-713C-3E09-2DE9-EBDBECC88497}"/>
              </a:ext>
            </a:extLst>
          </p:cNvPr>
          <p:cNvSpPr txBox="1"/>
          <p:nvPr/>
        </p:nvSpPr>
        <p:spPr>
          <a:xfrm>
            <a:off x="509392" y="3735977"/>
            <a:ext cx="6074229" cy="369332"/>
          </a:xfrm>
          <a:prstGeom prst="rect">
            <a:avLst/>
          </a:prstGeom>
          <a:noFill/>
        </p:spPr>
        <p:txBody>
          <a:bodyPr wrap="square" rtlCol="0">
            <a:spAutoFit/>
          </a:bodyPr>
          <a:lstStyle/>
          <a:p>
            <a:r>
              <a:rPr lang="en-GB" dirty="0"/>
              <a:t>Content Area 5: Multitrack Recording</a:t>
            </a:r>
          </a:p>
        </p:txBody>
      </p:sp>
      <p:sp>
        <p:nvSpPr>
          <p:cNvPr id="2" name="Rectangle: Rounded Corners 1">
            <a:extLst>
              <a:ext uri="{FF2B5EF4-FFF2-40B4-BE49-F238E27FC236}">
                <a16:creationId xmlns:a16="http://schemas.microsoft.com/office/drawing/2014/main" id="{BA9326B1-FA80-5BBF-12C8-43FEA0F2F326}"/>
              </a:ext>
            </a:extLst>
          </p:cNvPr>
          <p:cNvSpPr/>
          <p:nvPr/>
        </p:nvSpPr>
        <p:spPr>
          <a:xfrm>
            <a:off x="1161143" y="5523693"/>
            <a:ext cx="4267200" cy="2488193"/>
          </a:xfrm>
          <a:prstGeom prst="round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Key exam questions</a:t>
            </a:r>
            <a:r>
              <a:rPr lang="en-GB" dirty="0">
                <a:solidFill>
                  <a:schemeClr val="tx1"/>
                </a:solidFill>
              </a:rPr>
              <a:t>:</a:t>
            </a:r>
          </a:p>
          <a:p>
            <a:pPr marL="285750" indent="-285750">
              <a:buFont typeface="Arial" panose="020B0604020202020204" pitchFamily="34" charset="0"/>
              <a:buChar char="•"/>
            </a:pPr>
            <a:r>
              <a:rPr lang="en-GB" dirty="0">
                <a:solidFill>
                  <a:schemeClr val="tx1"/>
                </a:solidFill>
              </a:rPr>
              <a:t>Name and explain recording equipment</a:t>
            </a:r>
          </a:p>
          <a:p>
            <a:pPr marL="285750" indent="-285750">
              <a:buFont typeface="Arial" panose="020B0604020202020204" pitchFamily="34" charset="0"/>
              <a:buChar char="•"/>
            </a:pPr>
            <a:r>
              <a:rPr lang="en-GB" dirty="0">
                <a:solidFill>
                  <a:schemeClr val="tx1"/>
                </a:solidFill>
              </a:rPr>
              <a:t>Name and explain mixing techniques</a:t>
            </a:r>
          </a:p>
          <a:p>
            <a:pPr marL="285750" indent="-285750">
              <a:buFont typeface="Arial" panose="020B0604020202020204" pitchFamily="34" charset="0"/>
              <a:buChar char="•"/>
            </a:pPr>
            <a:r>
              <a:rPr lang="en-GB" dirty="0">
                <a:solidFill>
                  <a:schemeClr val="tx1"/>
                </a:solidFill>
              </a:rPr>
              <a:t>ANALYSE A MIX &lt; - this will likely be your 12-mark question.</a:t>
            </a:r>
          </a:p>
        </p:txBody>
      </p:sp>
      <p:sp>
        <p:nvSpPr>
          <p:cNvPr id="4" name="Call-out: Up Arrow 3">
            <a:extLst>
              <a:ext uri="{FF2B5EF4-FFF2-40B4-BE49-F238E27FC236}">
                <a16:creationId xmlns:a16="http://schemas.microsoft.com/office/drawing/2014/main" id="{E11A98B9-47FE-2B8A-10F5-3D1D9A3FD422}"/>
              </a:ext>
            </a:extLst>
          </p:cNvPr>
          <p:cNvSpPr/>
          <p:nvPr/>
        </p:nvSpPr>
        <p:spPr>
          <a:xfrm>
            <a:off x="1683658" y="8035671"/>
            <a:ext cx="2772228" cy="1160110"/>
          </a:xfrm>
          <a:prstGeom prst="upArrowCallou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This is almost guaranteed, big-mark stuff!</a:t>
            </a:r>
          </a:p>
        </p:txBody>
      </p:sp>
    </p:spTree>
    <p:extLst>
      <p:ext uri="{BB962C8B-B14F-4D97-AF65-F5344CB8AC3E}">
        <p14:creationId xmlns:p14="http://schemas.microsoft.com/office/powerpoint/2010/main" val="29326503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43B0010-3342-16D0-3949-9FB5F84DDD8F}"/>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40</a:t>
            </a:r>
          </a:p>
        </p:txBody>
      </p:sp>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dirty="0"/>
              <a:t>Content Area 5: Multitrack Recording</a:t>
            </a:r>
          </a:p>
        </p:txBody>
      </p:sp>
      <p:pic>
        <p:nvPicPr>
          <p:cNvPr id="8" name="Picture 7" descr="A microphone next to a globe&#10;&#10;Description automatically generated">
            <a:extLst>
              <a:ext uri="{FF2B5EF4-FFF2-40B4-BE49-F238E27FC236}">
                <a16:creationId xmlns:a16="http://schemas.microsoft.com/office/drawing/2014/main" id="{BCACAE27-F141-839F-9CA2-580D8F878FE0}"/>
              </a:ext>
            </a:extLst>
          </p:cNvPr>
          <p:cNvPicPr>
            <a:picLocks noChangeAspect="1"/>
          </p:cNvPicPr>
          <p:nvPr/>
        </p:nvPicPr>
        <p:blipFill>
          <a:blip r:embed="rId2"/>
          <a:stretch>
            <a:fillRect/>
          </a:stretch>
        </p:blipFill>
        <p:spPr>
          <a:xfrm>
            <a:off x="2612390" y="1143754"/>
            <a:ext cx="621030" cy="819150"/>
          </a:xfrm>
          <a:prstGeom prst="rect">
            <a:avLst/>
          </a:prstGeom>
        </p:spPr>
      </p:pic>
      <p:pic>
        <p:nvPicPr>
          <p:cNvPr id="9" name="Picture 8" descr="A close up of a machine&#10;&#10;Description automatically generated">
            <a:extLst>
              <a:ext uri="{FF2B5EF4-FFF2-40B4-BE49-F238E27FC236}">
                <a16:creationId xmlns:a16="http://schemas.microsoft.com/office/drawing/2014/main" id="{1065AAE9-74D7-95CA-A49D-B4968908A943}"/>
              </a:ext>
            </a:extLst>
          </p:cNvPr>
          <p:cNvPicPr>
            <a:picLocks noChangeAspect="1"/>
          </p:cNvPicPr>
          <p:nvPr/>
        </p:nvPicPr>
        <p:blipFill>
          <a:blip r:embed="rId3"/>
          <a:stretch>
            <a:fillRect/>
          </a:stretch>
        </p:blipFill>
        <p:spPr>
          <a:xfrm>
            <a:off x="4555490" y="1084064"/>
            <a:ext cx="1051560" cy="819150"/>
          </a:xfrm>
          <a:prstGeom prst="rect">
            <a:avLst/>
          </a:prstGeom>
        </p:spPr>
      </p:pic>
      <p:pic>
        <p:nvPicPr>
          <p:cNvPr id="10" name="Picture 9" descr="A yellow object in a circle&#10;&#10;Description automatically generated">
            <a:extLst>
              <a:ext uri="{FF2B5EF4-FFF2-40B4-BE49-F238E27FC236}">
                <a16:creationId xmlns:a16="http://schemas.microsoft.com/office/drawing/2014/main" id="{75081C3C-6EAF-40A7-EE23-F84C59A309C7}"/>
              </a:ext>
            </a:extLst>
          </p:cNvPr>
          <p:cNvPicPr>
            <a:picLocks noChangeAspect="1"/>
          </p:cNvPicPr>
          <p:nvPr/>
        </p:nvPicPr>
        <p:blipFill>
          <a:blip r:embed="rId4"/>
          <a:stretch>
            <a:fillRect/>
          </a:stretch>
        </p:blipFill>
        <p:spPr>
          <a:xfrm>
            <a:off x="270193" y="1131689"/>
            <a:ext cx="628650" cy="831215"/>
          </a:xfrm>
          <a:prstGeom prst="rect">
            <a:avLst/>
          </a:prstGeom>
        </p:spPr>
      </p:pic>
      <p:sp>
        <p:nvSpPr>
          <p:cNvPr id="11" name="Text Box 2">
            <a:extLst>
              <a:ext uri="{FF2B5EF4-FFF2-40B4-BE49-F238E27FC236}">
                <a16:creationId xmlns:a16="http://schemas.microsoft.com/office/drawing/2014/main" id="{532BE0EB-23FE-E291-F13A-2232CB409DDE}"/>
              </a:ext>
            </a:extLst>
          </p:cNvPr>
          <p:cNvSpPr txBox="1">
            <a:spLocks noChangeArrowheads="1"/>
          </p:cNvSpPr>
          <p:nvPr/>
        </p:nvSpPr>
        <p:spPr bwMode="auto">
          <a:xfrm>
            <a:off x="1049655" y="1350764"/>
            <a:ext cx="1419225"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A)</a:t>
            </a:r>
          </a:p>
        </p:txBody>
      </p:sp>
      <p:sp>
        <p:nvSpPr>
          <p:cNvPr id="12" name="Text Box 2">
            <a:extLst>
              <a:ext uri="{FF2B5EF4-FFF2-40B4-BE49-F238E27FC236}">
                <a16:creationId xmlns:a16="http://schemas.microsoft.com/office/drawing/2014/main" id="{1A870DE7-4623-9DE6-F65D-4AE305FAD575}"/>
              </a:ext>
            </a:extLst>
          </p:cNvPr>
          <p:cNvSpPr txBox="1">
            <a:spLocks noChangeArrowheads="1"/>
          </p:cNvSpPr>
          <p:nvPr/>
        </p:nvSpPr>
        <p:spPr bwMode="auto">
          <a:xfrm>
            <a:off x="3288665" y="1350764"/>
            <a:ext cx="1190625"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B)</a:t>
            </a:r>
          </a:p>
        </p:txBody>
      </p:sp>
      <p:sp>
        <p:nvSpPr>
          <p:cNvPr id="13" name="Text Box 2">
            <a:extLst>
              <a:ext uri="{FF2B5EF4-FFF2-40B4-BE49-F238E27FC236}">
                <a16:creationId xmlns:a16="http://schemas.microsoft.com/office/drawing/2014/main" id="{5C3840EA-40A6-14EB-EA86-283ECC0889B8}"/>
              </a:ext>
            </a:extLst>
          </p:cNvPr>
          <p:cNvSpPr txBox="1">
            <a:spLocks noChangeArrowheads="1"/>
          </p:cNvSpPr>
          <p:nvPr/>
        </p:nvSpPr>
        <p:spPr bwMode="auto">
          <a:xfrm>
            <a:off x="5676900" y="1350129"/>
            <a:ext cx="118110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C)</a:t>
            </a:r>
          </a:p>
        </p:txBody>
      </p:sp>
      <p:sp>
        <p:nvSpPr>
          <p:cNvPr id="14" name="Text Box 2">
            <a:extLst>
              <a:ext uri="{FF2B5EF4-FFF2-40B4-BE49-F238E27FC236}">
                <a16:creationId xmlns:a16="http://schemas.microsoft.com/office/drawing/2014/main" id="{8BD5E4F6-E193-D928-B76F-F83C132135D8}"/>
              </a:ext>
            </a:extLst>
          </p:cNvPr>
          <p:cNvSpPr txBox="1">
            <a:spLocks noChangeArrowheads="1"/>
          </p:cNvSpPr>
          <p:nvPr/>
        </p:nvSpPr>
        <p:spPr bwMode="auto">
          <a:xfrm>
            <a:off x="344402" y="2423999"/>
            <a:ext cx="201930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A)</a:t>
            </a:r>
          </a:p>
        </p:txBody>
      </p:sp>
      <p:sp>
        <p:nvSpPr>
          <p:cNvPr id="15" name="Text Box 2">
            <a:extLst>
              <a:ext uri="{FF2B5EF4-FFF2-40B4-BE49-F238E27FC236}">
                <a16:creationId xmlns:a16="http://schemas.microsoft.com/office/drawing/2014/main" id="{5C5F86D4-BB2E-98C9-5F21-38B47CFAD193}"/>
              </a:ext>
            </a:extLst>
          </p:cNvPr>
          <p:cNvSpPr txBox="1">
            <a:spLocks noChangeArrowheads="1"/>
          </p:cNvSpPr>
          <p:nvPr/>
        </p:nvSpPr>
        <p:spPr bwMode="auto">
          <a:xfrm>
            <a:off x="2522918" y="2412061"/>
            <a:ext cx="213360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B)</a:t>
            </a:r>
          </a:p>
        </p:txBody>
      </p:sp>
      <p:sp>
        <p:nvSpPr>
          <p:cNvPr id="16" name="Text Box 2">
            <a:extLst>
              <a:ext uri="{FF2B5EF4-FFF2-40B4-BE49-F238E27FC236}">
                <a16:creationId xmlns:a16="http://schemas.microsoft.com/office/drawing/2014/main" id="{438CD43D-33BE-4D19-CE41-F52430BAFA29}"/>
              </a:ext>
            </a:extLst>
          </p:cNvPr>
          <p:cNvSpPr txBox="1">
            <a:spLocks noChangeArrowheads="1"/>
          </p:cNvSpPr>
          <p:nvPr/>
        </p:nvSpPr>
        <p:spPr bwMode="auto">
          <a:xfrm>
            <a:off x="4815734" y="2418235"/>
            <a:ext cx="1847850" cy="26670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800"/>
              </a:spcAft>
            </a:pPr>
            <a:r>
              <a:rPr lang="en-GB" sz="1100" kern="100">
                <a:effectLst/>
                <a:latin typeface="Calibri" panose="020F0502020204030204" pitchFamily="34" charset="0"/>
                <a:ea typeface="Calibri" panose="020F0502020204030204" pitchFamily="34" charset="0"/>
                <a:cs typeface="Times New Roman" panose="02020603050405020304" pitchFamily="18" charset="0"/>
              </a:rPr>
              <a:t>C)</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69650" y="808686"/>
            <a:ext cx="3921760" cy="307777"/>
          </a:xfrm>
          <a:prstGeom prst="rect">
            <a:avLst/>
          </a:prstGeom>
          <a:noFill/>
        </p:spPr>
        <p:txBody>
          <a:bodyPr wrap="square" rtlCol="0">
            <a:spAutoFit/>
          </a:bodyPr>
          <a:lstStyle/>
          <a:p>
            <a:r>
              <a:rPr lang="en-GB" sz="1400" dirty="0"/>
              <a:t>1.Identify the polar patterns.</a:t>
            </a:r>
          </a:p>
        </p:txBody>
      </p:sp>
      <p:sp>
        <p:nvSpPr>
          <p:cNvPr id="18" name="TextBox 17">
            <a:extLst>
              <a:ext uri="{FF2B5EF4-FFF2-40B4-BE49-F238E27FC236}">
                <a16:creationId xmlns:a16="http://schemas.microsoft.com/office/drawing/2014/main" id="{E4B56B20-BD7D-F55C-9D5E-6CD92D800264}"/>
              </a:ext>
            </a:extLst>
          </p:cNvPr>
          <p:cNvSpPr txBox="1"/>
          <p:nvPr/>
        </p:nvSpPr>
        <p:spPr>
          <a:xfrm>
            <a:off x="169650" y="2066621"/>
            <a:ext cx="5743409" cy="307777"/>
          </a:xfrm>
          <a:prstGeom prst="rect">
            <a:avLst/>
          </a:prstGeom>
          <a:noFill/>
        </p:spPr>
        <p:txBody>
          <a:bodyPr wrap="square" rtlCol="0">
            <a:spAutoFit/>
          </a:bodyPr>
          <a:lstStyle/>
          <a:p>
            <a:r>
              <a:rPr lang="en-GB" sz="1400" dirty="0"/>
              <a:t>2. What might you record with each of these polar patterns?</a:t>
            </a:r>
          </a:p>
        </p:txBody>
      </p:sp>
      <p:sp>
        <p:nvSpPr>
          <p:cNvPr id="19" name="Rectangle: Rounded Corners 18">
            <a:extLst>
              <a:ext uri="{FF2B5EF4-FFF2-40B4-BE49-F238E27FC236}">
                <a16:creationId xmlns:a16="http://schemas.microsoft.com/office/drawing/2014/main" id="{EA4EE080-776C-67C2-0DAF-96A501A64081}"/>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Equipment</a:t>
            </a:r>
          </a:p>
        </p:txBody>
      </p:sp>
      <p:sp>
        <p:nvSpPr>
          <p:cNvPr id="20" name="TextBox 19">
            <a:extLst>
              <a:ext uri="{FF2B5EF4-FFF2-40B4-BE49-F238E27FC236}">
                <a16:creationId xmlns:a16="http://schemas.microsoft.com/office/drawing/2014/main" id="{00CC6A7B-8C9C-0627-DCC6-A5FDA7428D0A}"/>
              </a:ext>
            </a:extLst>
          </p:cNvPr>
          <p:cNvSpPr txBox="1"/>
          <p:nvPr/>
        </p:nvSpPr>
        <p:spPr>
          <a:xfrm>
            <a:off x="169650" y="2871908"/>
            <a:ext cx="6285882" cy="276999"/>
          </a:xfrm>
          <a:prstGeom prst="rect">
            <a:avLst/>
          </a:prstGeom>
          <a:noFill/>
        </p:spPr>
        <p:txBody>
          <a:bodyPr wrap="square" rtlCol="0">
            <a:spAutoFit/>
          </a:bodyPr>
          <a:lstStyle/>
          <a:p>
            <a:r>
              <a:rPr lang="en-GB" sz="1200" dirty="0"/>
              <a:t>3. Phantom power is required by </a:t>
            </a:r>
            <a:r>
              <a:rPr lang="en-GB" sz="1200" b="1" dirty="0"/>
              <a:t>condenser/dynamic </a:t>
            </a:r>
            <a:r>
              <a:rPr lang="en-GB" sz="1200" dirty="0"/>
              <a:t>mics (underline correct answer).</a:t>
            </a:r>
          </a:p>
        </p:txBody>
      </p:sp>
      <p:sp>
        <p:nvSpPr>
          <p:cNvPr id="22" name="TextBox 21">
            <a:extLst>
              <a:ext uri="{FF2B5EF4-FFF2-40B4-BE49-F238E27FC236}">
                <a16:creationId xmlns:a16="http://schemas.microsoft.com/office/drawing/2014/main" id="{6426A670-4335-13CB-7B61-41DFC567A778}"/>
              </a:ext>
            </a:extLst>
          </p:cNvPr>
          <p:cNvSpPr txBox="1"/>
          <p:nvPr/>
        </p:nvSpPr>
        <p:spPr>
          <a:xfrm>
            <a:off x="169650" y="3266209"/>
            <a:ext cx="6285882" cy="646331"/>
          </a:xfrm>
          <a:prstGeom prst="rect">
            <a:avLst/>
          </a:prstGeom>
          <a:noFill/>
        </p:spPr>
        <p:txBody>
          <a:bodyPr wrap="square" rtlCol="0">
            <a:spAutoFit/>
          </a:bodyPr>
          <a:lstStyle/>
          <a:p>
            <a:r>
              <a:rPr lang="en-GB" sz="1200" dirty="0"/>
              <a:t>4. </a:t>
            </a:r>
            <a:r>
              <a:rPr lang="en-GB" sz="1200" b="1" dirty="0"/>
              <a:t>Balanced/unbalanced </a:t>
            </a:r>
            <a:r>
              <a:rPr lang="en-GB" sz="1200" dirty="0"/>
              <a:t>audio reduces noise (underline correct answer).</a:t>
            </a:r>
          </a:p>
          <a:p>
            <a:endParaRPr lang="en-GB" sz="1200" dirty="0"/>
          </a:p>
          <a:p>
            <a:r>
              <a:rPr lang="en-GB" sz="1200" dirty="0"/>
              <a:t>5. Label the different parts of the mixing desk.</a:t>
            </a:r>
          </a:p>
        </p:txBody>
      </p:sp>
      <p:pic>
        <p:nvPicPr>
          <p:cNvPr id="4" name="Picture 3">
            <a:extLst>
              <a:ext uri="{FF2B5EF4-FFF2-40B4-BE49-F238E27FC236}">
                <a16:creationId xmlns:a16="http://schemas.microsoft.com/office/drawing/2014/main" id="{56C2BE8A-3282-951D-E297-7BC3F40D7F14}"/>
              </a:ext>
            </a:extLst>
          </p:cNvPr>
          <p:cNvPicPr>
            <a:picLocks noChangeAspect="1"/>
          </p:cNvPicPr>
          <p:nvPr/>
        </p:nvPicPr>
        <p:blipFill>
          <a:blip r:embed="rId5"/>
          <a:stretch>
            <a:fillRect/>
          </a:stretch>
        </p:blipFill>
        <p:spPr>
          <a:xfrm>
            <a:off x="407332" y="3988498"/>
            <a:ext cx="3021668" cy="2292513"/>
          </a:xfrm>
          <a:prstGeom prst="rect">
            <a:avLst/>
          </a:prstGeom>
        </p:spPr>
      </p:pic>
      <p:sp>
        <p:nvSpPr>
          <p:cNvPr id="5" name="TextBox 4">
            <a:extLst>
              <a:ext uri="{FF2B5EF4-FFF2-40B4-BE49-F238E27FC236}">
                <a16:creationId xmlns:a16="http://schemas.microsoft.com/office/drawing/2014/main" id="{9DAD6638-4A80-2016-A208-50A4A0D590BB}"/>
              </a:ext>
            </a:extLst>
          </p:cNvPr>
          <p:cNvSpPr txBox="1"/>
          <p:nvPr/>
        </p:nvSpPr>
        <p:spPr>
          <a:xfrm>
            <a:off x="4983941" y="4140045"/>
            <a:ext cx="1585490" cy="1384995"/>
          </a:xfrm>
          <a:prstGeom prst="rect">
            <a:avLst/>
          </a:prstGeom>
          <a:noFill/>
          <a:ln w="38100">
            <a:solidFill>
              <a:schemeClr val="tx1"/>
            </a:solidFill>
          </a:ln>
        </p:spPr>
        <p:txBody>
          <a:bodyPr wrap="square" rtlCol="0">
            <a:spAutoFit/>
          </a:bodyPr>
          <a:lstStyle/>
          <a:p>
            <a:r>
              <a:rPr lang="en-GB" sz="1400" dirty="0"/>
              <a:t>Channel fader</a:t>
            </a:r>
          </a:p>
          <a:p>
            <a:r>
              <a:rPr lang="en-GB" sz="1400" dirty="0"/>
              <a:t>EQ</a:t>
            </a:r>
          </a:p>
          <a:p>
            <a:r>
              <a:rPr lang="en-GB" sz="1400" dirty="0"/>
              <a:t>Pan</a:t>
            </a:r>
          </a:p>
          <a:p>
            <a:r>
              <a:rPr lang="en-GB" sz="1400" dirty="0"/>
              <a:t>Gain</a:t>
            </a:r>
          </a:p>
          <a:p>
            <a:r>
              <a:rPr lang="en-GB" sz="1400" dirty="0"/>
              <a:t>Aux sends</a:t>
            </a:r>
          </a:p>
          <a:p>
            <a:r>
              <a:rPr lang="en-GB" sz="1400" dirty="0"/>
              <a:t>Master fader</a:t>
            </a:r>
          </a:p>
        </p:txBody>
      </p:sp>
      <p:pic>
        <p:nvPicPr>
          <p:cNvPr id="7" name="Picture 6">
            <a:extLst>
              <a:ext uri="{FF2B5EF4-FFF2-40B4-BE49-F238E27FC236}">
                <a16:creationId xmlns:a16="http://schemas.microsoft.com/office/drawing/2014/main" id="{E12BAB9E-68F9-69DA-3857-B0FE52216E64}"/>
              </a:ext>
            </a:extLst>
          </p:cNvPr>
          <p:cNvPicPr>
            <a:picLocks noChangeAspect="1"/>
          </p:cNvPicPr>
          <p:nvPr/>
        </p:nvPicPr>
        <p:blipFill>
          <a:blip r:embed="rId6"/>
          <a:stretch>
            <a:fillRect/>
          </a:stretch>
        </p:blipFill>
        <p:spPr>
          <a:xfrm rot="10800000">
            <a:off x="2225848" y="4383932"/>
            <a:ext cx="171198" cy="463890"/>
          </a:xfrm>
          <a:prstGeom prst="rect">
            <a:avLst/>
          </a:prstGeom>
        </p:spPr>
      </p:pic>
      <p:pic>
        <p:nvPicPr>
          <p:cNvPr id="23" name="Picture 22">
            <a:extLst>
              <a:ext uri="{FF2B5EF4-FFF2-40B4-BE49-F238E27FC236}">
                <a16:creationId xmlns:a16="http://schemas.microsoft.com/office/drawing/2014/main" id="{76F508DB-C056-6CDE-3C6C-E644437559BA}"/>
              </a:ext>
            </a:extLst>
          </p:cNvPr>
          <p:cNvPicPr>
            <a:picLocks noChangeAspect="1"/>
          </p:cNvPicPr>
          <p:nvPr/>
        </p:nvPicPr>
        <p:blipFill>
          <a:blip r:embed="rId6"/>
          <a:stretch>
            <a:fillRect/>
          </a:stretch>
        </p:blipFill>
        <p:spPr>
          <a:xfrm rot="10800000">
            <a:off x="2225849" y="4983322"/>
            <a:ext cx="115077" cy="311822"/>
          </a:xfrm>
          <a:prstGeom prst="rect">
            <a:avLst/>
          </a:prstGeom>
        </p:spPr>
      </p:pic>
      <p:sp>
        <p:nvSpPr>
          <p:cNvPr id="24" name="TextBox 23">
            <a:extLst>
              <a:ext uri="{FF2B5EF4-FFF2-40B4-BE49-F238E27FC236}">
                <a16:creationId xmlns:a16="http://schemas.microsoft.com/office/drawing/2014/main" id="{03CCF8BB-28D2-27C8-ED05-CD9C9A1BE276}"/>
              </a:ext>
            </a:extLst>
          </p:cNvPr>
          <p:cNvSpPr txBox="1"/>
          <p:nvPr/>
        </p:nvSpPr>
        <p:spPr>
          <a:xfrm>
            <a:off x="270194" y="6416511"/>
            <a:ext cx="6587806" cy="3416320"/>
          </a:xfrm>
          <a:prstGeom prst="rect">
            <a:avLst/>
          </a:prstGeom>
          <a:noFill/>
        </p:spPr>
        <p:txBody>
          <a:bodyPr wrap="square" rtlCol="0">
            <a:spAutoFit/>
          </a:bodyPr>
          <a:lstStyle/>
          <a:p>
            <a:r>
              <a:rPr lang="en-GB" sz="1200" dirty="0"/>
              <a:t>6. Define overdubbing: ………………………………………………………………………………………………..</a:t>
            </a:r>
          </a:p>
          <a:p>
            <a:endParaRPr lang="en-GB" sz="1200" dirty="0"/>
          </a:p>
          <a:p>
            <a:r>
              <a:rPr lang="en-GB" sz="1200" dirty="0"/>
              <a:t>7. Give two benefits of overdubbing: ………………………………………………………………………………</a:t>
            </a:r>
          </a:p>
          <a:p>
            <a:endParaRPr lang="en-GB" sz="1200" dirty="0"/>
          </a:p>
          <a:p>
            <a:r>
              <a:rPr lang="en-GB" sz="1200" dirty="0"/>
              <a:t>………………………………………………………………………………………………………………………………… </a:t>
            </a:r>
          </a:p>
          <a:p>
            <a:endParaRPr lang="en-GB" sz="1200" dirty="0"/>
          </a:p>
          <a:p>
            <a:pPr marL="228600" indent="-228600">
              <a:buAutoNum type="arabicPeriod" startAt="8"/>
            </a:pPr>
            <a:r>
              <a:rPr lang="en-GB" sz="1200" dirty="0"/>
              <a:t>Which control on the mixing desk would you use if the signal was too quiet or distorting? </a:t>
            </a:r>
          </a:p>
          <a:p>
            <a:endParaRPr lang="en-GB" sz="1200" dirty="0"/>
          </a:p>
          <a:p>
            <a:r>
              <a:rPr lang="en-GB" sz="1200" dirty="0"/>
              <a:t>..................................................</a:t>
            </a:r>
          </a:p>
          <a:p>
            <a:endParaRPr lang="en-GB" sz="1200" dirty="0"/>
          </a:p>
          <a:p>
            <a:r>
              <a:rPr lang="en-GB" sz="1200" dirty="0"/>
              <a:t>9. A pop shield </a:t>
            </a:r>
            <a:r>
              <a:rPr lang="en-GB" sz="1200" b="1" dirty="0"/>
              <a:t>boosts volume/reduces plosive sounds/widens panning </a:t>
            </a:r>
            <a:r>
              <a:rPr lang="en-GB" sz="1200" dirty="0"/>
              <a:t>(underline correct).</a:t>
            </a:r>
          </a:p>
          <a:p>
            <a:endParaRPr lang="en-GB" sz="1200" dirty="0"/>
          </a:p>
          <a:p>
            <a:r>
              <a:rPr lang="en-GB" sz="1200" dirty="0"/>
              <a:t>10. You are going to record vocals. Name </a:t>
            </a:r>
            <a:r>
              <a:rPr lang="en-GB" sz="1200" b="1" dirty="0"/>
              <a:t>three</a:t>
            </a:r>
            <a:r>
              <a:rPr lang="en-GB" sz="1200" dirty="0"/>
              <a:t> pieces of equipment for the </a:t>
            </a:r>
            <a:r>
              <a:rPr lang="en-GB" sz="1200" b="1" dirty="0"/>
              <a:t>control room </a:t>
            </a:r>
            <a:r>
              <a:rPr lang="en-GB" sz="1200" dirty="0"/>
              <a:t>and </a:t>
            </a:r>
            <a:r>
              <a:rPr lang="en-GB" sz="1200" b="1" dirty="0"/>
              <a:t>three </a:t>
            </a:r>
            <a:r>
              <a:rPr lang="en-GB" sz="1200" dirty="0"/>
              <a:t>for the </a:t>
            </a:r>
            <a:r>
              <a:rPr lang="en-GB" sz="1200" b="1" dirty="0"/>
              <a:t>live room</a:t>
            </a:r>
            <a:r>
              <a:rPr lang="en-GB" sz="1200" dirty="0"/>
              <a:t>.</a:t>
            </a:r>
          </a:p>
          <a:p>
            <a:endParaRPr lang="en-GB" sz="1200" dirty="0"/>
          </a:p>
          <a:p>
            <a:r>
              <a:rPr lang="en-GB" sz="1200" dirty="0"/>
              <a:t>…………………………………………………………………………………………………………………………………</a:t>
            </a:r>
          </a:p>
          <a:p>
            <a:endParaRPr lang="en-GB" sz="1200" dirty="0"/>
          </a:p>
          <a:p>
            <a:r>
              <a:rPr lang="en-GB" sz="1200" dirty="0"/>
              <a:t>………………………………………………………………………………………………………………………</a:t>
            </a:r>
          </a:p>
        </p:txBody>
      </p:sp>
    </p:spTree>
    <p:extLst>
      <p:ext uri="{BB962C8B-B14F-4D97-AF65-F5344CB8AC3E}">
        <p14:creationId xmlns:p14="http://schemas.microsoft.com/office/powerpoint/2010/main" val="22979942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dirty="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4616648"/>
          </a:xfrm>
          <a:prstGeom prst="rect">
            <a:avLst/>
          </a:prstGeom>
          <a:noFill/>
        </p:spPr>
        <p:txBody>
          <a:bodyPr wrap="square" rtlCol="0">
            <a:spAutoFit/>
          </a:bodyPr>
          <a:lstStyle/>
          <a:p>
            <a:pPr marL="342900" indent="-342900">
              <a:buAutoNum type="arabicPeriod"/>
            </a:pPr>
            <a:r>
              <a:rPr lang="en-GB" sz="1400" dirty="0"/>
              <a:t>Name three job roles that work in the studio.</a:t>
            </a:r>
          </a:p>
          <a:p>
            <a:endParaRPr lang="en-GB" sz="1400" dirty="0"/>
          </a:p>
          <a:p>
            <a:r>
              <a:rPr lang="en-GB" sz="1400" dirty="0"/>
              <a:t>……………………………………………………………………………………………………………….</a:t>
            </a:r>
          </a:p>
          <a:p>
            <a:endParaRPr lang="en-GB" sz="1400" dirty="0"/>
          </a:p>
          <a:p>
            <a:r>
              <a:rPr lang="en-GB" sz="1400" dirty="0"/>
              <a:t>2. Recording sessions usually are booked for a set number of hours. Identify why this might cause problems.</a:t>
            </a:r>
          </a:p>
          <a:p>
            <a:endParaRPr lang="en-GB" sz="1400" dirty="0"/>
          </a:p>
          <a:p>
            <a:r>
              <a:rPr lang="en-GB" sz="1400" dirty="0"/>
              <a:t>……………………………………………………………………………………………………………</a:t>
            </a:r>
          </a:p>
          <a:p>
            <a:endParaRPr lang="en-GB" sz="1400" dirty="0"/>
          </a:p>
          <a:p>
            <a:r>
              <a:rPr lang="en-GB" sz="1400" dirty="0"/>
              <a:t>3. To work out how long you need to record a song, what questions might you ask the artist?</a:t>
            </a:r>
          </a:p>
          <a:p>
            <a:endParaRPr lang="en-GB" sz="1400" dirty="0"/>
          </a:p>
          <a:p>
            <a:r>
              <a:rPr lang="en-GB" sz="1400" dirty="0" err="1"/>
              <a:t>i</a:t>
            </a:r>
            <a:r>
              <a:rPr lang="en-GB" sz="1400" dirty="0"/>
              <a:t> ) …………………………………………………………………………...</a:t>
            </a:r>
          </a:p>
          <a:p>
            <a:endParaRPr lang="en-GB" sz="1400" dirty="0"/>
          </a:p>
          <a:p>
            <a:r>
              <a:rPr lang="en-GB" sz="1400" dirty="0"/>
              <a:t>ii) …………………………………………………………………………..</a:t>
            </a:r>
          </a:p>
          <a:p>
            <a:endParaRPr lang="en-GB" sz="1400" dirty="0"/>
          </a:p>
          <a:p>
            <a:r>
              <a:rPr lang="en-GB" sz="1400" dirty="0"/>
              <a:t>iii) …………………………………………………………………………..</a:t>
            </a:r>
          </a:p>
          <a:p>
            <a:endParaRPr lang="en-GB" sz="1400" dirty="0"/>
          </a:p>
          <a:p>
            <a:r>
              <a:rPr lang="en-GB" sz="1400" dirty="0"/>
              <a:t>4. Draw how you would mic up this drum kit. Label all the equipment; include whether you would use dynamic or condenser mics; and which polar patterns you are using.</a:t>
            </a:r>
          </a:p>
        </p:txBody>
      </p:sp>
      <p:sp>
        <p:nvSpPr>
          <p:cNvPr id="19" name="Rectangle: Rounded Corners 18">
            <a:extLst>
              <a:ext uri="{FF2B5EF4-FFF2-40B4-BE49-F238E27FC236}">
                <a16:creationId xmlns:a16="http://schemas.microsoft.com/office/drawing/2014/main" id="{EA4EE080-776C-67C2-0DAF-96A501A64081}"/>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Planning recording sessions</a:t>
            </a:r>
          </a:p>
        </p:txBody>
      </p:sp>
      <p:pic>
        <p:nvPicPr>
          <p:cNvPr id="26" name="Picture 25">
            <a:extLst>
              <a:ext uri="{FF2B5EF4-FFF2-40B4-BE49-F238E27FC236}">
                <a16:creationId xmlns:a16="http://schemas.microsoft.com/office/drawing/2014/main" id="{E0F87428-81C2-EE83-76E1-E30DC8CCE5A7}"/>
              </a:ext>
            </a:extLst>
          </p:cNvPr>
          <p:cNvPicPr>
            <a:picLocks noChangeAspect="1"/>
          </p:cNvPicPr>
          <p:nvPr/>
        </p:nvPicPr>
        <p:blipFill>
          <a:blip r:embed="rId2"/>
          <a:stretch>
            <a:fillRect/>
          </a:stretch>
        </p:blipFill>
        <p:spPr>
          <a:xfrm>
            <a:off x="1123381" y="6116792"/>
            <a:ext cx="4020111" cy="3238952"/>
          </a:xfrm>
          <a:prstGeom prst="rect">
            <a:avLst/>
          </a:prstGeom>
        </p:spPr>
      </p:pic>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41</a:t>
            </a:r>
          </a:p>
        </p:txBody>
      </p:sp>
    </p:spTree>
    <p:extLst>
      <p:ext uri="{BB962C8B-B14F-4D97-AF65-F5344CB8AC3E}">
        <p14:creationId xmlns:p14="http://schemas.microsoft.com/office/powerpoint/2010/main" val="10228936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dirty="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738664"/>
          </a:xfrm>
          <a:prstGeom prst="rect">
            <a:avLst/>
          </a:prstGeom>
          <a:noFill/>
        </p:spPr>
        <p:txBody>
          <a:bodyPr wrap="square" rtlCol="0">
            <a:spAutoFit/>
          </a:bodyPr>
          <a:lstStyle/>
          <a:p>
            <a:r>
              <a:rPr lang="en-GB" sz="1400" dirty="0"/>
              <a:t>5. Draw how you would mic up vocals. Label all the equipment; include whether you would use dynamic or condenser mics; and which polar patterns you are using.</a:t>
            </a:r>
          </a:p>
        </p:txBody>
      </p:sp>
      <p:sp>
        <p:nvSpPr>
          <p:cNvPr id="19" name="Rectangle: Rounded Corners 18">
            <a:extLst>
              <a:ext uri="{FF2B5EF4-FFF2-40B4-BE49-F238E27FC236}">
                <a16:creationId xmlns:a16="http://schemas.microsoft.com/office/drawing/2014/main" id="{EA4EE080-776C-67C2-0DAF-96A501A64081}"/>
              </a:ext>
            </a:extLst>
          </p:cNvPr>
          <p:cNvSpPr/>
          <p:nvPr/>
        </p:nvSpPr>
        <p:spPr>
          <a:xfrm>
            <a:off x="2861734" y="550256"/>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Planning recording sessions</a:t>
            </a:r>
          </a:p>
        </p:txBody>
      </p:sp>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42</a:t>
            </a:r>
          </a:p>
        </p:txBody>
      </p:sp>
      <p:pic>
        <p:nvPicPr>
          <p:cNvPr id="4" name="Picture 3">
            <a:extLst>
              <a:ext uri="{FF2B5EF4-FFF2-40B4-BE49-F238E27FC236}">
                <a16:creationId xmlns:a16="http://schemas.microsoft.com/office/drawing/2014/main" id="{CA239533-FECD-BA5A-BA09-A8B39285D779}"/>
              </a:ext>
            </a:extLst>
          </p:cNvPr>
          <p:cNvPicPr>
            <a:picLocks noChangeAspect="1"/>
          </p:cNvPicPr>
          <p:nvPr/>
        </p:nvPicPr>
        <p:blipFill>
          <a:blip r:embed="rId2"/>
          <a:stretch>
            <a:fillRect/>
          </a:stretch>
        </p:blipFill>
        <p:spPr>
          <a:xfrm>
            <a:off x="408338" y="1710471"/>
            <a:ext cx="1623662" cy="2108581"/>
          </a:xfrm>
          <a:prstGeom prst="rect">
            <a:avLst/>
          </a:prstGeom>
        </p:spPr>
      </p:pic>
      <p:sp>
        <p:nvSpPr>
          <p:cNvPr id="5" name="TextBox 4">
            <a:extLst>
              <a:ext uri="{FF2B5EF4-FFF2-40B4-BE49-F238E27FC236}">
                <a16:creationId xmlns:a16="http://schemas.microsoft.com/office/drawing/2014/main" id="{F3C6622D-7859-B8D0-7D06-F2FB5F497391}"/>
              </a:ext>
            </a:extLst>
          </p:cNvPr>
          <p:cNvSpPr txBox="1"/>
          <p:nvPr/>
        </p:nvSpPr>
        <p:spPr>
          <a:xfrm>
            <a:off x="4452778" y="1710471"/>
            <a:ext cx="2013527" cy="1384995"/>
          </a:xfrm>
          <a:prstGeom prst="rect">
            <a:avLst/>
          </a:prstGeom>
          <a:noFill/>
          <a:ln w="38100">
            <a:solidFill>
              <a:schemeClr val="tx1"/>
            </a:solidFill>
          </a:ln>
        </p:spPr>
        <p:txBody>
          <a:bodyPr wrap="square" rtlCol="0">
            <a:spAutoFit/>
          </a:bodyPr>
          <a:lstStyle/>
          <a:p>
            <a:r>
              <a:rPr lang="en-GB" sz="1200" dirty="0"/>
              <a:t>Condenser or dynamic mic?</a:t>
            </a:r>
          </a:p>
          <a:p>
            <a:r>
              <a:rPr lang="en-GB" sz="1200" dirty="0"/>
              <a:t>Pop shield?</a:t>
            </a:r>
          </a:p>
          <a:p>
            <a:r>
              <a:rPr lang="en-GB" sz="1200" dirty="0"/>
              <a:t>Shock mount?</a:t>
            </a:r>
          </a:p>
          <a:p>
            <a:r>
              <a:rPr lang="en-GB" sz="1200" dirty="0"/>
              <a:t>Mic stand</a:t>
            </a:r>
          </a:p>
          <a:p>
            <a:r>
              <a:rPr lang="en-GB" sz="1200" dirty="0"/>
              <a:t>Reflection filter?</a:t>
            </a:r>
          </a:p>
          <a:p>
            <a:r>
              <a:rPr lang="en-GB" sz="1200" dirty="0"/>
              <a:t>What are the distances?</a:t>
            </a:r>
          </a:p>
        </p:txBody>
      </p:sp>
      <p:sp>
        <p:nvSpPr>
          <p:cNvPr id="8" name="TextBox 7">
            <a:extLst>
              <a:ext uri="{FF2B5EF4-FFF2-40B4-BE49-F238E27FC236}">
                <a16:creationId xmlns:a16="http://schemas.microsoft.com/office/drawing/2014/main" id="{96C2F96F-C615-CD12-A251-6957B1D2BCB7}"/>
              </a:ext>
            </a:extLst>
          </p:cNvPr>
          <p:cNvSpPr txBox="1"/>
          <p:nvPr/>
        </p:nvSpPr>
        <p:spPr>
          <a:xfrm>
            <a:off x="142806" y="6460970"/>
            <a:ext cx="6452823" cy="2893100"/>
          </a:xfrm>
          <a:prstGeom prst="rect">
            <a:avLst/>
          </a:prstGeom>
          <a:noFill/>
        </p:spPr>
        <p:txBody>
          <a:bodyPr wrap="square" rtlCol="0">
            <a:spAutoFit/>
          </a:bodyPr>
          <a:lstStyle/>
          <a:p>
            <a:r>
              <a:rPr lang="en-GB" sz="1400" dirty="0"/>
              <a:t>7. Which one of these is </a:t>
            </a:r>
            <a:r>
              <a:rPr lang="en-GB" sz="1400" b="1" dirty="0"/>
              <a:t>NOT  </a:t>
            </a:r>
            <a:r>
              <a:rPr lang="en-GB" sz="1400" dirty="0"/>
              <a:t>a way to remove unwanted audio? Underline.</a:t>
            </a:r>
          </a:p>
          <a:p>
            <a:r>
              <a:rPr lang="en-GB" sz="1400" dirty="0"/>
              <a:t>                     </a:t>
            </a:r>
          </a:p>
          <a:p>
            <a:r>
              <a:rPr lang="en-GB" sz="1400" dirty="0"/>
              <a:t>             </a:t>
            </a:r>
            <a:r>
              <a:rPr lang="en-GB" sz="1400" b="1" dirty="0"/>
              <a:t>Noise gate                         Compression                 Automation</a:t>
            </a:r>
          </a:p>
          <a:p>
            <a:endParaRPr lang="en-GB" sz="1400" dirty="0"/>
          </a:p>
          <a:p>
            <a:r>
              <a:rPr lang="en-GB" sz="1400" dirty="0"/>
              <a:t>8. Which plug-in can you use if you have pitch errors? ……………………………………</a:t>
            </a:r>
          </a:p>
          <a:p>
            <a:endParaRPr lang="en-GB" sz="1400" dirty="0"/>
          </a:p>
          <a:p>
            <a:r>
              <a:rPr lang="en-GB" sz="1400" dirty="0"/>
              <a:t>9. A drum recording has a few hits out of time. Which of these is a solution?</a:t>
            </a:r>
          </a:p>
          <a:p>
            <a:endParaRPr lang="en-GB" sz="1400" dirty="0"/>
          </a:p>
          <a:p>
            <a:r>
              <a:rPr lang="en-GB" sz="1400" b="1" dirty="0"/>
              <a:t>Use EQ             Use pitch correction           Cut out the hits and place them in time</a:t>
            </a:r>
          </a:p>
          <a:p>
            <a:endParaRPr lang="en-GB" sz="1400" dirty="0"/>
          </a:p>
          <a:p>
            <a:r>
              <a:rPr lang="en-GB" sz="1400" dirty="0"/>
              <a:t>10. What does EQ stand for? ……………………………………………</a:t>
            </a:r>
          </a:p>
          <a:p>
            <a:endParaRPr lang="en-GB" sz="1400" dirty="0"/>
          </a:p>
          <a:p>
            <a:r>
              <a:rPr lang="en-GB" sz="1400" dirty="0"/>
              <a:t>11. In EQ, what does Q control? ……………………………………………………………………</a:t>
            </a:r>
          </a:p>
        </p:txBody>
      </p:sp>
      <p:sp>
        <p:nvSpPr>
          <p:cNvPr id="9" name="Rectangle: Rounded Corners 8">
            <a:extLst>
              <a:ext uri="{FF2B5EF4-FFF2-40B4-BE49-F238E27FC236}">
                <a16:creationId xmlns:a16="http://schemas.microsoft.com/office/drawing/2014/main" id="{24D8C4BC-D2A1-83B3-6DC1-6B817720FF98}"/>
              </a:ext>
            </a:extLst>
          </p:cNvPr>
          <p:cNvSpPr/>
          <p:nvPr/>
        </p:nvSpPr>
        <p:spPr>
          <a:xfrm>
            <a:off x="1693334" y="3925860"/>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Mixing</a:t>
            </a:r>
          </a:p>
        </p:txBody>
      </p:sp>
      <p:graphicFrame>
        <p:nvGraphicFramePr>
          <p:cNvPr id="10" name="Table 9">
            <a:extLst>
              <a:ext uri="{FF2B5EF4-FFF2-40B4-BE49-F238E27FC236}">
                <a16:creationId xmlns:a16="http://schemas.microsoft.com/office/drawing/2014/main" id="{B10662E9-F946-CCF0-802D-14410EB2FEF8}"/>
              </a:ext>
            </a:extLst>
          </p:cNvPr>
          <p:cNvGraphicFramePr>
            <a:graphicFrameLocks noGrp="1"/>
          </p:cNvGraphicFramePr>
          <p:nvPr>
            <p:extLst>
              <p:ext uri="{D42A27DB-BD31-4B8C-83A1-F6EECF244321}">
                <p14:modId xmlns:p14="http://schemas.microsoft.com/office/powerpoint/2010/main" val="1030990595"/>
              </p:ext>
            </p:extLst>
          </p:nvPr>
        </p:nvGraphicFramePr>
        <p:xfrm>
          <a:off x="214965" y="4817206"/>
          <a:ext cx="6380664" cy="1483360"/>
        </p:xfrm>
        <a:graphic>
          <a:graphicData uri="http://schemas.openxmlformats.org/drawingml/2006/table">
            <a:tbl>
              <a:tblPr firstRow="1" bandRow="1">
                <a:tableStyleId>{5C22544A-7EE6-4342-B048-85BDC9FD1C3A}</a:tableStyleId>
              </a:tblPr>
              <a:tblGrid>
                <a:gridCol w="1267692">
                  <a:extLst>
                    <a:ext uri="{9D8B030D-6E8A-4147-A177-3AD203B41FA5}">
                      <a16:colId xmlns:a16="http://schemas.microsoft.com/office/drawing/2014/main" val="4091605742"/>
                    </a:ext>
                  </a:extLst>
                </a:gridCol>
                <a:gridCol w="1302327">
                  <a:extLst>
                    <a:ext uri="{9D8B030D-6E8A-4147-A177-3AD203B41FA5}">
                      <a16:colId xmlns:a16="http://schemas.microsoft.com/office/drawing/2014/main" val="3004682409"/>
                    </a:ext>
                  </a:extLst>
                </a:gridCol>
                <a:gridCol w="3810645">
                  <a:extLst>
                    <a:ext uri="{9D8B030D-6E8A-4147-A177-3AD203B41FA5}">
                      <a16:colId xmlns:a16="http://schemas.microsoft.com/office/drawing/2014/main" val="1854121039"/>
                    </a:ext>
                  </a:extLst>
                </a:gridCol>
              </a:tblGrid>
              <a:tr h="370840">
                <a:tc>
                  <a:txBody>
                    <a:bodyPr/>
                    <a:lstStyle/>
                    <a:p>
                      <a:r>
                        <a:rPr lang="en-GB" dirty="0"/>
                        <a:t>Instrument</a:t>
                      </a:r>
                    </a:p>
                  </a:txBody>
                  <a:tcPr/>
                </a:tc>
                <a:tc>
                  <a:txBody>
                    <a:bodyPr/>
                    <a:lstStyle/>
                    <a:p>
                      <a:r>
                        <a:rPr lang="en-GB" dirty="0"/>
                        <a:t>Panning</a:t>
                      </a:r>
                    </a:p>
                  </a:txBody>
                  <a:tcPr/>
                </a:tc>
                <a:tc>
                  <a:txBody>
                    <a:bodyPr/>
                    <a:lstStyle/>
                    <a:p>
                      <a:r>
                        <a:rPr lang="en-GB" dirty="0"/>
                        <a:t>Reason</a:t>
                      </a:r>
                    </a:p>
                  </a:txBody>
                  <a:tcPr/>
                </a:tc>
                <a:extLst>
                  <a:ext uri="{0D108BD9-81ED-4DB2-BD59-A6C34878D82A}">
                    <a16:rowId xmlns:a16="http://schemas.microsoft.com/office/drawing/2014/main" val="9355826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05936573"/>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073316196"/>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153888132"/>
                  </a:ext>
                </a:extLst>
              </a:tr>
            </a:tbl>
          </a:graphicData>
        </a:graphic>
      </p:graphicFrame>
      <p:sp>
        <p:nvSpPr>
          <p:cNvPr id="11" name="TextBox 10">
            <a:extLst>
              <a:ext uri="{FF2B5EF4-FFF2-40B4-BE49-F238E27FC236}">
                <a16:creationId xmlns:a16="http://schemas.microsoft.com/office/drawing/2014/main" id="{B5968A7C-ECAC-684E-E8FC-75F43D6052A6}"/>
              </a:ext>
            </a:extLst>
          </p:cNvPr>
          <p:cNvSpPr txBox="1"/>
          <p:nvPr/>
        </p:nvSpPr>
        <p:spPr>
          <a:xfrm>
            <a:off x="142806" y="4495557"/>
            <a:ext cx="6452823" cy="307777"/>
          </a:xfrm>
          <a:prstGeom prst="rect">
            <a:avLst/>
          </a:prstGeom>
          <a:noFill/>
        </p:spPr>
        <p:txBody>
          <a:bodyPr wrap="square" rtlCol="0">
            <a:spAutoFit/>
          </a:bodyPr>
          <a:lstStyle/>
          <a:p>
            <a:r>
              <a:rPr lang="en-GB" sz="1400" dirty="0"/>
              <a:t>6. Choose three instruments, explain where you would pan them and why.</a:t>
            </a:r>
          </a:p>
        </p:txBody>
      </p:sp>
    </p:spTree>
    <p:extLst>
      <p:ext uri="{BB962C8B-B14F-4D97-AF65-F5344CB8AC3E}">
        <p14:creationId xmlns:p14="http://schemas.microsoft.com/office/powerpoint/2010/main" val="13436884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dirty="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307777"/>
          </a:xfrm>
          <a:prstGeom prst="rect">
            <a:avLst/>
          </a:prstGeom>
          <a:noFill/>
        </p:spPr>
        <p:txBody>
          <a:bodyPr wrap="square" rtlCol="0">
            <a:spAutoFit/>
          </a:bodyPr>
          <a:lstStyle/>
          <a:p>
            <a:r>
              <a:rPr lang="en-GB" sz="1400" dirty="0"/>
              <a:t>12. On the EQ graphs, draw high-pass, low pass &amp; band pass filters.</a:t>
            </a:r>
          </a:p>
        </p:txBody>
      </p:sp>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43</a:t>
            </a:r>
          </a:p>
        </p:txBody>
      </p:sp>
      <p:sp>
        <p:nvSpPr>
          <p:cNvPr id="9" name="Rectangle: Rounded Corners 8">
            <a:extLst>
              <a:ext uri="{FF2B5EF4-FFF2-40B4-BE49-F238E27FC236}">
                <a16:creationId xmlns:a16="http://schemas.microsoft.com/office/drawing/2014/main" id="{24D8C4BC-D2A1-83B3-6DC1-6B817720FF98}"/>
              </a:ext>
            </a:extLst>
          </p:cNvPr>
          <p:cNvSpPr/>
          <p:nvPr/>
        </p:nvSpPr>
        <p:spPr>
          <a:xfrm>
            <a:off x="2713608" y="505964"/>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Mixing</a:t>
            </a:r>
          </a:p>
        </p:txBody>
      </p:sp>
      <p:pic>
        <p:nvPicPr>
          <p:cNvPr id="7" name="Picture 6" descr="A graph with lines and numbers&#10;&#10;Description automatically generated">
            <a:extLst>
              <a:ext uri="{FF2B5EF4-FFF2-40B4-BE49-F238E27FC236}">
                <a16:creationId xmlns:a16="http://schemas.microsoft.com/office/drawing/2014/main" id="{56DFA307-27D3-887D-313B-62D60A522C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0029" y="1332878"/>
            <a:ext cx="3529060" cy="1199787"/>
          </a:xfrm>
          <a:prstGeom prst="rect">
            <a:avLst/>
          </a:prstGeom>
        </p:spPr>
      </p:pic>
      <p:pic>
        <p:nvPicPr>
          <p:cNvPr id="12" name="Picture 11" descr="A graph with lines and numbers&#10;&#10;Description automatically generated">
            <a:extLst>
              <a:ext uri="{FF2B5EF4-FFF2-40B4-BE49-F238E27FC236}">
                <a16:creationId xmlns:a16="http://schemas.microsoft.com/office/drawing/2014/main" id="{D1C5A326-E69B-176D-E9C7-960CB6D10F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0029" y="2601448"/>
            <a:ext cx="3529060" cy="1199787"/>
          </a:xfrm>
          <a:prstGeom prst="rect">
            <a:avLst/>
          </a:prstGeom>
        </p:spPr>
      </p:pic>
      <p:pic>
        <p:nvPicPr>
          <p:cNvPr id="13" name="Picture 12" descr="A graph with lines and numbers&#10;&#10;Description automatically generated">
            <a:extLst>
              <a:ext uri="{FF2B5EF4-FFF2-40B4-BE49-F238E27FC236}">
                <a16:creationId xmlns:a16="http://schemas.microsoft.com/office/drawing/2014/main" id="{0C6CBFEB-041C-9CBF-BA84-5D3AB3857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0029" y="3958370"/>
            <a:ext cx="3529060" cy="1199787"/>
          </a:xfrm>
          <a:prstGeom prst="rect">
            <a:avLst/>
          </a:prstGeom>
        </p:spPr>
      </p:pic>
      <p:sp>
        <p:nvSpPr>
          <p:cNvPr id="14" name="TextBox 13">
            <a:extLst>
              <a:ext uri="{FF2B5EF4-FFF2-40B4-BE49-F238E27FC236}">
                <a16:creationId xmlns:a16="http://schemas.microsoft.com/office/drawing/2014/main" id="{0EAC9C82-E3C9-8AF2-86B5-BBFC2946A7F9}"/>
              </a:ext>
            </a:extLst>
          </p:cNvPr>
          <p:cNvSpPr txBox="1"/>
          <p:nvPr/>
        </p:nvSpPr>
        <p:spPr>
          <a:xfrm>
            <a:off x="406400" y="1690414"/>
            <a:ext cx="1459345" cy="307777"/>
          </a:xfrm>
          <a:prstGeom prst="rect">
            <a:avLst/>
          </a:prstGeom>
          <a:noFill/>
          <a:ln w="38100">
            <a:solidFill>
              <a:schemeClr val="tx1"/>
            </a:solidFill>
          </a:ln>
        </p:spPr>
        <p:txBody>
          <a:bodyPr wrap="square" rtlCol="0">
            <a:spAutoFit/>
          </a:bodyPr>
          <a:lstStyle/>
          <a:p>
            <a:r>
              <a:rPr lang="en-GB" sz="1400" dirty="0"/>
              <a:t>High-pass filter</a:t>
            </a:r>
          </a:p>
        </p:txBody>
      </p:sp>
      <p:sp>
        <p:nvSpPr>
          <p:cNvPr id="15" name="TextBox 14">
            <a:extLst>
              <a:ext uri="{FF2B5EF4-FFF2-40B4-BE49-F238E27FC236}">
                <a16:creationId xmlns:a16="http://schemas.microsoft.com/office/drawing/2014/main" id="{2DCDBFC5-9B7A-9BE8-55B1-48552626393C}"/>
              </a:ext>
            </a:extLst>
          </p:cNvPr>
          <p:cNvSpPr txBox="1"/>
          <p:nvPr/>
        </p:nvSpPr>
        <p:spPr>
          <a:xfrm>
            <a:off x="406398" y="2941034"/>
            <a:ext cx="1459345" cy="307777"/>
          </a:xfrm>
          <a:prstGeom prst="rect">
            <a:avLst/>
          </a:prstGeom>
          <a:noFill/>
          <a:ln w="38100">
            <a:solidFill>
              <a:schemeClr val="tx1"/>
            </a:solidFill>
          </a:ln>
        </p:spPr>
        <p:txBody>
          <a:bodyPr wrap="square" rtlCol="0">
            <a:spAutoFit/>
          </a:bodyPr>
          <a:lstStyle/>
          <a:p>
            <a:r>
              <a:rPr lang="en-GB" sz="1400" dirty="0"/>
              <a:t>Low-pass filter</a:t>
            </a:r>
          </a:p>
        </p:txBody>
      </p:sp>
      <p:sp>
        <p:nvSpPr>
          <p:cNvPr id="16" name="TextBox 15">
            <a:extLst>
              <a:ext uri="{FF2B5EF4-FFF2-40B4-BE49-F238E27FC236}">
                <a16:creationId xmlns:a16="http://schemas.microsoft.com/office/drawing/2014/main" id="{F1448548-DC28-4AD9-82DD-D798D4745C67}"/>
              </a:ext>
            </a:extLst>
          </p:cNvPr>
          <p:cNvSpPr txBox="1"/>
          <p:nvPr/>
        </p:nvSpPr>
        <p:spPr>
          <a:xfrm>
            <a:off x="406399" y="4345209"/>
            <a:ext cx="1459345" cy="307777"/>
          </a:xfrm>
          <a:prstGeom prst="rect">
            <a:avLst/>
          </a:prstGeom>
          <a:noFill/>
          <a:ln w="38100">
            <a:solidFill>
              <a:schemeClr val="tx1"/>
            </a:solidFill>
          </a:ln>
        </p:spPr>
        <p:txBody>
          <a:bodyPr wrap="square" rtlCol="0">
            <a:spAutoFit/>
          </a:bodyPr>
          <a:lstStyle/>
          <a:p>
            <a:r>
              <a:rPr lang="en-GB" sz="1400" dirty="0"/>
              <a:t>Band-pass filter</a:t>
            </a:r>
          </a:p>
        </p:txBody>
      </p:sp>
      <p:sp>
        <p:nvSpPr>
          <p:cNvPr id="18" name="TextBox 17">
            <a:extLst>
              <a:ext uri="{FF2B5EF4-FFF2-40B4-BE49-F238E27FC236}">
                <a16:creationId xmlns:a16="http://schemas.microsoft.com/office/drawing/2014/main" id="{3FE5C2C8-E6B8-B3D4-79BE-AD78407AEB62}"/>
              </a:ext>
            </a:extLst>
          </p:cNvPr>
          <p:cNvSpPr txBox="1"/>
          <p:nvPr/>
        </p:nvSpPr>
        <p:spPr>
          <a:xfrm>
            <a:off x="178884" y="6824529"/>
            <a:ext cx="6452823" cy="738664"/>
          </a:xfrm>
          <a:prstGeom prst="rect">
            <a:avLst/>
          </a:prstGeom>
          <a:noFill/>
        </p:spPr>
        <p:txBody>
          <a:bodyPr wrap="square" rtlCol="0">
            <a:spAutoFit/>
          </a:bodyPr>
          <a:lstStyle/>
          <a:p>
            <a:r>
              <a:rPr lang="en-GB" sz="1400" dirty="0"/>
              <a:t>14. Why might you use an amp simulation plug-in?</a:t>
            </a:r>
          </a:p>
          <a:p>
            <a:endParaRPr lang="en-GB" sz="1400" dirty="0"/>
          </a:p>
          <a:p>
            <a:r>
              <a:rPr lang="en-GB" sz="1400" dirty="0"/>
              <a:t>………………………………………………………………………………………………………………</a:t>
            </a:r>
          </a:p>
        </p:txBody>
      </p:sp>
      <p:pic>
        <p:nvPicPr>
          <p:cNvPr id="23" name="Picture 22">
            <a:extLst>
              <a:ext uri="{FF2B5EF4-FFF2-40B4-BE49-F238E27FC236}">
                <a16:creationId xmlns:a16="http://schemas.microsoft.com/office/drawing/2014/main" id="{1D8C8F2A-C6FC-B1C7-48E9-F270AF1576DB}"/>
              </a:ext>
            </a:extLst>
          </p:cNvPr>
          <p:cNvPicPr>
            <a:picLocks noChangeAspect="1"/>
          </p:cNvPicPr>
          <p:nvPr/>
        </p:nvPicPr>
        <p:blipFill>
          <a:blip r:embed="rId3"/>
          <a:stretch>
            <a:fillRect/>
          </a:stretch>
        </p:blipFill>
        <p:spPr>
          <a:xfrm>
            <a:off x="178886" y="5597038"/>
            <a:ext cx="6493272" cy="1103432"/>
          </a:xfrm>
          <a:prstGeom prst="rect">
            <a:avLst/>
          </a:prstGeom>
        </p:spPr>
      </p:pic>
      <p:sp>
        <p:nvSpPr>
          <p:cNvPr id="24" name="TextBox 23">
            <a:extLst>
              <a:ext uri="{FF2B5EF4-FFF2-40B4-BE49-F238E27FC236}">
                <a16:creationId xmlns:a16="http://schemas.microsoft.com/office/drawing/2014/main" id="{79EE68A4-E78D-0AE2-2D37-37CC52FDB192}"/>
              </a:ext>
            </a:extLst>
          </p:cNvPr>
          <p:cNvSpPr txBox="1"/>
          <p:nvPr/>
        </p:nvSpPr>
        <p:spPr>
          <a:xfrm>
            <a:off x="178884" y="5199445"/>
            <a:ext cx="6452823" cy="307777"/>
          </a:xfrm>
          <a:prstGeom prst="rect">
            <a:avLst/>
          </a:prstGeom>
          <a:noFill/>
        </p:spPr>
        <p:txBody>
          <a:bodyPr wrap="square" rtlCol="0">
            <a:spAutoFit/>
          </a:bodyPr>
          <a:lstStyle/>
          <a:p>
            <a:r>
              <a:rPr lang="en-GB" sz="1400" dirty="0"/>
              <a:t>13. Name the effect being described.</a:t>
            </a:r>
          </a:p>
        </p:txBody>
      </p:sp>
      <p:sp>
        <p:nvSpPr>
          <p:cNvPr id="25" name="TextBox 24">
            <a:extLst>
              <a:ext uri="{FF2B5EF4-FFF2-40B4-BE49-F238E27FC236}">
                <a16:creationId xmlns:a16="http://schemas.microsoft.com/office/drawing/2014/main" id="{32F93CD7-874F-9839-F1BC-D1C7FBD06FEE}"/>
              </a:ext>
            </a:extLst>
          </p:cNvPr>
          <p:cNvSpPr txBox="1"/>
          <p:nvPr/>
        </p:nvSpPr>
        <p:spPr>
          <a:xfrm>
            <a:off x="178883" y="7768752"/>
            <a:ext cx="6452823" cy="307777"/>
          </a:xfrm>
          <a:prstGeom prst="rect">
            <a:avLst/>
          </a:prstGeom>
          <a:noFill/>
        </p:spPr>
        <p:txBody>
          <a:bodyPr wrap="square" rtlCol="0">
            <a:spAutoFit/>
          </a:bodyPr>
          <a:lstStyle/>
          <a:p>
            <a:r>
              <a:rPr lang="en-GB" sz="1400" dirty="0"/>
              <a:t>15. Identify the different controls of a compressor.</a:t>
            </a:r>
          </a:p>
        </p:txBody>
      </p:sp>
      <p:pic>
        <p:nvPicPr>
          <p:cNvPr id="28" name="Picture 27">
            <a:extLst>
              <a:ext uri="{FF2B5EF4-FFF2-40B4-BE49-F238E27FC236}">
                <a16:creationId xmlns:a16="http://schemas.microsoft.com/office/drawing/2014/main" id="{37293AFD-3B6F-49AB-C2B4-E7A16C1D4902}"/>
              </a:ext>
            </a:extLst>
          </p:cNvPr>
          <p:cNvPicPr>
            <a:picLocks noChangeAspect="1"/>
          </p:cNvPicPr>
          <p:nvPr/>
        </p:nvPicPr>
        <p:blipFill>
          <a:blip r:embed="rId4"/>
          <a:stretch>
            <a:fillRect/>
          </a:stretch>
        </p:blipFill>
        <p:spPr>
          <a:xfrm>
            <a:off x="156373" y="8174002"/>
            <a:ext cx="5786203" cy="1496432"/>
          </a:xfrm>
          <a:prstGeom prst="rect">
            <a:avLst/>
          </a:prstGeom>
        </p:spPr>
      </p:pic>
      <p:sp>
        <p:nvSpPr>
          <p:cNvPr id="29" name="TextBox 28">
            <a:extLst>
              <a:ext uri="{FF2B5EF4-FFF2-40B4-BE49-F238E27FC236}">
                <a16:creationId xmlns:a16="http://schemas.microsoft.com/office/drawing/2014/main" id="{FD2CCD0F-495F-BE76-BAAB-EE53C0251FEE}"/>
              </a:ext>
            </a:extLst>
          </p:cNvPr>
          <p:cNvSpPr txBox="1"/>
          <p:nvPr/>
        </p:nvSpPr>
        <p:spPr>
          <a:xfrm>
            <a:off x="5942575" y="8283893"/>
            <a:ext cx="759051" cy="861774"/>
          </a:xfrm>
          <a:prstGeom prst="rect">
            <a:avLst/>
          </a:prstGeom>
          <a:noFill/>
          <a:ln w="38100">
            <a:solidFill>
              <a:schemeClr val="tx1"/>
            </a:solidFill>
          </a:ln>
        </p:spPr>
        <p:txBody>
          <a:bodyPr wrap="square" rtlCol="0">
            <a:spAutoFit/>
          </a:bodyPr>
          <a:lstStyle/>
          <a:p>
            <a:r>
              <a:rPr lang="en-GB" sz="1000" i="1" dirty="0"/>
              <a:t>Release</a:t>
            </a:r>
          </a:p>
          <a:p>
            <a:r>
              <a:rPr lang="en-GB" sz="1000" i="1" dirty="0"/>
              <a:t>Threshold</a:t>
            </a:r>
          </a:p>
          <a:p>
            <a:r>
              <a:rPr lang="en-GB" sz="1000" i="1" dirty="0"/>
              <a:t>Ratio</a:t>
            </a:r>
          </a:p>
          <a:p>
            <a:r>
              <a:rPr lang="en-GB" sz="1000" i="1" dirty="0"/>
              <a:t>Gain</a:t>
            </a:r>
          </a:p>
          <a:p>
            <a:r>
              <a:rPr lang="en-GB" sz="1000" i="1" dirty="0"/>
              <a:t>Attack</a:t>
            </a:r>
          </a:p>
        </p:txBody>
      </p:sp>
    </p:spTree>
    <p:extLst>
      <p:ext uri="{BB962C8B-B14F-4D97-AF65-F5344CB8AC3E}">
        <p14:creationId xmlns:p14="http://schemas.microsoft.com/office/powerpoint/2010/main" val="35054838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58222-91A5-8247-4AB7-B73926F960DE}"/>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222CB0D-F592-2BD2-BE8C-A428799EFCDA}"/>
              </a:ext>
            </a:extLst>
          </p:cNvPr>
          <p:cNvSpPr txBox="1"/>
          <p:nvPr/>
        </p:nvSpPr>
        <p:spPr>
          <a:xfrm>
            <a:off x="1321372" y="139425"/>
            <a:ext cx="4455314" cy="400110"/>
          </a:xfrm>
          <a:prstGeom prst="rect">
            <a:avLst/>
          </a:prstGeom>
          <a:noFill/>
        </p:spPr>
        <p:txBody>
          <a:bodyPr wrap="square" rtlCol="0">
            <a:spAutoFit/>
          </a:bodyPr>
          <a:lstStyle/>
          <a:p>
            <a:r>
              <a:rPr lang="en-GB" sz="2000" dirty="0"/>
              <a:t>Content Area 5: Multitrack Recording</a:t>
            </a:r>
          </a:p>
        </p:txBody>
      </p:sp>
      <p:sp>
        <p:nvSpPr>
          <p:cNvPr id="17" name="TextBox 16">
            <a:extLst>
              <a:ext uri="{FF2B5EF4-FFF2-40B4-BE49-F238E27FC236}">
                <a16:creationId xmlns:a16="http://schemas.microsoft.com/office/drawing/2014/main" id="{8A714539-C2B8-B5AE-D11E-4CFBA0DC892D}"/>
              </a:ext>
            </a:extLst>
          </p:cNvPr>
          <p:cNvSpPr txBox="1"/>
          <p:nvPr/>
        </p:nvSpPr>
        <p:spPr>
          <a:xfrm>
            <a:off x="178886" y="961086"/>
            <a:ext cx="6452823" cy="7201972"/>
          </a:xfrm>
          <a:prstGeom prst="rect">
            <a:avLst/>
          </a:prstGeom>
          <a:noFill/>
        </p:spPr>
        <p:txBody>
          <a:bodyPr wrap="square" rtlCol="0">
            <a:spAutoFit/>
          </a:bodyPr>
          <a:lstStyle/>
          <a:p>
            <a:r>
              <a:rPr lang="en-GB" sz="1400" dirty="0"/>
              <a:t>16. Why use noise gate? ………………………………………………………………………………</a:t>
            </a:r>
          </a:p>
          <a:p>
            <a:endParaRPr lang="en-GB" sz="1400" dirty="0"/>
          </a:p>
          <a:p>
            <a:r>
              <a:rPr lang="en-GB" sz="1400" dirty="0"/>
              <a:t>17. What does a limiter do? ………………………………………………………………………….</a:t>
            </a:r>
          </a:p>
          <a:p>
            <a:endParaRPr lang="en-GB" sz="1400" dirty="0"/>
          </a:p>
          <a:p>
            <a:r>
              <a:rPr lang="en-GB" sz="1400" dirty="0"/>
              <a:t>18. Which function would you use to gradually increase reverb length over time?</a:t>
            </a:r>
          </a:p>
          <a:p>
            <a:endParaRPr lang="en-GB" sz="1400" dirty="0"/>
          </a:p>
          <a:p>
            <a:r>
              <a:rPr lang="en-GB" sz="1400" b="1" dirty="0"/>
              <a:t>                Automation                             Reverse                          Copy &amp; paste</a:t>
            </a:r>
          </a:p>
          <a:p>
            <a:endParaRPr lang="en-GB" sz="1400" b="1" dirty="0"/>
          </a:p>
          <a:p>
            <a:r>
              <a:rPr lang="en-GB" sz="1400" dirty="0"/>
              <a:t>19. When you are mixing, why is it important to listen to mixes on a range of speakers and headphones?</a:t>
            </a:r>
          </a:p>
          <a:p>
            <a:endParaRPr lang="en-GB" sz="1400" dirty="0"/>
          </a:p>
          <a:p>
            <a:r>
              <a:rPr lang="en-GB" sz="1400" dirty="0"/>
              <a:t>………………………………………………………………………………………………………………..</a:t>
            </a:r>
          </a:p>
          <a:p>
            <a:endParaRPr lang="en-GB" sz="1400" dirty="0"/>
          </a:p>
          <a:p>
            <a:r>
              <a:rPr lang="en-GB" sz="1400" dirty="0"/>
              <a:t>………………………………………………………………………………………………………………..</a:t>
            </a:r>
          </a:p>
          <a:p>
            <a:endParaRPr lang="en-GB" sz="1400" dirty="0"/>
          </a:p>
          <a:p>
            <a:r>
              <a:rPr lang="en-GB" sz="1400" dirty="0"/>
              <a:t>………………………………………………………………………………………………………………..</a:t>
            </a:r>
          </a:p>
          <a:p>
            <a:endParaRPr lang="en-GB" sz="1400" dirty="0"/>
          </a:p>
          <a:p>
            <a:r>
              <a:rPr lang="en-GB" sz="1400" dirty="0"/>
              <a:t>20. Why is it useful to listen to reference mixes when mixing?  …………………………</a:t>
            </a:r>
          </a:p>
          <a:p>
            <a:endParaRPr lang="en-GB" sz="1400" dirty="0"/>
          </a:p>
          <a:p>
            <a:r>
              <a:rPr lang="en-GB" sz="1400" dirty="0"/>
              <a:t>……………………………………………………………………………………………………………...</a:t>
            </a:r>
          </a:p>
          <a:p>
            <a:endParaRPr lang="en-GB" sz="1400" dirty="0"/>
          </a:p>
          <a:p>
            <a:r>
              <a:rPr lang="en-GB" sz="1400" dirty="0"/>
              <a:t>…………………………………………………………………………………………………………......</a:t>
            </a:r>
          </a:p>
          <a:p>
            <a:endParaRPr lang="en-GB" sz="1400" dirty="0"/>
          </a:p>
          <a:p>
            <a:r>
              <a:rPr lang="en-GB" sz="1400" dirty="0"/>
              <a:t>21. What are the minimum sample rate and bit depth for quality audio?</a:t>
            </a:r>
          </a:p>
          <a:p>
            <a:endParaRPr lang="en-GB" sz="1400" dirty="0"/>
          </a:p>
          <a:p>
            <a:r>
              <a:rPr lang="en-GB" sz="1400" dirty="0"/>
              <a:t>Sample rate: ……………………………………………….</a:t>
            </a:r>
          </a:p>
          <a:p>
            <a:endParaRPr lang="en-GB" sz="1400" dirty="0"/>
          </a:p>
          <a:p>
            <a:r>
              <a:rPr lang="en-GB" sz="1400" dirty="0"/>
              <a:t>Bit depth …………………………………………………</a:t>
            </a:r>
          </a:p>
          <a:p>
            <a:endParaRPr lang="en-GB" sz="1400" dirty="0"/>
          </a:p>
          <a:p>
            <a:r>
              <a:rPr lang="en-GB" sz="1400" dirty="0"/>
              <a:t>22. Name an:</a:t>
            </a:r>
          </a:p>
          <a:p>
            <a:r>
              <a:rPr lang="en-GB" sz="1400" dirty="0"/>
              <a:t>Uncompressed audio file type:…………………………………………..</a:t>
            </a:r>
          </a:p>
          <a:p>
            <a:endParaRPr lang="en-GB" sz="1400" dirty="0"/>
          </a:p>
          <a:p>
            <a:r>
              <a:rPr lang="en-GB" sz="1400" dirty="0"/>
              <a:t>Compressed audio file type: ……………………………………………………….</a:t>
            </a:r>
          </a:p>
        </p:txBody>
      </p:sp>
      <p:sp>
        <p:nvSpPr>
          <p:cNvPr id="27" name="TextBox 26">
            <a:extLst>
              <a:ext uri="{FF2B5EF4-FFF2-40B4-BE49-F238E27FC236}">
                <a16:creationId xmlns:a16="http://schemas.microsoft.com/office/drawing/2014/main" id="{44336D17-CDC3-6F1B-E570-5A4B8503F6CB}"/>
              </a:ext>
            </a:extLst>
          </p:cNvPr>
          <p:cNvSpPr txBox="1"/>
          <p:nvPr/>
        </p:nvSpPr>
        <p:spPr>
          <a:xfrm>
            <a:off x="6230983" y="9433253"/>
            <a:ext cx="470644" cy="369332"/>
          </a:xfrm>
          <a:prstGeom prst="rect">
            <a:avLst/>
          </a:prstGeom>
          <a:solidFill>
            <a:srgbClr val="00B050"/>
          </a:solidFill>
          <a:ln>
            <a:solidFill>
              <a:schemeClr val="tx1"/>
            </a:solidFill>
          </a:ln>
        </p:spPr>
        <p:txBody>
          <a:bodyPr wrap="square" rtlCol="0">
            <a:spAutoFit/>
          </a:bodyPr>
          <a:lstStyle/>
          <a:p>
            <a:pPr algn="ctr"/>
            <a:r>
              <a:rPr lang="en-GB" dirty="0">
                <a:solidFill>
                  <a:schemeClr val="bg1"/>
                </a:solidFill>
              </a:rPr>
              <a:t>44</a:t>
            </a:r>
          </a:p>
        </p:txBody>
      </p:sp>
      <p:sp>
        <p:nvSpPr>
          <p:cNvPr id="9" name="Rectangle: Rounded Corners 8">
            <a:extLst>
              <a:ext uri="{FF2B5EF4-FFF2-40B4-BE49-F238E27FC236}">
                <a16:creationId xmlns:a16="http://schemas.microsoft.com/office/drawing/2014/main" id="{24D8C4BC-D2A1-83B3-6DC1-6B817720FF98}"/>
              </a:ext>
            </a:extLst>
          </p:cNvPr>
          <p:cNvSpPr/>
          <p:nvPr/>
        </p:nvSpPr>
        <p:spPr>
          <a:xfrm>
            <a:off x="2713608" y="505964"/>
            <a:ext cx="3063078" cy="40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Mixing</a:t>
            </a:r>
          </a:p>
        </p:txBody>
      </p:sp>
    </p:spTree>
    <p:extLst>
      <p:ext uri="{BB962C8B-B14F-4D97-AF65-F5344CB8AC3E}">
        <p14:creationId xmlns:p14="http://schemas.microsoft.com/office/powerpoint/2010/main" val="459941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909bd55-564d-4b95-97b5-db195a1b8d7f" xsi:nil="true"/>
    <lcf76f155ced4ddcb4097134ff3c332f xmlns="b85d4479-8bf3-4fff-b3ac-a8937fd6372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B5DBA9C113CE64681830B2D318004D5" ma:contentTypeVersion="13" ma:contentTypeDescription="Create a new document." ma:contentTypeScope="" ma:versionID="750c2ebf55a99c62346767c316d3397f">
  <xsd:schema xmlns:xsd="http://www.w3.org/2001/XMLSchema" xmlns:xs="http://www.w3.org/2001/XMLSchema" xmlns:p="http://schemas.microsoft.com/office/2006/metadata/properties" xmlns:ns2="b85d4479-8bf3-4fff-b3ac-a8937fd63725" xmlns:ns3="e909bd55-564d-4b95-97b5-db195a1b8d7f" targetNamespace="http://schemas.microsoft.com/office/2006/metadata/properties" ma:root="true" ma:fieldsID="e6b038359ca1c583cf7cc7cedbc35ec3" ns2:_="" ns3:_="">
    <xsd:import namespace="b85d4479-8bf3-4fff-b3ac-a8937fd63725"/>
    <xsd:import namespace="e909bd55-564d-4b95-97b5-db195a1b8d7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5d4479-8bf3-4fff-b3ac-a8937fd637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934b6a4-3378-4c18-a2af-370e31c87c10" ma:termSetId="09814cd3-568e-fe90-9814-8d621ff8fb84" ma:anchorId="fba54fb3-c3e1-fe81-a776-ca4b69148c4d" ma:open="true" ma:isKeyword="false">
      <xsd:complexType>
        <xsd:sequence>
          <xsd:element ref="pc:Terms" minOccurs="0" maxOccurs="1"/>
        </xsd:sequence>
      </xsd:complex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909bd55-564d-4b95-97b5-db195a1b8d7f"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eab7cce-95ed-4f73-9314-b87d6fe5d164}" ma:internalName="TaxCatchAll" ma:showField="CatchAllData" ma:web="e909bd55-564d-4b95-97b5-db195a1b8d7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64B383-E2AA-4951-B698-7BCFA4A74A0B}">
  <ds:schemaRefs>
    <ds:schemaRef ds:uri="http://schemas.microsoft.com/sharepoint/v3/contenttype/forms"/>
  </ds:schemaRefs>
</ds:datastoreItem>
</file>

<file path=customXml/itemProps2.xml><?xml version="1.0" encoding="utf-8"?>
<ds:datastoreItem xmlns:ds="http://schemas.openxmlformats.org/officeDocument/2006/customXml" ds:itemID="{23A90EF1-841C-4194-B687-F8CABD591E47}">
  <ds:schemaRefs>
    <ds:schemaRef ds:uri="http://schemas.microsoft.com/office/2006/documentManagement/types"/>
    <ds:schemaRef ds:uri="e909bd55-564d-4b95-97b5-db195a1b8d7f"/>
    <ds:schemaRef ds:uri="http://schemas.microsoft.com/office/infopath/2007/PartnerControls"/>
    <ds:schemaRef ds:uri="http://purl.org/dc/terms/"/>
    <ds:schemaRef ds:uri="http://www.w3.org/XML/1998/namespace"/>
    <ds:schemaRef ds:uri="http://purl.org/dc/dcmitype/"/>
    <ds:schemaRef ds:uri="b85d4479-8bf3-4fff-b3ac-a8937fd63725"/>
    <ds:schemaRef ds:uri="http://schemas.openxmlformats.org/package/2006/metadata/core-properties"/>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B20D1737-1A58-4A21-A48D-B0FF1842ACB6}"/>
</file>

<file path=docProps/app.xml><?xml version="1.0" encoding="utf-8"?>
<Properties xmlns="http://schemas.openxmlformats.org/officeDocument/2006/extended-properties" xmlns:vt="http://schemas.openxmlformats.org/officeDocument/2006/docPropsVTypes">
  <Template>Office Theme</Template>
  <TotalTime>1083</TotalTime>
  <Words>5394</Words>
  <Application>Microsoft Office PowerPoint</Application>
  <PresentationFormat>A4 Paper (210x297 mm)</PresentationFormat>
  <Paragraphs>1047</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Aptos</vt:lpstr>
      <vt:lpstr>Aptos Display</vt:lpstr>
      <vt:lpstr>Arial</vt:lpstr>
      <vt:lpstr>Calibri</vt:lpstr>
      <vt:lpstr>Office Theme</vt:lpstr>
      <vt:lpstr>NCFE Level 1/2 Technical Award in Music Technology</vt:lpstr>
      <vt:lpstr>Revision Do’s:</vt:lpstr>
      <vt:lpstr>Contents</vt:lpstr>
      <vt:lpstr>Part One: Course Content Revision Guidance</vt:lpstr>
      <vt:lpstr>Content Area 1: The Music Business &amp; Music Technology</vt:lpstr>
      <vt:lpstr>Content Area 2: The Digital Audio Workstation (DAW)</vt:lpstr>
      <vt:lpstr>Content Area 3: Musical Elements, Musical Style &amp; Music Technology</vt:lpstr>
      <vt:lpstr>Content Area 4: Sound Creation</vt:lpstr>
      <vt:lpstr>Content Area 5: Multitrack Recording</vt:lpstr>
      <vt:lpstr>Part Two: Exam Technique &amp; Revision Resources</vt:lpstr>
      <vt:lpstr>PowerPoint Presentation</vt:lpstr>
      <vt:lpstr>Part Two: Revision Activities   Working through these revision activities will ensure that you have at least revisited most of the content within the course.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NCFE Level 1/2 Technical Award in Music Technology</dc:title>
  <dc:creator>G Ruston</dc:creator>
  <cp:lastModifiedBy>G Ruston</cp:lastModifiedBy>
  <cp:revision>62</cp:revision>
  <dcterms:created xsi:type="dcterms:W3CDTF">2024-04-04T06:45:07Z</dcterms:created>
  <dcterms:modified xsi:type="dcterms:W3CDTF">2025-06-18T08:18:42Z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0x0101001B5DBA9C113CE64681830B2D318004D5</vt:lpwstr>
  </property>
  <property fmtid="{D5CDD505-2E9C-101B-9397-08002B2CF9AE}" pid="3" name="Order">
    <vt:r8>2269200</vt:r8>
  </property>
  <property fmtid="{D5CDD505-2E9C-101B-9397-08002B2CF9AE}" pid="4" name="MediaServiceImageTags">
    <vt:lpwstr/>
  </property>
</Properties>
</file>