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8" r:id="rId2"/>
    <p:sldId id="259" r:id="rId3"/>
    <p:sldId id="257" r:id="rId4"/>
    <p:sldId id="265" r:id="rId5"/>
    <p:sldId id="261" r:id="rId6"/>
    <p:sldId id="260" r:id="rId7"/>
    <p:sldId id="262"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9F921D-8208-48D0-88EA-93876EA01A36}" type="datetimeFigureOut">
              <a:rPr lang="en-GB" smtClean="0"/>
              <a:t>05/01/2023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EC2E9D-64CB-4F72-9DE2-344E82893550}" type="slidenum">
              <a:rPr lang="en-GB" smtClean="0"/>
              <a:t>‹#›</a:t>
            </a:fld>
            <a:endParaRPr lang="en-GB"/>
          </a:p>
        </p:txBody>
      </p:sp>
    </p:spTree>
    <p:extLst>
      <p:ext uri="{BB962C8B-B14F-4D97-AF65-F5344CB8AC3E}">
        <p14:creationId xmlns:p14="http://schemas.microsoft.com/office/powerpoint/2010/main" val="429694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0926056-0C1C-4158-A9D0-11FBD6A91134}" type="slidenum">
              <a:rPr lang="en-GB" smtClean="0"/>
              <a:t>8</a:t>
            </a:fld>
            <a:endParaRPr lang="en-GB"/>
          </a:p>
        </p:txBody>
      </p:sp>
    </p:spTree>
    <p:extLst>
      <p:ext uri="{BB962C8B-B14F-4D97-AF65-F5344CB8AC3E}">
        <p14:creationId xmlns:p14="http://schemas.microsoft.com/office/powerpoint/2010/main" val="4163365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BFFA011-1BAF-4E3E-97C6-2F8045B6A992}"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324341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BFFA011-1BAF-4E3E-97C6-2F8045B6A992}"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2445215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FA011-1BAF-4E3E-97C6-2F8045B6A992}"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2049199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BFFA011-1BAF-4E3E-97C6-2F8045B6A992}" type="datetimeFigureOut">
              <a:rPr lang="en-GB" smtClean="0"/>
              <a:t>05/01/2023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2697374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BFFA011-1BAF-4E3E-97C6-2F8045B6A992}" type="datetimeFigureOut">
              <a:rPr lang="en-GB" smtClean="0"/>
              <a:t>05/01/2023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1215086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BFFA011-1BAF-4E3E-97C6-2F8045B6A992}" type="datetimeFigureOut">
              <a:rPr lang="en-GB" smtClean="0"/>
              <a:t>05/01/2023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2325886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FFA011-1BAF-4E3E-97C6-2F8045B6A992}" type="datetimeFigureOut">
              <a:rPr lang="en-GB" smtClean="0"/>
              <a:t>05/01/2023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754158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FFA011-1BAF-4E3E-97C6-2F8045B6A992}" type="datetimeFigureOut">
              <a:rPr lang="en-GB" smtClean="0"/>
              <a:t>05/01/2023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2954885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FFA011-1BAF-4E3E-97C6-2F8045B6A992}" type="datetimeFigureOut">
              <a:rPr lang="en-GB" smtClean="0"/>
              <a:t>05/01/2023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953850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BFFA011-1BAF-4E3E-97C6-2F8045B6A992}"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4073520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BFFA011-1BAF-4E3E-97C6-2F8045B6A992}"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882D2-B7D3-4372-B021-AEDFA796717D}" type="slidenum">
              <a:rPr lang="en-GB" smtClean="0"/>
              <a:t>‹#›</a:t>
            </a:fld>
            <a:endParaRPr lang="en-GB"/>
          </a:p>
        </p:txBody>
      </p:sp>
    </p:spTree>
    <p:extLst>
      <p:ext uri="{BB962C8B-B14F-4D97-AF65-F5344CB8AC3E}">
        <p14:creationId xmlns:p14="http://schemas.microsoft.com/office/powerpoint/2010/main" val="3129381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FFA011-1BAF-4E3E-97C6-2F8045B6A992}" type="datetimeFigureOut">
              <a:rPr lang="en-GB" smtClean="0"/>
              <a:t>05/01/2023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6882D2-B7D3-4372-B021-AEDFA796717D}" type="slidenum">
              <a:rPr lang="en-GB" smtClean="0"/>
              <a:t>‹#›</a:t>
            </a:fld>
            <a:endParaRPr lang="en-GB"/>
          </a:p>
        </p:txBody>
      </p:sp>
    </p:spTree>
    <p:extLst>
      <p:ext uri="{BB962C8B-B14F-4D97-AF65-F5344CB8AC3E}">
        <p14:creationId xmlns:p14="http://schemas.microsoft.com/office/powerpoint/2010/main" val="1253463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5.jpeg"/><Relationship Id="rId7" Type="http://schemas.openxmlformats.org/officeDocument/2006/relationships/hyperlink" Target="http://www.google.co.uk/url?sa=i&amp;rct=j&amp;q=&amp;esrc=s&amp;source=images&amp;cd=&amp;cad=rja&amp;uact=8&amp;ved=0ahUKEwiSuvX54unOAhUPkRQKHaHhAhwQjRwIBw&amp;url=http://www.keyword-suggestions.com/c2hvcnQgZ2lybCBjYXJ0b29u/&amp;bvm=bv.131286987,d.ZGg&amp;psig=AFQjCNG-BQA6-KVBi8nycus3HWRWDsC-tQ&amp;ust=1472665196490450" TargetMode="Externa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hyperlink" Target="http://www.google.co.uk/url?sa=i&amp;rct=j&amp;q=&amp;esrc=s&amp;source=images&amp;cd=&amp;cad=rja&amp;uact=8&amp;ved=0ahUKEwj6iNCf1-nOAhVBPRoKHXJaCEcQjRwIBw&amp;url=http://www.clipartbro.com/categories/cartoon-moustache-clipart&amp;bvm=bv.131286987,d.ZGg&amp;psig=AFQjCNG2IMCJN5CAJTXK3DPJU0XsAravqw&amp;ust=1472665123189885"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u="sng" dirty="0">
                <a:solidFill>
                  <a:schemeClr val="bg1"/>
                </a:solidFill>
                <a:latin typeface="Comic Sans MS" panose="030F0702030302020204" pitchFamily="66" charset="0"/>
              </a:rPr>
              <a:t>la </a:t>
            </a:r>
            <a:r>
              <a:rPr lang="en-GB" u="sng" dirty="0" err="1">
                <a:solidFill>
                  <a:schemeClr val="bg1"/>
                </a:solidFill>
                <a:latin typeface="Comic Sans MS" panose="030F0702030302020204" pitchFamily="66" charset="0"/>
              </a:rPr>
              <a:t>fecha</a:t>
            </a:r>
            <a:endParaRPr lang="en-GB" u="sng" dirty="0">
              <a:solidFill>
                <a:schemeClr val="bg1"/>
              </a:solidFill>
              <a:latin typeface="Comic Sans MS" panose="030F0702030302020204" pitchFamily="66" charset="0"/>
            </a:endParaRPr>
          </a:p>
        </p:txBody>
      </p:sp>
      <p:sp>
        <p:nvSpPr>
          <p:cNvPr id="4" name="TextBox 3"/>
          <p:cNvSpPr txBox="1"/>
          <p:nvPr/>
        </p:nvSpPr>
        <p:spPr>
          <a:xfrm>
            <a:off x="899592" y="2564904"/>
            <a:ext cx="6696744" cy="830997"/>
          </a:xfrm>
          <a:prstGeom prst="rect">
            <a:avLst/>
          </a:prstGeom>
          <a:noFill/>
        </p:spPr>
        <p:txBody>
          <a:bodyPr wrap="square" rtlCol="0">
            <a:spAutoFit/>
          </a:bodyPr>
          <a:lstStyle/>
          <a:p>
            <a:pPr algn="ctr"/>
            <a:r>
              <a:rPr lang="en-GB" sz="4800" dirty="0" err="1">
                <a:solidFill>
                  <a:schemeClr val="bg1"/>
                </a:solidFill>
                <a:latin typeface="Comic Sans MS" panose="030F0702030302020204" pitchFamily="66" charset="0"/>
              </a:rPr>
              <a:t>Revisión</a:t>
            </a:r>
            <a:endParaRPr lang="en-GB" sz="48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421024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16832"/>
          </a:xfrm>
        </p:spPr>
        <p:style>
          <a:lnRef idx="3">
            <a:schemeClr val="lt1"/>
          </a:lnRef>
          <a:fillRef idx="1">
            <a:schemeClr val="accent1"/>
          </a:fillRef>
          <a:effectRef idx="1">
            <a:schemeClr val="accent1"/>
          </a:effectRef>
          <a:fontRef idx="minor">
            <a:schemeClr val="lt1"/>
          </a:fontRef>
        </p:style>
        <p:txBody>
          <a:bodyPr>
            <a:normAutofit fontScale="90000"/>
          </a:bodyPr>
          <a:lstStyle/>
          <a:p>
            <a:r>
              <a:rPr lang="en-GB" b="1" dirty="0"/>
              <a:t>TOP TIP: </a:t>
            </a:r>
            <a:r>
              <a:rPr lang="en-GB" dirty="0"/>
              <a:t>Learn time phrases as these will help you know which tense they are using. Which tenses would you use with these?</a:t>
            </a:r>
          </a:p>
        </p:txBody>
      </p:sp>
      <p:graphicFrame>
        <p:nvGraphicFramePr>
          <p:cNvPr id="4" name="Table 3"/>
          <p:cNvGraphicFramePr>
            <a:graphicFrameLocks noGrp="1"/>
          </p:cNvGraphicFramePr>
          <p:nvPr>
            <p:extLst>
              <p:ext uri="{D42A27DB-BD31-4B8C-83A1-F6EECF244321}">
                <p14:modId xmlns:p14="http://schemas.microsoft.com/office/powerpoint/2010/main" val="2260915591"/>
              </p:ext>
            </p:extLst>
          </p:nvPr>
        </p:nvGraphicFramePr>
        <p:xfrm>
          <a:off x="21754" y="1907520"/>
          <a:ext cx="9122246" cy="5029200"/>
        </p:xfrm>
        <a:graphic>
          <a:graphicData uri="http://schemas.openxmlformats.org/drawingml/2006/table">
            <a:tbl>
              <a:tblPr firstRow="1" bandRow="1">
                <a:tableStyleId>{00A15C55-8517-42AA-B614-E9B94910E393}</a:tableStyleId>
              </a:tblPr>
              <a:tblGrid>
                <a:gridCol w="9122246">
                  <a:extLst>
                    <a:ext uri="{9D8B030D-6E8A-4147-A177-3AD203B41FA5}">
                      <a16:colId xmlns:a16="http://schemas.microsoft.com/office/drawing/2014/main" val="20000"/>
                    </a:ext>
                  </a:extLst>
                </a:gridCol>
              </a:tblGrid>
              <a:tr h="4950480">
                <a:tc>
                  <a:txBody>
                    <a:bodyPr/>
                    <a:lstStyle/>
                    <a:p>
                      <a:pPr algn="ctr"/>
                      <a:r>
                        <a:rPr lang="en-GB" sz="3600" dirty="0"/>
                        <a:t>de</a:t>
                      </a:r>
                      <a:r>
                        <a:rPr lang="en-GB" sz="3600" baseline="0" dirty="0"/>
                        <a:t> </a:t>
                      </a:r>
                      <a:r>
                        <a:rPr lang="en-GB" sz="3600" baseline="0" dirty="0" err="1"/>
                        <a:t>vez</a:t>
                      </a:r>
                      <a:r>
                        <a:rPr lang="en-GB" sz="3600" baseline="0" dirty="0"/>
                        <a:t> </a:t>
                      </a:r>
                      <a:r>
                        <a:rPr lang="en-GB" sz="3600" baseline="0" dirty="0" err="1"/>
                        <a:t>en</a:t>
                      </a:r>
                      <a:r>
                        <a:rPr lang="en-GB" sz="3600" baseline="0" dirty="0"/>
                        <a:t> </a:t>
                      </a:r>
                      <a:r>
                        <a:rPr lang="en-GB" sz="3600" baseline="0" dirty="0" err="1"/>
                        <a:t>cuando</a:t>
                      </a:r>
                      <a:endParaRPr lang="en-GB" sz="3600" dirty="0"/>
                    </a:p>
                    <a:p>
                      <a:pPr algn="ctr"/>
                      <a:r>
                        <a:rPr lang="en-GB" sz="3600" dirty="0"/>
                        <a:t>el</a:t>
                      </a:r>
                      <a:r>
                        <a:rPr lang="en-GB" sz="3600" baseline="0" dirty="0"/>
                        <a:t> </a:t>
                      </a:r>
                      <a:r>
                        <a:rPr lang="en-GB" sz="3600" baseline="0" dirty="0" err="1"/>
                        <a:t>año</a:t>
                      </a:r>
                      <a:r>
                        <a:rPr lang="en-GB" sz="3600" baseline="0" dirty="0"/>
                        <a:t> </a:t>
                      </a:r>
                      <a:r>
                        <a:rPr lang="en-GB" sz="3600" u="sng" baseline="0" dirty="0" err="1"/>
                        <a:t>pasado</a:t>
                      </a:r>
                      <a:endParaRPr lang="en-GB" sz="3600" u="sng" baseline="0" dirty="0"/>
                    </a:p>
                    <a:p>
                      <a:pPr algn="ctr"/>
                      <a:r>
                        <a:rPr lang="en-GB" sz="3600" baseline="0" dirty="0"/>
                        <a:t>la </a:t>
                      </a:r>
                      <a:r>
                        <a:rPr lang="en-GB" sz="3600" baseline="0" dirty="0" err="1"/>
                        <a:t>semana</a:t>
                      </a:r>
                      <a:r>
                        <a:rPr lang="en-GB" sz="3600" baseline="0" dirty="0"/>
                        <a:t> </a:t>
                      </a:r>
                      <a:r>
                        <a:rPr lang="en-GB" sz="3600" u="sng" baseline="0"/>
                        <a:t>pasada</a:t>
                      </a:r>
                      <a:endParaRPr lang="en-GB" sz="3600" u="sng" baseline="0" dirty="0"/>
                    </a:p>
                    <a:p>
                      <a:pPr algn="ctr"/>
                      <a:r>
                        <a:rPr lang="en-GB" sz="3600" u="none" baseline="0" dirty="0"/>
                        <a:t>a menudo</a:t>
                      </a:r>
                    </a:p>
                    <a:p>
                      <a:pPr algn="ctr"/>
                      <a:r>
                        <a:rPr lang="en-GB" sz="3600" u="none" baseline="0" dirty="0"/>
                        <a:t>a </a:t>
                      </a:r>
                      <a:r>
                        <a:rPr lang="en-GB" sz="3600" u="none" baseline="0" dirty="0" err="1"/>
                        <a:t>veces</a:t>
                      </a:r>
                      <a:endParaRPr lang="en-GB" sz="3600" u="none" baseline="0" dirty="0"/>
                    </a:p>
                    <a:p>
                      <a:pPr algn="ctr"/>
                      <a:r>
                        <a:rPr lang="en-GB" sz="3600" u="none" baseline="0" dirty="0" err="1"/>
                        <a:t>nunca</a:t>
                      </a:r>
                      <a:endParaRPr lang="en-GB" sz="3600" u="none" baseline="0" dirty="0"/>
                    </a:p>
                    <a:p>
                      <a:pPr algn="ctr"/>
                      <a:r>
                        <a:rPr lang="en-GB" sz="3600" u="none" baseline="0" dirty="0"/>
                        <a:t>en el </a:t>
                      </a:r>
                      <a:r>
                        <a:rPr lang="en-GB" sz="3600" u="none" baseline="0" dirty="0" err="1"/>
                        <a:t>futuro</a:t>
                      </a:r>
                      <a:endParaRPr lang="en-GB" sz="3600" u="none" baseline="0" dirty="0"/>
                    </a:p>
                    <a:p>
                      <a:pPr algn="ctr"/>
                      <a:r>
                        <a:rPr lang="en-GB" sz="3600" u="none" baseline="0" dirty="0" err="1"/>
                        <a:t>mañana</a:t>
                      </a:r>
                      <a:endParaRPr lang="en-GB" sz="3600" u="none" baseline="0" dirty="0"/>
                    </a:p>
                    <a:p>
                      <a:pPr algn="ctr"/>
                      <a:r>
                        <a:rPr lang="en-GB" sz="3600" u="none" baseline="0" dirty="0" err="1"/>
                        <a:t>todo</a:t>
                      </a:r>
                      <a:r>
                        <a:rPr lang="en-GB" sz="3600" u="none" baseline="0" dirty="0"/>
                        <a:t> el </a:t>
                      </a:r>
                      <a:r>
                        <a:rPr lang="en-GB" sz="3600" u="none" baseline="0" dirty="0" err="1"/>
                        <a:t>tiempo</a:t>
                      </a:r>
                      <a:endParaRPr lang="en-GB" sz="3600" u="none"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542879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2564904"/>
          </a:xfrm>
        </p:spPr>
        <p:style>
          <a:lnRef idx="3">
            <a:schemeClr val="lt1"/>
          </a:lnRef>
          <a:fillRef idx="1">
            <a:schemeClr val="accent1"/>
          </a:fillRef>
          <a:effectRef idx="1">
            <a:schemeClr val="accent1"/>
          </a:effectRef>
          <a:fontRef idx="minor">
            <a:schemeClr val="lt1"/>
          </a:fontRef>
        </p:style>
        <p:txBody>
          <a:bodyPr>
            <a:normAutofit fontScale="90000"/>
          </a:bodyPr>
          <a:lstStyle/>
          <a:p>
            <a:r>
              <a:rPr lang="en-GB" b="1" dirty="0"/>
              <a:t>TOP TIP: Sometimes if a word starts with ‘s’ in English it will start with ‘</a:t>
            </a:r>
            <a:r>
              <a:rPr lang="en-GB" b="1" dirty="0" err="1"/>
              <a:t>es</a:t>
            </a:r>
            <a:r>
              <a:rPr lang="en-GB" b="1" dirty="0"/>
              <a:t>’ in Spanish. </a:t>
            </a:r>
            <a:br>
              <a:rPr lang="en-GB" b="1" dirty="0"/>
            </a:br>
            <a:r>
              <a:rPr lang="en-GB" dirty="0"/>
              <a:t>Can you work out these cognates?</a:t>
            </a:r>
          </a:p>
        </p:txBody>
      </p:sp>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937" t="17187" r="18155" b="12760"/>
          <a:stretch/>
        </p:blipFill>
        <p:spPr bwMode="auto">
          <a:xfrm>
            <a:off x="0" y="2564904"/>
            <a:ext cx="9144000" cy="4293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7921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1426170"/>
          </a:xfrm>
          <a:prstGeom prst="roundRect">
            <a:avLst/>
          </a:prstGeom>
        </p:spPr>
        <p:style>
          <a:lnRef idx="3">
            <a:schemeClr val="lt1"/>
          </a:lnRef>
          <a:fillRef idx="1">
            <a:schemeClr val="accent1"/>
          </a:fillRef>
          <a:effectRef idx="1">
            <a:schemeClr val="accent1"/>
          </a:effectRef>
          <a:fontRef idx="minor">
            <a:schemeClr val="lt1"/>
          </a:fontRef>
        </p:style>
        <p:txBody>
          <a:bodyPr>
            <a:noAutofit/>
          </a:bodyPr>
          <a:lstStyle/>
          <a:p>
            <a:r>
              <a:rPr lang="en-GB" sz="3600" dirty="0">
                <a:latin typeface="Comic Sans MS" panose="030F0702030302020204" pitchFamily="66" charset="0"/>
              </a:rPr>
              <a:t>Give three facts that you find out about Ryan.</a:t>
            </a:r>
          </a:p>
        </p:txBody>
      </p:sp>
      <p:sp>
        <p:nvSpPr>
          <p:cNvPr id="6" name="TextBox 5"/>
          <p:cNvSpPr txBox="1"/>
          <p:nvPr/>
        </p:nvSpPr>
        <p:spPr>
          <a:xfrm>
            <a:off x="488083" y="5182506"/>
            <a:ext cx="4351410" cy="1384995"/>
          </a:xfrm>
          <a:prstGeom prst="rect">
            <a:avLst/>
          </a:prstGeom>
          <a:solidFill>
            <a:schemeClr val="accent6">
              <a:lumMod val="60000"/>
              <a:lumOff val="4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marL="514350" indent="-514350">
              <a:buFont typeface="+mj-lt"/>
              <a:buAutoNum type="arabicPeriod"/>
            </a:pPr>
            <a:r>
              <a:rPr lang="en-GB" sz="2800" dirty="0"/>
              <a:t>_________________</a:t>
            </a:r>
          </a:p>
          <a:p>
            <a:pPr marL="514350" indent="-514350">
              <a:buFont typeface="+mj-lt"/>
              <a:buAutoNum type="arabicPeriod"/>
            </a:pPr>
            <a:r>
              <a:rPr lang="en-GB" sz="2800" dirty="0"/>
              <a:t>_________________</a:t>
            </a:r>
          </a:p>
          <a:p>
            <a:pPr marL="514350" indent="-514350">
              <a:buFont typeface="+mj-lt"/>
              <a:buAutoNum type="arabicPeriod"/>
            </a:pPr>
            <a:r>
              <a:rPr lang="en-GB" sz="2800" dirty="0"/>
              <a:t>_________________</a:t>
            </a:r>
          </a:p>
        </p:txBody>
      </p:sp>
      <p:sp>
        <p:nvSpPr>
          <p:cNvPr id="7" name="TextBox 6"/>
          <p:cNvSpPr txBox="1"/>
          <p:nvPr/>
        </p:nvSpPr>
        <p:spPr>
          <a:xfrm>
            <a:off x="5151575" y="4813175"/>
            <a:ext cx="3780420" cy="175432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latin typeface="Comic Sans MS" panose="030F0702030302020204" pitchFamily="66" charset="0"/>
              </a:rPr>
              <a:t>ANSWERS: a happy person, likes having fun with friends, next year going to travel to Ibiza with girlfriend, going to the beach and mountains, at night going to go out to the disco.</a:t>
            </a:r>
          </a:p>
        </p:txBody>
      </p:sp>
      <p:pic>
        <p:nvPicPr>
          <p:cNvPr id="2050" name="Picture 2" descr="C:\Users\Danni\AppData\Local\Microsoft\Windows\Temporary Internet Files\Content.IE5\SGUWNCCM\MP90044243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1575" y="2103334"/>
            <a:ext cx="3780420" cy="252028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23528" y="1916830"/>
            <a:ext cx="4680520" cy="2962513"/>
          </a:xfrm>
          <a:prstGeom prst="wedgeRoundRectCallout">
            <a:avLst>
              <a:gd name="adj1" fmla="val 64628"/>
              <a:gd name="adj2" fmla="val 8600"/>
              <a:gd name="adj3" fmla="val 16667"/>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latin typeface="Comic Sans MS" panose="030F0702030302020204" pitchFamily="66" charset="0"/>
              </a:rPr>
              <a:t>Soy </a:t>
            </a:r>
            <a:r>
              <a:rPr lang="en-GB" sz="2400" dirty="0" err="1">
                <a:latin typeface="Comic Sans MS" panose="030F0702030302020204" pitchFamily="66" charset="0"/>
              </a:rPr>
              <a:t>una</a:t>
            </a:r>
            <a:r>
              <a:rPr lang="en-GB" sz="2400" dirty="0">
                <a:latin typeface="Comic Sans MS" panose="030F0702030302020204" pitchFamily="66" charset="0"/>
              </a:rPr>
              <a:t> persona </a:t>
            </a:r>
            <a:r>
              <a:rPr lang="en-GB" sz="2400" dirty="0" err="1">
                <a:latin typeface="Comic Sans MS" panose="030F0702030302020204" pitchFamily="66" charset="0"/>
              </a:rPr>
              <a:t>feliz</a:t>
            </a:r>
            <a:r>
              <a:rPr lang="en-GB" sz="2400" dirty="0">
                <a:latin typeface="Comic Sans MS" panose="030F0702030302020204" pitchFamily="66" charset="0"/>
              </a:rPr>
              <a:t>.  Me </a:t>
            </a:r>
            <a:r>
              <a:rPr lang="en-GB" sz="2400" dirty="0" err="1">
                <a:latin typeface="Comic Sans MS" panose="030F0702030302020204" pitchFamily="66" charset="0"/>
              </a:rPr>
              <a:t>gusta</a:t>
            </a:r>
            <a:r>
              <a:rPr lang="en-GB" sz="2400" dirty="0">
                <a:latin typeface="Comic Sans MS" panose="030F0702030302020204" pitchFamily="66" charset="0"/>
              </a:rPr>
              <a:t> </a:t>
            </a:r>
            <a:r>
              <a:rPr lang="en-GB" sz="2400" dirty="0" err="1">
                <a:latin typeface="Comic Sans MS" panose="030F0702030302020204" pitchFamily="66" charset="0"/>
              </a:rPr>
              <a:t>divertirme</a:t>
            </a:r>
            <a:r>
              <a:rPr lang="en-GB" sz="2400" dirty="0">
                <a:latin typeface="Comic Sans MS" panose="030F0702030302020204" pitchFamily="66" charset="0"/>
              </a:rPr>
              <a:t> con </a:t>
            </a:r>
            <a:r>
              <a:rPr lang="en-GB" sz="2400" dirty="0" err="1">
                <a:latin typeface="Comic Sans MS" panose="030F0702030302020204" pitchFamily="66" charset="0"/>
              </a:rPr>
              <a:t>mis</a:t>
            </a:r>
            <a:r>
              <a:rPr lang="en-GB" sz="2400" dirty="0">
                <a:latin typeface="Comic Sans MS" panose="030F0702030302020204" pitchFamily="66" charset="0"/>
              </a:rPr>
              <a:t> amigos.  El </a:t>
            </a:r>
            <a:r>
              <a:rPr lang="en-GB" sz="2400" dirty="0" err="1">
                <a:latin typeface="Comic Sans MS" panose="030F0702030302020204" pitchFamily="66" charset="0"/>
              </a:rPr>
              <a:t>año</a:t>
            </a:r>
            <a:r>
              <a:rPr lang="en-GB" sz="2400" dirty="0">
                <a:latin typeface="Comic Sans MS" panose="030F0702030302020204" pitchFamily="66" charset="0"/>
              </a:rPr>
              <a:t> que </a:t>
            </a:r>
            <a:r>
              <a:rPr lang="en-GB" sz="2400" dirty="0" err="1">
                <a:latin typeface="Comic Sans MS" panose="030F0702030302020204" pitchFamily="66" charset="0"/>
              </a:rPr>
              <a:t>viene</a:t>
            </a:r>
            <a:r>
              <a:rPr lang="en-GB" sz="2400" dirty="0">
                <a:latin typeface="Comic Sans MS" panose="030F0702030302020204" pitchFamily="66" charset="0"/>
              </a:rPr>
              <a:t> </a:t>
            </a:r>
            <a:r>
              <a:rPr lang="en-GB" sz="2400" dirty="0" err="1">
                <a:latin typeface="Comic Sans MS" panose="030F0702030302020204" pitchFamily="66" charset="0"/>
              </a:rPr>
              <a:t>voy</a:t>
            </a:r>
            <a:r>
              <a:rPr lang="en-GB" sz="2400" dirty="0">
                <a:latin typeface="Comic Sans MS" panose="030F0702030302020204" pitchFamily="66" charset="0"/>
              </a:rPr>
              <a:t> a </a:t>
            </a:r>
            <a:r>
              <a:rPr lang="en-GB" sz="2400" dirty="0" err="1">
                <a:latin typeface="Comic Sans MS" panose="030F0702030302020204" pitchFamily="66" charset="0"/>
              </a:rPr>
              <a:t>viajar</a:t>
            </a:r>
            <a:r>
              <a:rPr lang="en-GB" sz="2400" dirty="0">
                <a:latin typeface="Comic Sans MS" panose="030F0702030302020204" pitchFamily="66" charset="0"/>
              </a:rPr>
              <a:t> a Ibiza con mi </a:t>
            </a:r>
            <a:r>
              <a:rPr lang="en-GB" sz="2400" dirty="0" err="1">
                <a:latin typeface="Comic Sans MS" panose="030F0702030302020204" pitchFamily="66" charset="0"/>
              </a:rPr>
              <a:t>novia</a:t>
            </a:r>
            <a:r>
              <a:rPr lang="en-GB" sz="2400" dirty="0">
                <a:latin typeface="Comic Sans MS" panose="030F0702030302020204" pitchFamily="66" charset="0"/>
              </a:rPr>
              <a:t>. </a:t>
            </a:r>
            <a:r>
              <a:rPr lang="en-GB" sz="2400" dirty="0" err="1">
                <a:latin typeface="Comic Sans MS" panose="030F0702030302020204" pitchFamily="66" charset="0"/>
              </a:rPr>
              <a:t>Vamos</a:t>
            </a:r>
            <a:r>
              <a:rPr lang="en-GB" sz="2400" dirty="0">
                <a:latin typeface="Comic Sans MS" panose="030F0702030302020204" pitchFamily="66" charset="0"/>
              </a:rPr>
              <a:t> a </a:t>
            </a:r>
            <a:r>
              <a:rPr lang="en-GB" sz="2400" dirty="0" err="1">
                <a:latin typeface="Comic Sans MS" panose="030F0702030302020204" pitchFamily="66" charset="0"/>
              </a:rPr>
              <a:t>ir</a:t>
            </a:r>
            <a:r>
              <a:rPr lang="en-GB" sz="2400" dirty="0">
                <a:latin typeface="Comic Sans MS" panose="030F0702030302020204" pitchFamily="66" charset="0"/>
              </a:rPr>
              <a:t> a la playa e </a:t>
            </a:r>
            <a:r>
              <a:rPr lang="en-GB" sz="2400" dirty="0" err="1">
                <a:latin typeface="Comic Sans MS" panose="030F0702030302020204" pitchFamily="66" charset="0"/>
              </a:rPr>
              <a:t>ir</a:t>
            </a:r>
            <a:r>
              <a:rPr lang="en-GB" sz="2400" dirty="0">
                <a:latin typeface="Comic Sans MS" panose="030F0702030302020204" pitchFamily="66" charset="0"/>
              </a:rPr>
              <a:t> a las </a:t>
            </a:r>
            <a:r>
              <a:rPr lang="en-GB" sz="2400" dirty="0" err="1">
                <a:latin typeface="Comic Sans MS" panose="030F0702030302020204" pitchFamily="66" charset="0"/>
              </a:rPr>
              <a:t>montañas</a:t>
            </a:r>
            <a:r>
              <a:rPr lang="en-GB" sz="2400" dirty="0">
                <a:latin typeface="Comic Sans MS" panose="030F0702030302020204" pitchFamily="66" charset="0"/>
              </a:rPr>
              <a:t>. </a:t>
            </a:r>
            <a:r>
              <a:rPr lang="en-GB" sz="2400" dirty="0" err="1">
                <a:latin typeface="Comic Sans MS" panose="030F0702030302020204" pitchFamily="66" charset="0"/>
              </a:rPr>
              <a:t>Por</a:t>
            </a:r>
            <a:r>
              <a:rPr lang="en-GB" sz="2400" dirty="0">
                <a:latin typeface="Comic Sans MS" panose="030F0702030302020204" pitchFamily="66" charset="0"/>
              </a:rPr>
              <a:t> la </a:t>
            </a:r>
            <a:r>
              <a:rPr lang="en-GB" sz="2400" dirty="0" err="1">
                <a:latin typeface="Comic Sans MS" panose="030F0702030302020204" pitchFamily="66" charset="0"/>
              </a:rPr>
              <a:t>noche</a:t>
            </a:r>
            <a:r>
              <a:rPr lang="en-GB" sz="2400" dirty="0">
                <a:latin typeface="Comic Sans MS" panose="030F0702030302020204" pitchFamily="66" charset="0"/>
              </a:rPr>
              <a:t> </a:t>
            </a:r>
            <a:r>
              <a:rPr lang="en-GB" sz="2400" dirty="0" err="1">
                <a:latin typeface="Comic Sans MS" panose="030F0702030302020204" pitchFamily="66" charset="0"/>
              </a:rPr>
              <a:t>vamos</a:t>
            </a:r>
            <a:r>
              <a:rPr lang="en-GB" sz="2400" dirty="0">
                <a:latin typeface="Comic Sans MS" panose="030F0702030302020204" pitchFamily="66" charset="0"/>
              </a:rPr>
              <a:t> a </a:t>
            </a:r>
            <a:r>
              <a:rPr lang="en-GB" sz="2400" dirty="0" err="1">
                <a:latin typeface="Comic Sans MS" panose="030F0702030302020204" pitchFamily="66" charset="0"/>
              </a:rPr>
              <a:t>salir</a:t>
            </a:r>
            <a:r>
              <a:rPr lang="en-GB" sz="2400" dirty="0">
                <a:latin typeface="Comic Sans MS" panose="030F0702030302020204" pitchFamily="66" charset="0"/>
              </a:rPr>
              <a:t> a la </a:t>
            </a:r>
            <a:r>
              <a:rPr lang="en-GB" sz="2400" dirty="0" err="1">
                <a:latin typeface="Comic Sans MS" panose="030F0702030302020204" pitchFamily="66" charset="0"/>
              </a:rPr>
              <a:t>discoteca</a:t>
            </a:r>
            <a:r>
              <a:rPr lang="en-GB" sz="2400" dirty="0">
                <a:latin typeface="Comic Sans MS" panose="030F0702030302020204" pitchFamily="66" charset="0"/>
              </a:rPr>
              <a:t>. </a:t>
            </a:r>
          </a:p>
        </p:txBody>
      </p:sp>
    </p:spTree>
    <p:extLst>
      <p:ext uri="{BB962C8B-B14F-4D97-AF65-F5344CB8AC3E}">
        <p14:creationId xmlns:p14="http://schemas.microsoft.com/office/powerpoint/2010/main" val="229906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1970803"/>
            <a:ext cx="4824536" cy="470898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¿Lo has </a:t>
            </a:r>
            <a:r>
              <a:rPr lang="en-GB" sz="2000" b="1" dirty="0" err="1"/>
              <a:t>visto</a:t>
            </a:r>
            <a:r>
              <a:rPr lang="en-GB" sz="2000" b="1" dirty="0"/>
              <a:t>?</a:t>
            </a:r>
          </a:p>
          <a:p>
            <a:pPr algn="ctr"/>
            <a:r>
              <a:rPr lang="en-GB" sz="2000" b="1" dirty="0"/>
              <a:t>DESAPARECIDO</a:t>
            </a:r>
          </a:p>
          <a:p>
            <a:pPr algn="ctr"/>
            <a:endParaRPr lang="en-GB" sz="2000" b="1" dirty="0"/>
          </a:p>
          <a:p>
            <a:endParaRPr lang="en-GB" sz="2000" b="1" dirty="0"/>
          </a:p>
          <a:p>
            <a:endParaRPr lang="en-GB" sz="2000" b="1" dirty="0"/>
          </a:p>
          <a:p>
            <a:endParaRPr lang="en-GB" sz="2000" b="1" dirty="0"/>
          </a:p>
          <a:p>
            <a:endParaRPr lang="en-GB" sz="2000" b="1" dirty="0"/>
          </a:p>
          <a:p>
            <a:pPr algn="ctr"/>
            <a:r>
              <a:rPr lang="en-GB" sz="2000" b="1" dirty="0"/>
              <a:t>JULIO LÓPEZ</a:t>
            </a:r>
          </a:p>
          <a:p>
            <a:r>
              <a:rPr lang="en-GB" sz="2000" b="1" dirty="0" err="1"/>
              <a:t>Sobre</a:t>
            </a:r>
            <a:r>
              <a:rPr lang="en-GB" sz="2000" b="1" dirty="0"/>
              <a:t> 1,80 m de alto, </a:t>
            </a:r>
            <a:r>
              <a:rPr lang="en-GB" sz="2000" b="1" dirty="0" err="1"/>
              <a:t>pelo</a:t>
            </a:r>
            <a:r>
              <a:rPr lang="en-GB" sz="2000" b="1" dirty="0"/>
              <a:t> </a:t>
            </a:r>
            <a:r>
              <a:rPr lang="en-GB" sz="2000" b="1" dirty="0" err="1"/>
              <a:t>corto</a:t>
            </a:r>
            <a:r>
              <a:rPr lang="en-GB" sz="2000" b="1" dirty="0"/>
              <a:t> y </a:t>
            </a:r>
            <a:r>
              <a:rPr lang="en-GB" sz="2000" b="1" dirty="0" err="1"/>
              <a:t>moreno</a:t>
            </a:r>
            <a:r>
              <a:rPr lang="en-GB" sz="2000" b="1" dirty="0"/>
              <a:t>.</a:t>
            </a:r>
          </a:p>
          <a:p>
            <a:r>
              <a:rPr lang="en-GB" sz="2000" b="1" dirty="0"/>
              <a:t>La </a:t>
            </a:r>
            <a:r>
              <a:rPr lang="en-GB" sz="2000" b="1" dirty="0" err="1"/>
              <a:t>última</a:t>
            </a:r>
            <a:r>
              <a:rPr lang="en-GB" sz="2000" b="1" dirty="0"/>
              <a:t> </a:t>
            </a:r>
            <a:r>
              <a:rPr lang="en-GB" sz="2000" b="1" dirty="0" err="1"/>
              <a:t>vez</a:t>
            </a:r>
            <a:r>
              <a:rPr lang="en-GB" sz="2000" b="1" dirty="0"/>
              <a:t> que se le </a:t>
            </a:r>
            <a:r>
              <a:rPr lang="en-GB" sz="2000" b="1" dirty="0" err="1"/>
              <a:t>vio</a:t>
            </a:r>
            <a:r>
              <a:rPr lang="en-GB" sz="2000" b="1" dirty="0"/>
              <a:t> </a:t>
            </a:r>
            <a:r>
              <a:rPr lang="en-GB" sz="2000" b="1" dirty="0" err="1"/>
              <a:t>fue</a:t>
            </a:r>
            <a:r>
              <a:rPr lang="en-GB" sz="2000" b="1" dirty="0"/>
              <a:t> </a:t>
            </a:r>
            <a:r>
              <a:rPr lang="en-GB" sz="2000" b="1" dirty="0" err="1"/>
              <a:t>en</a:t>
            </a:r>
            <a:r>
              <a:rPr lang="en-GB" sz="2000" b="1" dirty="0"/>
              <a:t> La </a:t>
            </a:r>
            <a:r>
              <a:rPr lang="en-GB" sz="2000" b="1" dirty="0" err="1"/>
              <a:t>Bañeza</a:t>
            </a:r>
            <a:r>
              <a:rPr lang="en-GB" sz="2000" b="1" dirty="0"/>
              <a:t>, el </a:t>
            </a:r>
            <a:r>
              <a:rPr lang="en-GB" sz="2000" b="1" dirty="0" err="1"/>
              <a:t>martes</a:t>
            </a:r>
            <a:r>
              <a:rPr lang="en-GB" sz="2000" b="1" dirty="0"/>
              <a:t> 11/9/2016</a:t>
            </a:r>
          </a:p>
          <a:p>
            <a:r>
              <a:rPr lang="en-GB" sz="2000" b="1" dirty="0"/>
              <a:t>Conduce un Citroën </a:t>
            </a:r>
            <a:r>
              <a:rPr lang="en-GB" sz="2000" b="1" dirty="0" err="1"/>
              <a:t>Bx</a:t>
            </a:r>
            <a:r>
              <a:rPr lang="en-GB" sz="2000" b="1" dirty="0"/>
              <a:t> de </a:t>
            </a:r>
            <a:r>
              <a:rPr lang="en-GB" sz="2000" b="1" dirty="0" err="1"/>
              <a:t>color</a:t>
            </a:r>
            <a:r>
              <a:rPr lang="en-GB" sz="2000" b="1" dirty="0"/>
              <a:t> </a:t>
            </a:r>
            <a:r>
              <a:rPr lang="en-GB" sz="2000" b="1" dirty="0" err="1"/>
              <a:t>gris</a:t>
            </a:r>
            <a:r>
              <a:rPr lang="en-GB" sz="2000" b="1" dirty="0"/>
              <a:t>.</a:t>
            </a:r>
          </a:p>
          <a:p>
            <a:endParaRPr lang="en-GB" sz="2000" b="1" dirty="0"/>
          </a:p>
          <a:p>
            <a:r>
              <a:rPr lang="en-GB" sz="2000" b="1" dirty="0" err="1"/>
              <a:t>Por</a:t>
            </a:r>
            <a:r>
              <a:rPr lang="en-GB" sz="2000" b="1" dirty="0"/>
              <a:t> </a:t>
            </a:r>
            <a:r>
              <a:rPr lang="en-GB" sz="2000" b="1" dirty="0" err="1"/>
              <a:t>favor</a:t>
            </a:r>
            <a:r>
              <a:rPr lang="en-GB" sz="2000" b="1" dirty="0"/>
              <a:t>, </a:t>
            </a:r>
            <a:r>
              <a:rPr lang="en-GB" sz="2000" b="1" dirty="0" err="1"/>
              <a:t>si</a:t>
            </a:r>
            <a:r>
              <a:rPr lang="en-GB" sz="2000" b="1" dirty="0"/>
              <a:t> lo has </a:t>
            </a:r>
            <a:r>
              <a:rPr lang="en-GB" sz="2000" b="1" dirty="0" err="1"/>
              <a:t>visto</a:t>
            </a:r>
            <a:r>
              <a:rPr lang="en-GB" sz="2000" b="1" dirty="0"/>
              <a:t>, </a:t>
            </a:r>
            <a:r>
              <a:rPr lang="en-GB" sz="2000" b="1" dirty="0" err="1"/>
              <a:t>contacta</a:t>
            </a:r>
            <a:r>
              <a:rPr lang="en-GB" sz="2000" b="1" dirty="0"/>
              <a:t> con:</a:t>
            </a:r>
          </a:p>
          <a:p>
            <a:r>
              <a:rPr lang="en-GB" sz="2000" b="1" dirty="0"/>
              <a:t>6551987046 o a la </a:t>
            </a:r>
            <a:r>
              <a:rPr lang="en-GB" sz="2000" b="1" dirty="0" err="1"/>
              <a:t>Policia</a:t>
            </a:r>
            <a:r>
              <a:rPr lang="en-GB" sz="2000" b="1" dirty="0"/>
              <a:t> 062</a:t>
            </a:r>
          </a:p>
        </p:txBody>
      </p:sp>
      <p:sp>
        <p:nvSpPr>
          <p:cNvPr id="4" name="Title 3"/>
          <p:cNvSpPr>
            <a:spLocks noGrp="1"/>
          </p:cNvSpPr>
          <p:nvPr>
            <p:ph type="title"/>
          </p:nvPr>
        </p:nvSpPr>
        <p:spPr>
          <a:xfrm>
            <a:off x="457200" y="274638"/>
            <a:ext cx="8229600" cy="1426170"/>
          </a:xfrm>
          <a:prstGeom prst="roundRect">
            <a:avLst/>
          </a:prstGeom>
        </p:spPr>
        <p:style>
          <a:lnRef idx="3">
            <a:schemeClr val="lt1"/>
          </a:lnRef>
          <a:fillRef idx="1">
            <a:schemeClr val="accent1"/>
          </a:fillRef>
          <a:effectRef idx="1">
            <a:schemeClr val="accent1"/>
          </a:effectRef>
          <a:fontRef idx="minor">
            <a:schemeClr val="lt1"/>
          </a:fontRef>
        </p:style>
        <p:txBody>
          <a:bodyPr>
            <a:noAutofit/>
          </a:bodyPr>
          <a:lstStyle/>
          <a:p>
            <a:r>
              <a:rPr lang="en-GB" dirty="0">
                <a:latin typeface="Comic Sans MS" panose="030F0702030302020204" pitchFamily="66" charset="0"/>
              </a:rPr>
              <a:t>What is this poster about?</a:t>
            </a:r>
          </a:p>
        </p:txBody>
      </p:sp>
      <p:sp>
        <p:nvSpPr>
          <p:cNvPr id="7" name="TextBox 6"/>
          <p:cNvSpPr txBox="1"/>
          <p:nvPr/>
        </p:nvSpPr>
        <p:spPr>
          <a:xfrm>
            <a:off x="5690200" y="4062658"/>
            <a:ext cx="3053329" cy="147732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ANSWER: someone who has disappeared, 1.80m in height, short brown hair, a moustache, last seen on 11/9/16, drives a grey Citroën.</a:t>
            </a:r>
          </a:p>
        </p:txBody>
      </p:sp>
      <p:pic>
        <p:nvPicPr>
          <p:cNvPr id="1028" name="Picture 4" descr="Image result for 50 year old m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2708920"/>
            <a:ext cx="1224136" cy="1398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545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852936"/>
          </a:xfrm>
        </p:spPr>
        <p:style>
          <a:lnRef idx="3">
            <a:schemeClr val="lt1"/>
          </a:lnRef>
          <a:fillRef idx="1">
            <a:schemeClr val="accent1"/>
          </a:fillRef>
          <a:effectRef idx="1">
            <a:schemeClr val="accent1"/>
          </a:effectRef>
          <a:fontRef idx="minor">
            <a:schemeClr val="lt1"/>
          </a:fontRef>
        </p:style>
        <p:txBody>
          <a:bodyPr>
            <a:noAutofit/>
          </a:bodyPr>
          <a:lstStyle/>
          <a:p>
            <a:r>
              <a:rPr lang="en-GB" sz="3200" b="1" dirty="0">
                <a:latin typeface="Comic Sans MS" panose="030F0702030302020204" pitchFamily="66" charset="0"/>
              </a:rPr>
              <a:t>TOP TIP</a:t>
            </a:r>
            <a:r>
              <a:rPr lang="en-GB" sz="3200" dirty="0">
                <a:latin typeface="Comic Sans MS" panose="030F0702030302020204" pitchFamily="66" charset="0"/>
              </a:rPr>
              <a:t>: Try to think of ways to remember translations of words. The more ridiculous, the better! Can you think of a way to remember these words? E.g. mayor = older (think of ‘the mayor is older than me).</a:t>
            </a:r>
          </a:p>
        </p:txBody>
      </p:sp>
      <p:graphicFrame>
        <p:nvGraphicFramePr>
          <p:cNvPr id="3" name="Table 2"/>
          <p:cNvGraphicFramePr>
            <a:graphicFrameLocks noGrp="1"/>
          </p:cNvGraphicFramePr>
          <p:nvPr>
            <p:extLst>
              <p:ext uri="{D42A27DB-BD31-4B8C-83A1-F6EECF244321}">
                <p14:modId xmlns:p14="http://schemas.microsoft.com/office/powerpoint/2010/main" val="4186815091"/>
              </p:ext>
            </p:extLst>
          </p:nvPr>
        </p:nvGraphicFramePr>
        <p:xfrm>
          <a:off x="0" y="2897561"/>
          <a:ext cx="9144000" cy="3960439"/>
        </p:xfrm>
        <a:graphic>
          <a:graphicData uri="http://schemas.openxmlformats.org/drawingml/2006/table">
            <a:tbl>
              <a:tblPr firstRow="1" bandRow="1">
                <a:tableStyleId>{08FB837D-C827-4EFA-A057-4D05807E0F7C}</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565777">
                <a:tc>
                  <a:txBody>
                    <a:bodyPr/>
                    <a:lstStyle/>
                    <a:p>
                      <a:pPr algn="ctr"/>
                      <a:r>
                        <a:rPr lang="en-GB" sz="2800" b="0" dirty="0" err="1">
                          <a:solidFill>
                            <a:schemeClr val="tx1"/>
                          </a:solidFill>
                          <a:latin typeface="Comic Sans MS" panose="030F0702030302020204" pitchFamily="66" charset="0"/>
                        </a:rPr>
                        <a:t>hablador</a:t>
                      </a:r>
                      <a:endParaRPr lang="en-GB" sz="2800" b="0" dirty="0">
                        <a:solidFill>
                          <a:schemeClr val="tx1"/>
                        </a:solidFill>
                        <a:latin typeface="Comic Sans MS" panose="030F0702030302020204" pitchFamily="66" charset="0"/>
                      </a:endParaRPr>
                    </a:p>
                  </a:txBody>
                  <a:tcPr/>
                </a:tc>
                <a:tc>
                  <a:txBody>
                    <a:bodyPr/>
                    <a:lstStyle/>
                    <a:p>
                      <a:pPr algn="ctr"/>
                      <a:r>
                        <a:rPr lang="en-GB" sz="2800" b="0" dirty="0">
                          <a:solidFill>
                            <a:schemeClr val="tx1"/>
                          </a:solidFill>
                          <a:latin typeface="Comic Sans MS" panose="030F0702030302020204" pitchFamily="66" charset="0"/>
                        </a:rPr>
                        <a:t>talkative</a:t>
                      </a:r>
                    </a:p>
                  </a:txBody>
                  <a:tcPr/>
                </a:tc>
                <a:extLst>
                  <a:ext uri="{0D108BD9-81ED-4DB2-BD59-A6C34878D82A}">
                    <a16:rowId xmlns:a16="http://schemas.microsoft.com/office/drawing/2014/main" val="10000"/>
                  </a:ext>
                </a:extLst>
              </a:tr>
              <a:tr h="565777">
                <a:tc>
                  <a:txBody>
                    <a:bodyPr/>
                    <a:lstStyle/>
                    <a:p>
                      <a:pPr algn="ctr"/>
                      <a:r>
                        <a:rPr lang="en-GB" sz="2800" b="0" dirty="0" err="1">
                          <a:latin typeface="Comic Sans MS" panose="030F0702030302020204" pitchFamily="66" charset="0"/>
                        </a:rPr>
                        <a:t>abuela</a:t>
                      </a:r>
                      <a:endParaRPr lang="en-GB" sz="2800" b="1" dirty="0">
                        <a:latin typeface="Comic Sans MS" panose="030F0702030302020204" pitchFamily="66" charset="0"/>
                      </a:endParaRPr>
                    </a:p>
                  </a:txBody>
                  <a:tcPr/>
                </a:tc>
                <a:tc>
                  <a:txBody>
                    <a:bodyPr/>
                    <a:lstStyle/>
                    <a:p>
                      <a:pPr algn="ctr"/>
                      <a:r>
                        <a:rPr lang="en-GB" sz="2800" dirty="0">
                          <a:latin typeface="Comic Sans MS" panose="030F0702030302020204" pitchFamily="66" charset="0"/>
                        </a:rPr>
                        <a:t>grandma</a:t>
                      </a:r>
                      <a:endParaRPr lang="en-GB" sz="2800" b="1" dirty="0">
                        <a:latin typeface="Comic Sans MS" panose="030F0702030302020204" pitchFamily="66" charset="0"/>
                      </a:endParaRPr>
                    </a:p>
                  </a:txBody>
                  <a:tcPr/>
                </a:tc>
                <a:extLst>
                  <a:ext uri="{0D108BD9-81ED-4DB2-BD59-A6C34878D82A}">
                    <a16:rowId xmlns:a16="http://schemas.microsoft.com/office/drawing/2014/main" val="10001"/>
                  </a:ext>
                </a:extLst>
              </a:tr>
              <a:tr h="565777">
                <a:tc>
                  <a:txBody>
                    <a:bodyPr/>
                    <a:lstStyle/>
                    <a:p>
                      <a:pPr algn="ctr"/>
                      <a:r>
                        <a:rPr lang="en-GB" sz="2800" b="0" dirty="0">
                          <a:latin typeface="Comic Sans MS" panose="030F0702030302020204" pitchFamily="66" charset="0"/>
                        </a:rPr>
                        <a:t>alto</a:t>
                      </a:r>
                      <a:endParaRPr lang="en-GB" sz="2800" b="1" dirty="0">
                        <a:latin typeface="Comic Sans MS" panose="030F0702030302020204" pitchFamily="66" charset="0"/>
                      </a:endParaRPr>
                    </a:p>
                  </a:txBody>
                  <a:tcPr/>
                </a:tc>
                <a:tc>
                  <a:txBody>
                    <a:bodyPr/>
                    <a:lstStyle/>
                    <a:p>
                      <a:pPr algn="ctr"/>
                      <a:r>
                        <a:rPr lang="en-GB" sz="2800" b="0" dirty="0">
                          <a:latin typeface="Comic Sans MS" panose="030F0702030302020204" pitchFamily="66" charset="0"/>
                        </a:rPr>
                        <a:t>tall</a:t>
                      </a:r>
                      <a:endParaRPr lang="en-GB" sz="2800" b="1" dirty="0">
                        <a:latin typeface="Comic Sans MS" panose="030F0702030302020204" pitchFamily="66" charset="0"/>
                      </a:endParaRPr>
                    </a:p>
                  </a:txBody>
                  <a:tcPr/>
                </a:tc>
                <a:extLst>
                  <a:ext uri="{0D108BD9-81ED-4DB2-BD59-A6C34878D82A}">
                    <a16:rowId xmlns:a16="http://schemas.microsoft.com/office/drawing/2014/main" val="10002"/>
                  </a:ext>
                </a:extLst>
              </a:tr>
              <a:tr h="565777">
                <a:tc>
                  <a:txBody>
                    <a:bodyPr/>
                    <a:lstStyle/>
                    <a:p>
                      <a:pPr algn="ctr"/>
                      <a:r>
                        <a:rPr lang="en-GB" sz="2800" b="0" dirty="0" err="1">
                          <a:latin typeface="Comic Sans MS" panose="030F0702030302020204" pitchFamily="66" charset="0"/>
                        </a:rPr>
                        <a:t>gracioso</a:t>
                      </a:r>
                      <a:endParaRPr lang="en-GB" sz="2800" b="1" dirty="0">
                        <a:latin typeface="Comic Sans MS" panose="030F0702030302020204" pitchFamily="66" charset="0"/>
                      </a:endParaRPr>
                    </a:p>
                  </a:txBody>
                  <a:tcPr/>
                </a:tc>
                <a:tc>
                  <a:txBody>
                    <a:bodyPr/>
                    <a:lstStyle/>
                    <a:p>
                      <a:pPr algn="ctr"/>
                      <a:r>
                        <a:rPr lang="en-GB" sz="2800" b="0" dirty="0">
                          <a:latin typeface="Comic Sans MS" panose="030F0702030302020204" pitchFamily="66" charset="0"/>
                        </a:rPr>
                        <a:t>funny</a:t>
                      </a:r>
                      <a:endParaRPr lang="en-GB" sz="2800" b="1" dirty="0">
                        <a:latin typeface="Comic Sans MS" panose="030F0702030302020204" pitchFamily="66" charset="0"/>
                      </a:endParaRPr>
                    </a:p>
                  </a:txBody>
                  <a:tcPr/>
                </a:tc>
                <a:extLst>
                  <a:ext uri="{0D108BD9-81ED-4DB2-BD59-A6C34878D82A}">
                    <a16:rowId xmlns:a16="http://schemas.microsoft.com/office/drawing/2014/main" val="10003"/>
                  </a:ext>
                </a:extLst>
              </a:tr>
              <a:tr h="565777">
                <a:tc>
                  <a:txBody>
                    <a:bodyPr/>
                    <a:lstStyle/>
                    <a:p>
                      <a:pPr algn="ctr"/>
                      <a:r>
                        <a:rPr lang="en-GB" sz="2800" b="0" dirty="0" err="1">
                          <a:latin typeface="Comic Sans MS" panose="030F0702030302020204" pitchFamily="66" charset="0"/>
                        </a:rPr>
                        <a:t>divertido</a:t>
                      </a:r>
                      <a:endParaRPr lang="en-GB" sz="2800" b="1" dirty="0">
                        <a:latin typeface="Comic Sans MS" panose="030F0702030302020204" pitchFamily="66" charset="0"/>
                      </a:endParaRPr>
                    </a:p>
                  </a:txBody>
                  <a:tcPr/>
                </a:tc>
                <a:tc>
                  <a:txBody>
                    <a:bodyPr/>
                    <a:lstStyle/>
                    <a:p>
                      <a:pPr algn="ctr"/>
                      <a:r>
                        <a:rPr lang="en-GB" sz="2800" dirty="0">
                          <a:latin typeface="Comic Sans MS" panose="030F0702030302020204" pitchFamily="66" charset="0"/>
                        </a:rPr>
                        <a:t>fun</a:t>
                      </a:r>
                      <a:endParaRPr lang="en-GB" sz="2800" b="1" dirty="0">
                        <a:latin typeface="Comic Sans MS" panose="030F0702030302020204" pitchFamily="66" charset="0"/>
                      </a:endParaRPr>
                    </a:p>
                  </a:txBody>
                  <a:tcPr/>
                </a:tc>
                <a:extLst>
                  <a:ext uri="{0D108BD9-81ED-4DB2-BD59-A6C34878D82A}">
                    <a16:rowId xmlns:a16="http://schemas.microsoft.com/office/drawing/2014/main" val="10004"/>
                  </a:ext>
                </a:extLst>
              </a:tr>
              <a:tr h="565777">
                <a:tc>
                  <a:txBody>
                    <a:bodyPr/>
                    <a:lstStyle/>
                    <a:p>
                      <a:pPr algn="ctr"/>
                      <a:r>
                        <a:rPr lang="en-GB" sz="2800" b="0" dirty="0">
                          <a:latin typeface="Comic Sans MS" panose="030F0702030302020204" pitchFamily="66" charset="0"/>
                        </a:rPr>
                        <a:t>mayor</a:t>
                      </a:r>
                      <a:endParaRPr lang="en-GB" sz="2800" b="1" dirty="0">
                        <a:latin typeface="Comic Sans MS" panose="030F0702030302020204" pitchFamily="66" charset="0"/>
                      </a:endParaRPr>
                    </a:p>
                  </a:txBody>
                  <a:tcPr/>
                </a:tc>
                <a:tc>
                  <a:txBody>
                    <a:bodyPr/>
                    <a:lstStyle/>
                    <a:p>
                      <a:pPr algn="ctr"/>
                      <a:r>
                        <a:rPr lang="en-GB" sz="2800" b="0" dirty="0">
                          <a:latin typeface="Comic Sans MS" panose="030F0702030302020204" pitchFamily="66" charset="0"/>
                        </a:rPr>
                        <a:t>oldest</a:t>
                      </a:r>
                      <a:endParaRPr lang="en-GB" sz="2800" b="1" dirty="0">
                        <a:latin typeface="Comic Sans MS" panose="030F0702030302020204" pitchFamily="66" charset="0"/>
                      </a:endParaRPr>
                    </a:p>
                  </a:txBody>
                  <a:tcPr/>
                </a:tc>
                <a:extLst>
                  <a:ext uri="{0D108BD9-81ED-4DB2-BD59-A6C34878D82A}">
                    <a16:rowId xmlns:a16="http://schemas.microsoft.com/office/drawing/2014/main" val="10005"/>
                  </a:ext>
                </a:extLst>
              </a:tr>
              <a:tr h="565777">
                <a:tc>
                  <a:txBody>
                    <a:bodyPr/>
                    <a:lstStyle/>
                    <a:p>
                      <a:pPr algn="ctr"/>
                      <a:r>
                        <a:rPr lang="en-GB" sz="2800" dirty="0" err="1">
                          <a:latin typeface="Comic Sans MS" panose="030F0702030302020204" pitchFamily="66" charset="0"/>
                        </a:rPr>
                        <a:t>vivir</a:t>
                      </a:r>
                      <a:endParaRPr lang="en-GB" sz="2800" b="1" dirty="0">
                        <a:latin typeface="Comic Sans MS" panose="030F0702030302020204" pitchFamily="66" charset="0"/>
                      </a:endParaRPr>
                    </a:p>
                  </a:txBody>
                  <a:tcPr/>
                </a:tc>
                <a:tc>
                  <a:txBody>
                    <a:bodyPr/>
                    <a:lstStyle/>
                    <a:p>
                      <a:pPr algn="ctr"/>
                      <a:r>
                        <a:rPr lang="en-GB" sz="2800" b="0" dirty="0">
                          <a:latin typeface="Comic Sans MS" panose="030F0702030302020204" pitchFamily="66" charset="0"/>
                        </a:rPr>
                        <a:t>to</a:t>
                      </a:r>
                      <a:r>
                        <a:rPr lang="en-GB" sz="2800" b="0" baseline="0" dirty="0">
                          <a:latin typeface="Comic Sans MS" panose="030F0702030302020204" pitchFamily="66" charset="0"/>
                        </a:rPr>
                        <a:t> live</a:t>
                      </a:r>
                      <a:endParaRPr lang="en-GB" sz="2800" b="1" dirty="0">
                        <a:latin typeface="Comic Sans MS" panose="030F0702030302020204" pitchFamily="66" charset="0"/>
                      </a:endParaRP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101939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9188" y="41624"/>
            <a:ext cx="8229600" cy="1426170"/>
          </a:xfrm>
          <a:prstGeom prst="roundRect">
            <a:avLst/>
          </a:prstGeom>
        </p:spPr>
        <p:style>
          <a:lnRef idx="3">
            <a:schemeClr val="lt1"/>
          </a:lnRef>
          <a:fillRef idx="1">
            <a:schemeClr val="accent1"/>
          </a:fillRef>
          <a:effectRef idx="1">
            <a:schemeClr val="accent1"/>
          </a:effectRef>
          <a:fontRef idx="minor">
            <a:schemeClr val="lt1"/>
          </a:fontRef>
        </p:style>
        <p:txBody>
          <a:bodyPr>
            <a:noAutofit/>
          </a:bodyPr>
          <a:lstStyle/>
          <a:p>
            <a:r>
              <a:rPr lang="en-GB" sz="4000" dirty="0">
                <a:latin typeface="Comic Sans MS" panose="030F0702030302020204" pitchFamily="66" charset="0"/>
              </a:rPr>
              <a:t>Match up the descriptions with the correct images</a:t>
            </a:r>
          </a:p>
        </p:txBody>
      </p:sp>
      <p:graphicFrame>
        <p:nvGraphicFramePr>
          <p:cNvPr id="2" name="Table 1"/>
          <p:cNvGraphicFramePr>
            <a:graphicFrameLocks noGrp="1"/>
          </p:cNvGraphicFramePr>
          <p:nvPr>
            <p:extLst>
              <p:ext uri="{D42A27DB-BD31-4B8C-83A1-F6EECF244321}">
                <p14:modId xmlns:p14="http://schemas.microsoft.com/office/powerpoint/2010/main" val="3871785867"/>
              </p:ext>
            </p:extLst>
          </p:nvPr>
        </p:nvGraphicFramePr>
        <p:xfrm>
          <a:off x="251520" y="1628800"/>
          <a:ext cx="8496944" cy="4968550"/>
        </p:xfrm>
        <a:graphic>
          <a:graphicData uri="http://schemas.openxmlformats.org/drawingml/2006/table">
            <a:tbl>
              <a:tblPr firstRow="1" bandRow="1">
                <a:tableStyleId>{327F97BB-C833-4FB7-BDE5-3F7075034690}</a:tableStyleId>
              </a:tblPr>
              <a:tblGrid>
                <a:gridCol w="4248472">
                  <a:extLst>
                    <a:ext uri="{9D8B030D-6E8A-4147-A177-3AD203B41FA5}">
                      <a16:colId xmlns:a16="http://schemas.microsoft.com/office/drawing/2014/main" val="20000"/>
                    </a:ext>
                  </a:extLst>
                </a:gridCol>
                <a:gridCol w="4248472">
                  <a:extLst>
                    <a:ext uri="{9D8B030D-6E8A-4147-A177-3AD203B41FA5}">
                      <a16:colId xmlns:a16="http://schemas.microsoft.com/office/drawing/2014/main" val="20001"/>
                    </a:ext>
                  </a:extLst>
                </a:gridCol>
              </a:tblGrid>
              <a:tr h="993710">
                <a:tc>
                  <a:txBody>
                    <a:bodyPr/>
                    <a:lstStyle/>
                    <a:p>
                      <a:pPr algn="ctr"/>
                      <a:r>
                        <a:rPr lang="en-GB" sz="4000" b="0" dirty="0" err="1">
                          <a:latin typeface="Comic Sans MS" panose="030F0702030302020204" pitchFamily="66" charset="0"/>
                        </a:rPr>
                        <a:t>Llevo</a:t>
                      </a:r>
                      <a:r>
                        <a:rPr lang="en-GB" sz="4000" b="0" baseline="0" dirty="0">
                          <a:latin typeface="Comic Sans MS" panose="030F0702030302020204" pitchFamily="66" charset="0"/>
                        </a:rPr>
                        <a:t> </a:t>
                      </a:r>
                      <a:r>
                        <a:rPr lang="en-GB" sz="4000" b="0" baseline="0" dirty="0" err="1">
                          <a:latin typeface="Comic Sans MS" panose="030F0702030302020204" pitchFamily="66" charset="0"/>
                        </a:rPr>
                        <a:t>gafas</a:t>
                      </a:r>
                      <a:r>
                        <a:rPr lang="en-GB" sz="4000" b="0" baseline="0" dirty="0">
                          <a:latin typeface="Comic Sans MS" panose="030F0702030302020204" pitchFamily="66" charset="0"/>
                        </a:rPr>
                        <a:t>.</a:t>
                      </a:r>
                      <a:endParaRPr lang="en-GB" sz="4000" b="0" dirty="0">
                        <a:latin typeface="Comic Sans MS" panose="030F0702030302020204" pitchFamily="66" charset="0"/>
                      </a:endParaRPr>
                    </a:p>
                  </a:txBody>
                  <a:tcPr/>
                </a:tc>
                <a:tc>
                  <a:txBody>
                    <a:bodyPr/>
                    <a:lstStyle/>
                    <a:p>
                      <a:endParaRPr lang="en-GB" dirty="0"/>
                    </a:p>
                  </a:txBody>
                  <a:tcPr/>
                </a:tc>
                <a:extLst>
                  <a:ext uri="{0D108BD9-81ED-4DB2-BD59-A6C34878D82A}">
                    <a16:rowId xmlns:a16="http://schemas.microsoft.com/office/drawing/2014/main" val="10000"/>
                  </a:ext>
                </a:extLst>
              </a:tr>
              <a:tr h="993710">
                <a:tc>
                  <a:txBody>
                    <a:bodyPr/>
                    <a:lstStyle/>
                    <a:p>
                      <a:pPr algn="ctr"/>
                      <a:r>
                        <a:rPr lang="en-GB" sz="4000" dirty="0" err="1">
                          <a:latin typeface="Comic Sans MS" panose="030F0702030302020204" pitchFamily="66" charset="0"/>
                        </a:rPr>
                        <a:t>Tengo</a:t>
                      </a:r>
                      <a:r>
                        <a:rPr lang="en-GB" sz="4000" dirty="0">
                          <a:latin typeface="Comic Sans MS" panose="030F0702030302020204" pitchFamily="66" charset="0"/>
                        </a:rPr>
                        <a:t> </a:t>
                      </a:r>
                      <a:r>
                        <a:rPr lang="en-GB" sz="4000" dirty="0" err="1">
                          <a:latin typeface="Comic Sans MS" panose="030F0702030302020204" pitchFamily="66" charset="0"/>
                        </a:rPr>
                        <a:t>bigote</a:t>
                      </a:r>
                      <a:r>
                        <a:rPr lang="en-GB" sz="4000" dirty="0">
                          <a:latin typeface="Comic Sans MS" panose="030F0702030302020204" pitchFamily="66" charset="0"/>
                        </a:rPr>
                        <a:t>.</a:t>
                      </a:r>
                      <a:endParaRPr lang="en-GB" sz="4000" b="1" dirty="0">
                        <a:latin typeface="Comic Sans MS" panose="030F0702030302020204" pitchFamily="66" charset="0"/>
                      </a:endParaRPr>
                    </a:p>
                  </a:txBody>
                  <a:tcPr/>
                </a:tc>
                <a:tc>
                  <a:txBody>
                    <a:bodyPr/>
                    <a:lstStyle/>
                    <a:p>
                      <a:endParaRPr lang="en-GB" dirty="0"/>
                    </a:p>
                  </a:txBody>
                  <a:tcPr/>
                </a:tc>
                <a:extLst>
                  <a:ext uri="{0D108BD9-81ED-4DB2-BD59-A6C34878D82A}">
                    <a16:rowId xmlns:a16="http://schemas.microsoft.com/office/drawing/2014/main" val="10001"/>
                  </a:ext>
                </a:extLst>
              </a:tr>
              <a:tr h="993710">
                <a:tc>
                  <a:txBody>
                    <a:bodyPr/>
                    <a:lstStyle/>
                    <a:p>
                      <a:pPr algn="ctr"/>
                      <a:r>
                        <a:rPr lang="en-GB" sz="3800" b="0" dirty="0" err="1">
                          <a:latin typeface="Comic Sans MS" panose="030F0702030302020204" pitchFamily="66" charset="0"/>
                        </a:rPr>
                        <a:t>Mi</a:t>
                      </a:r>
                      <a:r>
                        <a:rPr lang="en-GB" sz="3800" b="0" baseline="0" dirty="0">
                          <a:latin typeface="Comic Sans MS" panose="030F0702030302020204" pitchFamily="66" charset="0"/>
                        </a:rPr>
                        <a:t> </a:t>
                      </a:r>
                      <a:r>
                        <a:rPr lang="en-GB" sz="3800" b="0" baseline="0" dirty="0" err="1">
                          <a:latin typeface="Comic Sans MS" panose="030F0702030302020204" pitchFamily="66" charset="0"/>
                        </a:rPr>
                        <a:t>pelo</a:t>
                      </a:r>
                      <a:r>
                        <a:rPr lang="en-GB" sz="3800" b="0" baseline="0" dirty="0">
                          <a:latin typeface="Comic Sans MS" panose="030F0702030302020204" pitchFamily="66" charset="0"/>
                        </a:rPr>
                        <a:t> </a:t>
                      </a:r>
                      <a:r>
                        <a:rPr lang="en-GB" sz="3800" b="0" baseline="0" dirty="0" err="1">
                          <a:latin typeface="Comic Sans MS" panose="030F0702030302020204" pitchFamily="66" charset="0"/>
                        </a:rPr>
                        <a:t>es</a:t>
                      </a:r>
                      <a:r>
                        <a:rPr lang="en-GB" sz="3800" b="0" baseline="0" dirty="0">
                          <a:latin typeface="Comic Sans MS" panose="030F0702030302020204" pitchFamily="66" charset="0"/>
                        </a:rPr>
                        <a:t> </a:t>
                      </a:r>
                      <a:r>
                        <a:rPr lang="en-GB" sz="3800" b="0" baseline="0" dirty="0" err="1">
                          <a:latin typeface="Comic Sans MS" panose="030F0702030302020204" pitchFamily="66" charset="0"/>
                        </a:rPr>
                        <a:t>rizado</a:t>
                      </a:r>
                      <a:r>
                        <a:rPr lang="en-GB" sz="3800" b="0" baseline="0" dirty="0">
                          <a:latin typeface="Comic Sans MS" panose="030F0702030302020204" pitchFamily="66" charset="0"/>
                        </a:rPr>
                        <a:t>.</a:t>
                      </a:r>
                      <a:endParaRPr lang="en-GB" sz="3800" b="1" dirty="0">
                        <a:latin typeface="Comic Sans MS" panose="030F0702030302020204" pitchFamily="66" charset="0"/>
                      </a:endParaRPr>
                    </a:p>
                  </a:txBody>
                  <a:tcPr/>
                </a:tc>
                <a:tc>
                  <a:txBody>
                    <a:bodyPr/>
                    <a:lstStyle/>
                    <a:p>
                      <a:endParaRPr lang="en-GB" dirty="0"/>
                    </a:p>
                  </a:txBody>
                  <a:tcPr/>
                </a:tc>
                <a:extLst>
                  <a:ext uri="{0D108BD9-81ED-4DB2-BD59-A6C34878D82A}">
                    <a16:rowId xmlns:a16="http://schemas.microsoft.com/office/drawing/2014/main" val="10002"/>
                  </a:ext>
                </a:extLst>
              </a:tr>
              <a:tr h="993710">
                <a:tc>
                  <a:txBody>
                    <a:bodyPr/>
                    <a:lstStyle/>
                    <a:p>
                      <a:pPr algn="ctr"/>
                      <a:r>
                        <a:rPr lang="en-GB" sz="4000" b="0" dirty="0" err="1">
                          <a:latin typeface="Comic Sans MS" panose="030F0702030302020204" pitchFamily="66" charset="0"/>
                        </a:rPr>
                        <a:t>Tengo</a:t>
                      </a:r>
                      <a:r>
                        <a:rPr lang="en-GB" sz="4000" b="0" baseline="0" dirty="0">
                          <a:latin typeface="Comic Sans MS" panose="030F0702030302020204" pitchFamily="66" charset="0"/>
                        </a:rPr>
                        <a:t> </a:t>
                      </a:r>
                      <a:r>
                        <a:rPr lang="en-GB" sz="4000" b="0" baseline="0" dirty="0" err="1">
                          <a:latin typeface="Comic Sans MS" panose="030F0702030302020204" pitchFamily="66" charset="0"/>
                        </a:rPr>
                        <a:t>barba</a:t>
                      </a:r>
                      <a:r>
                        <a:rPr lang="en-GB" sz="4000" b="0" baseline="0" dirty="0">
                          <a:latin typeface="Comic Sans MS" panose="030F0702030302020204" pitchFamily="66" charset="0"/>
                        </a:rPr>
                        <a:t>.</a:t>
                      </a:r>
                      <a:endParaRPr lang="en-GB" sz="4000" b="1" dirty="0">
                        <a:latin typeface="Comic Sans MS" panose="030F0702030302020204" pitchFamily="66" charset="0"/>
                      </a:endParaRPr>
                    </a:p>
                  </a:txBody>
                  <a:tcPr/>
                </a:tc>
                <a:tc>
                  <a:txBody>
                    <a:bodyPr/>
                    <a:lstStyle/>
                    <a:p>
                      <a:endParaRPr lang="en-GB" dirty="0"/>
                    </a:p>
                  </a:txBody>
                  <a:tcPr/>
                </a:tc>
                <a:extLst>
                  <a:ext uri="{0D108BD9-81ED-4DB2-BD59-A6C34878D82A}">
                    <a16:rowId xmlns:a16="http://schemas.microsoft.com/office/drawing/2014/main" val="10003"/>
                  </a:ext>
                </a:extLst>
              </a:tr>
              <a:tr h="993710">
                <a:tc>
                  <a:txBody>
                    <a:bodyPr/>
                    <a:lstStyle/>
                    <a:p>
                      <a:pPr algn="ctr"/>
                      <a:r>
                        <a:rPr lang="en-GB" sz="4000" dirty="0" err="1">
                          <a:latin typeface="Comic Sans MS" panose="030F0702030302020204" pitchFamily="66" charset="0"/>
                        </a:rPr>
                        <a:t>Mi</a:t>
                      </a:r>
                      <a:r>
                        <a:rPr lang="en-GB" sz="4000" dirty="0">
                          <a:latin typeface="Comic Sans MS" panose="030F0702030302020204" pitchFamily="66" charset="0"/>
                        </a:rPr>
                        <a:t> </a:t>
                      </a:r>
                      <a:r>
                        <a:rPr lang="en-GB" sz="4000" dirty="0" err="1">
                          <a:latin typeface="Comic Sans MS" panose="030F0702030302020204" pitchFamily="66" charset="0"/>
                        </a:rPr>
                        <a:t>pelo</a:t>
                      </a:r>
                      <a:r>
                        <a:rPr lang="en-GB" sz="4000" dirty="0">
                          <a:latin typeface="Comic Sans MS" panose="030F0702030302020204" pitchFamily="66" charset="0"/>
                        </a:rPr>
                        <a:t> </a:t>
                      </a:r>
                      <a:r>
                        <a:rPr lang="en-GB" sz="4000" dirty="0" err="1">
                          <a:latin typeface="Comic Sans MS" panose="030F0702030302020204" pitchFamily="66" charset="0"/>
                        </a:rPr>
                        <a:t>es</a:t>
                      </a:r>
                      <a:r>
                        <a:rPr lang="en-GB" sz="4000" dirty="0">
                          <a:latin typeface="Comic Sans MS" panose="030F0702030302020204" pitchFamily="66" charset="0"/>
                        </a:rPr>
                        <a:t> </a:t>
                      </a:r>
                      <a:r>
                        <a:rPr lang="en-GB" sz="4000" dirty="0" err="1">
                          <a:latin typeface="Comic Sans MS" panose="030F0702030302020204" pitchFamily="66" charset="0"/>
                        </a:rPr>
                        <a:t>corto</a:t>
                      </a:r>
                      <a:r>
                        <a:rPr lang="en-GB" sz="4000" dirty="0">
                          <a:latin typeface="Comic Sans MS" panose="030F0702030302020204" pitchFamily="66" charset="0"/>
                        </a:rPr>
                        <a:t>.</a:t>
                      </a:r>
                      <a:endParaRPr lang="en-GB" sz="4000" b="1" dirty="0">
                        <a:latin typeface="Comic Sans MS" panose="030F0702030302020204" pitchFamily="66" charset="0"/>
                      </a:endParaRPr>
                    </a:p>
                  </a:txBody>
                  <a:tcPr/>
                </a:tc>
                <a:tc>
                  <a:txBody>
                    <a:bodyPr/>
                    <a:lstStyle/>
                    <a:p>
                      <a:endParaRPr lang="en-GB" dirty="0"/>
                    </a:p>
                  </a:txBody>
                  <a:tcPr/>
                </a:tc>
                <a:extLst>
                  <a:ext uri="{0D108BD9-81ED-4DB2-BD59-A6C34878D82A}">
                    <a16:rowId xmlns:a16="http://schemas.microsoft.com/office/drawing/2014/main" val="10004"/>
                  </a:ext>
                </a:extLst>
              </a:tr>
            </a:tbl>
          </a:graphicData>
        </a:graphic>
      </p:graphicFrame>
      <p:cxnSp>
        <p:nvCxnSpPr>
          <p:cNvPr id="24" name="Straight Arrow Connector 23"/>
          <p:cNvCxnSpPr/>
          <p:nvPr/>
        </p:nvCxnSpPr>
        <p:spPr>
          <a:xfrm>
            <a:off x="3563888" y="2060848"/>
            <a:ext cx="1576849" cy="104411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AutoShape 6" descr="data:image/jpeg;base64,/9j/4AAQSkZJRgABAQAAAQABAAD/2wCEAAkGBwgHBhUIBwgWFRQVGRsUFBgXGBsXFxocIB0iGx4YGBUYHigmGCYlHx8UITEtJSosLi8uGyAzO0E4NykvLywBCgoKDg0OGhAQGysmICYwLTAsLC43LSwsLCwrNDcsLyw3Lyw3LCw3NCwsLywsLCwsLC0sLCwsLywsLCw0LCwsLP/AABEIAOEA4QMBEQACEQEDEQH/xAAcAAEAAQUBAQAAAAAAAAAAAAAABwECAwYIBQT/xABCEAEAAgACBAgKCAQHAQAAAAAAAQIDBAUGBxESMjQ2QXKRsRMWITFxc5KywdJRUlNVYYGDoRQjNcIVIlRiY6KjM//EABkBAQADAQEAAAAAAAAAAAAAAAABBAUDAv/EACgRAQABAwMCBwADAQAAAAAAAAABAgMxBBEyUXESExQhM1KxIkJhQf/aAAwDAQACEQMRAD8A2PX/AF2zWHnbaK0Pi8CKeTExI40z01rPRu6Z8+/97+n08THiqV7lyd9oR1i4uJjX4eNiTaZ882mZntleiIjCutSAAAAAAAAAAAAAAAAAAAAAAAK1taluFS0xP0x5JQN11L15zmRzlcnpbHnEwbTFeFad9qTPTwp8sx9O9Vv6amqN6cu1u7MTtKXfCU+vHazNlpzdjYlsbGti4k75tM2n0zO+W7EbRsz1qQAAAAAAAAAAAAAAAAAAAAAAAABTzg9rxn0r/qrdsuPk0dHvxy8Z2eAAAAAAAAAAAAAAAAAAAAAAAAAAAAAAAAAAAAAAAAAAAAAAAAAAAAAAAAAAAAAAAAAAAAAAAAAAH2aL0Vn9L4/gNG5W2Jbp3eaPTafJH5vFddNEb1SmKZnDedF7Lce8RfSukIr9NcOOFPt28kdkqletj+sO0WOsthy+zjV7Cj+ZhXv1rzHu7nCdXcl0izS+rxC1Y+7P/TF+d59Td6/ifKo6KW1B1ZnzaN3fqYnzJ9Vd6/h5VHRhvs71ct5stePRiW+Mp9Vc6o8ml4mtOoWh9G6Cxc/lLYkWw68KIm2+PP074dbWprqrimXiu1TETMIxaCuAAAAAAAAAAAAAAAAAAAA2jUrVDG1ixvD5iZpgVnda3Tafq0+M9CtfvxbjaMulu34uyZNHaPymjMrGVyOBFKR0R3zPTP4yzKqpqneVuIiI2h9LykAAAB4OvfNDM9T4w7WPkpeLnGUENhSAAAAAAAAAAAAAAAAAAAejq7ojF05pimQwp3cKd9p+rWPLNvh6ZhzuXIopmp6pp8U7J9yOUwMhlK5XK4cVpSODWIY1VU1TvK7EbRtDOhIAAAADwde+aGZ6nxh2sfJS8XOMoIbCkAAAAAAAAAAAAAAAAAAAlPZFouMLIYmlMSvlvPg6dWvn7Zn/AKs7WV7zFKzYp9t0hKTuAAAAAA8HXvmhmep8YdrHyUvFzjKCGwpAAAAAAAAAAAAAAAAAAKAnvUrKxlNVMvhbvLOHF59Nv8097GvzvcldtxtTD23J7AAfFpjSmV0Po+2dz191a9sz0REdMy90UTXO0IqqimN5RbpTaXpfM4kxo/DphV6PJw7/AJzPk/ZoUaOiM+6tN6qcPKnXjWaZ3/4tb2MP5HT01rp+vHm19VPHfWb73t7GH8h6e19f08yvqw53WzT+eytsrm9JTalo3WrwaRvj0xWJTTYt0zvEE3Kp9pl4rs8AAAAAAAAAAAAAAAAAAKW4oOjdGVimjcOkdFKx+0MOrMr8YfS8pAARhtizt5zGBkInyRFsWY/GZ4Md1u1oaKn2mpWvziEcrzgAAAAAAAAAAAAAAAAAAAAAAtvxZB0hkOQ4fUr3MKrMr8YZ0JAARFte5yYfqK+/dpaPhPdVv8mjrjiAAAAAAAAAAAAAAAAAAAAAAtvxZB0hkOQ4fUr3MKrMr8YZ0JAARFte5yYfqK+/dpaPhPdVv8mjrjiAAAAAAAAAAAAAAAAAAArFLWjfWsz+SNxXweJ9nPZJvBseDxPs57JN4NlLYeJwZ/lz2SbwbOjchyHD6te5h1ZX4wzoSAAiPa5S1tY8Oa1mf5Nej/fdpaOf4T3Vb/JpHg8T7OeyVveHHY8HifZz2SbwbHg8T7OeyTeDZSaWrG+1Zj8jcUSAAAAAAAAAAAAAAAJj2Uc1P1b/AAZer+Rbs8W5KrqAAAAAAAAAAjrbHj7sll8vv897X7I3f3Su6KPeZcL+IRe0VYAAAAAAAAAAAAAABMeyjmp+rf4MvV/It2eLclV1AAAAAAAAAARPtgx+FprBy+/i4U29q0x/a0dFH8ZlWvz7xDQl1wAAAAAAAAAAAAAAATHso5qfq3+DL1fyLdni3JVdQAAAAAAAAAEKbTcfw2t+JG/iVpT9t/fMtXSxtbhUvcmqrLkAAAAAAAAAAAAAAAmPZRzU/Vv8GXq/kW7PFuSq6gAAAAAAAAAIB1vx/wCJ1ozOJ/y2r7M8H4NmzG1ulRrneqXkOryAAAAAAAAAAAAAAA9XRmsumdFZb+G0dn5pTfNt0VpPlnzzvtWZcqrNFU71Q9RXVHtEvr8d9Zvve3sYfyPPp7X1/U+ZX1PHfWb73t7GH8h6e19f08yvqpbXjWaK/wBXt7GH8h6a19f082vqnDKXtiZSl7zvmaxM9jJnK7DMgAARttJ1i0xojTlMvo3PTh1nCi0xFaT5eFaN/wDmrPREL2ltUV0TNUf9V7tdUT7S1Px31m+97exh/Is+ntfX9cvMr6njvrN9729jD+Q9Pa+v6eZX1PHfWb72t7GH8h6e19f08yvq8HFxL42LOLi232tM2tP0zM75ntdojb2eFqQ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BW9ZpeaWjyxO6UCiQAAAAAAAAAAABbfiyDpDIchw+pXuYVWZX4wzoSAAiLa9zkw/UV9+7S0fCe6rf5NHXHEAAAAABQH2f4ZnPsJePHCfDLa9oWqWZyOkL6TyODNsHEmbW4Mb5pafPviOiZ3zv/AB3K+mvxVT4Zy63bcxO8NIW3FUAAAAAAAAAAAFt+LIOkMhyHD6le5hVZlfjDOhIACItr3OTD9RX37tLR8J7qt/k0dccQAAAAFAbLqbqpmtP52uJi4U1y9Zib3mN0Wj6tfpmfN+Cvfvxbj/XS3bmqf8TV/B5b7GGV4pW9oZcT/wCc+hEJQJrb/XMT0z3tizwhSr5PHdngAAAAAAAAAABbfiyDpDIchw+pXuYVWZX4wzoSAAiLa9zkw/UV9+7S0fCe6rf5NHXHEAAAAB9eif6hT0vFeE05dB5HkdfQxasr0M6Ev//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data:image/jpeg;base64,/9j/4AAQSkZJRgABAQAAAQABAAD/2wCEAAkGBwgHBhUIBwgWFRQVGRsUFBgXGBsXFxocIB0iGx4YGBUYHigmGCYlHx8UITEtJSosLi8uGyAzO0E4NykvLywBCgoKDg0OGhAQGysmICYwLTAsLC43LSwsLCwrNDcsLyw3Lyw3LCw3NCwsLywsLCwsLC0sLCwsLywsLCw0LCwsLP/AABEIAOEA4QMBEQACEQEDEQH/xAAcAAEAAQUBAQAAAAAAAAAAAAAABwECAwYIBQT/xABCEAEAAgACBAgKCAQHAQAAAAAAAQIDBAUGBxESMjQ2QXKRsRMWITFxc5KywdJRUlNVYYGDoRQjNcIVIlRiY6KjM//EABkBAQADAQEAAAAAAAAAAAAAAAABBAUDAv/EACgRAQABAwMCBwADAQAAAAAAAAABAgMxBBEyUXESExQhM1KxIkJhQf/aAAwDAQACEQMRAD8A2PX/AF2zWHnbaK0Pi8CKeTExI40z01rPRu6Z8+/97+n08THiqV7lyd9oR1i4uJjX4eNiTaZ882mZntleiIjCutSAAAAAAAAAAAAAAAAAAAAAAAK1taluFS0xP0x5JQN11L15zmRzlcnpbHnEwbTFeFad9qTPTwp8sx9O9Vv6amqN6cu1u7MTtKXfCU+vHazNlpzdjYlsbGti4k75tM2n0zO+W7EbRsz1qQAAAAAAAAAAAAAAAAAAAAAAAABTzg9rxn0r/qrdsuPk0dHvxy8Z2eAAAAAAAAAAAAAAAAAAAAAAAAAAAAAAAAAAAAAAAAAAAAAAAAAAAAAAAAAAAAAAAAAAAAAAAAAAH2aL0Vn9L4/gNG5W2Jbp3eaPTafJH5vFddNEb1SmKZnDedF7Lce8RfSukIr9NcOOFPt28kdkqletj+sO0WOsthy+zjV7Cj+ZhXv1rzHu7nCdXcl0izS+rxC1Y+7P/TF+d59Td6/ifKo6KW1B1ZnzaN3fqYnzJ9Vd6/h5VHRhvs71ct5stePRiW+Mp9Vc6o8ml4mtOoWh9G6Cxc/lLYkWw68KIm2+PP074dbWprqrimXiu1TETMIxaCuAAAAAAAAAAAAAAAAAAAA2jUrVDG1ixvD5iZpgVnda3Tafq0+M9CtfvxbjaMulu34uyZNHaPymjMrGVyOBFKR0R3zPTP4yzKqpqneVuIiI2h9LykAAAB4OvfNDM9T4w7WPkpeLnGUENhSAAAAAAAAAAAAAAAAAAAejq7ojF05pimQwp3cKd9p+rWPLNvh6ZhzuXIopmp6pp8U7J9yOUwMhlK5XK4cVpSODWIY1VU1TvK7EbRtDOhIAAAADwde+aGZ6nxh2sfJS8XOMoIbCkAAAAAAAAAAAAAAAAAAAlPZFouMLIYmlMSvlvPg6dWvn7Zn/AKs7WV7zFKzYp9t0hKTuAAAAAA8HXvmhmep8YdrHyUvFzjKCGwpAAAAAAAAAAAAAAAAAAKAnvUrKxlNVMvhbvLOHF59Nv8097GvzvcldtxtTD23J7AAfFpjSmV0Po+2dz191a9sz0REdMy90UTXO0IqqimN5RbpTaXpfM4kxo/DphV6PJw7/AJzPk/ZoUaOiM+6tN6qcPKnXjWaZ3/4tb2MP5HT01rp+vHm19VPHfWb73t7GH8h6e19f08yvqw53WzT+eytsrm9JTalo3WrwaRvj0xWJTTYt0zvEE3Kp9pl4rs8AAAAAAAAAAAAAAAAAAKW4oOjdGVimjcOkdFKx+0MOrMr8YfS8pAARhtizt5zGBkInyRFsWY/GZ4Md1u1oaKn2mpWvziEcrzgAAAAAAAAAAAAAAAAAAAAAAtvxZB0hkOQ4fUr3MKrMr8YZ0JAARFte5yYfqK+/dpaPhPdVv8mjrjiAAAAAAAAAAAAAAAAAAAAAAtvxZB0hkOQ4fUr3MKrMr8YZ0JAARFte5yYfqK+/dpaPhPdVv8mjrjiAAAAAAAAAAAAAAAAAAArFLWjfWsz+SNxXweJ9nPZJvBseDxPs57JN4NlLYeJwZ/lz2SbwbOjchyHD6te5h1ZX4wzoSAAiPa5S1tY8Oa1mf5Nej/fdpaOf4T3Vb/JpHg8T7OeyVveHHY8HifZz2SbwbHg8T7OeyTeDZSaWrG+1Zj8jcUSAAAAAAAAAAAAAAAJj2Uc1P1b/AAZer+Rbs8W5KrqAAAAAAAAAAjrbHj7sll8vv897X7I3f3Su6KPeZcL+IRe0VYAAAAAAAAAAAAAABMeyjmp+rf4MvV/It2eLclV1AAAAAAAAAARPtgx+FprBy+/i4U29q0x/a0dFH8ZlWvz7xDQl1wAAAAAAAAAAAAAAATHso5qfq3+DL1fyLdni3JVdQAAAAAAAAAEKbTcfw2t+JG/iVpT9t/fMtXSxtbhUvcmqrLkAAAAAAAAAAAAAAAmPZRzU/Vv8GXq/kW7PFuSq6gAAAAAAAAAIB1vx/wCJ1ozOJ/y2r7M8H4NmzG1ulRrneqXkOryAAAAAAAAAAAAAAA9XRmsumdFZb+G0dn5pTfNt0VpPlnzzvtWZcqrNFU71Q9RXVHtEvr8d9Zvve3sYfyPPp7X1/U+ZX1PHfWb73t7GH8h6e19f08yvqpbXjWaK/wBXt7GH8h6a19f082vqnDKXtiZSl7zvmaxM9jJnK7DMgAARttJ1i0xojTlMvo3PTh1nCi0xFaT5eFaN/wDmrPREL2ltUV0TNUf9V7tdUT7S1Px31m+97exh/Is+ntfX9cvMr6njvrN9729jD+Q9Pa+v6eZX1PHfWb72t7GH8h6e19f08yvq8HFxL42LOLi232tM2tP0zM75ntdojb2eFqQ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AAAAAAAAAAAAAABbfiyDpDIchw+pXuYVWZX4wzoSAAiLa9zkw/UV9+7S0fCe6rf5NHXHEAAAAAAABW9ZpeaWjyxO6UCiQAAAAAAAAAAABbfiyDpDIchw+pXuYVWZX4wzoSAAiLa9zkw/UV9+7S0fCe6rf5NHXHEAAAAABQH2f4ZnPsJePHCfDLa9oWqWZyOkL6TyODNsHEmbW4Mb5pafPviOiZ3zv/AB3K+mvxVT4Zy63bcxO8NIW3FUAAAAAAAAAAAFt+LIOkMhyHD6le5hVZlfjDOhIACItr3OTD9RX37tLR8J7qt/k0dccQAAAAFAbLqbqpmtP52uJi4U1y9Zib3mN0Wj6tfpmfN+Cvfvxbj/XS3bmqf8TV/B5b7GGV4pW9oZcT/wCc+hEJQJrb/XMT0z3tizwhSr5PHdngAAAAAAAAAABbfiyDpDIchw+pXuYVWZX4wzoSAAiLa9zkw/UV9+7S0fCe6rf5NHXHEAAAAB9eif6hT0vFeE05dB5HkdfQxasr0M6Ev//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0" descr="https://www.facebook.com/images/fb_icon_325x325.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2" descr="https://www.facebook.com/images/fb_icon_325x325.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6" descr="https://developers.google.com/youtube/images/YouTube_logo_standard_white.pn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cxnSp>
        <p:nvCxnSpPr>
          <p:cNvPr id="26" name="Straight Arrow Connector 25"/>
          <p:cNvCxnSpPr/>
          <p:nvPr/>
        </p:nvCxnSpPr>
        <p:spPr>
          <a:xfrm>
            <a:off x="3275856" y="3018694"/>
            <a:ext cx="2664296" cy="304825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3419872" y="2187609"/>
            <a:ext cx="2520280" cy="179945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2944807" y="4146545"/>
            <a:ext cx="2707313" cy="82066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3426734" y="5221430"/>
            <a:ext cx="2362540" cy="76811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descr="Image result for glasses + carto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6103" y="2669813"/>
            <a:ext cx="1466506" cy="8350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beard + cartoon"/>
          <p:cNvPicPr>
            <a:picLocks noChangeAspect="1" noChangeArrowheads="1"/>
          </p:cNvPicPr>
          <p:nvPr/>
        </p:nvPicPr>
        <p:blipFill rotWithShape="1">
          <a:blip r:embed="rId3">
            <a:extLst>
              <a:ext uri="{28A0092B-C50C-407E-A947-70E740481C1C}">
                <a14:useLocalDpi xmlns:a14="http://schemas.microsoft.com/office/drawing/2010/main" val="0"/>
              </a:ext>
            </a:extLst>
          </a:blip>
          <a:srcRect r="16597"/>
          <a:stretch/>
        </p:blipFill>
        <p:spPr bwMode="auto">
          <a:xfrm>
            <a:off x="6631045" y="3524185"/>
            <a:ext cx="1016622" cy="109485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Image result for moustache + cartoon">
            <a:hlinkClick r:id="rId4"/>
          </p:cNvPr>
          <p:cNvSpPr>
            <a:spLocks noChangeAspect="1" noChangeArrowheads="1"/>
          </p:cNvSpPr>
          <p:nvPr/>
        </p:nvSpPr>
        <p:spPr bwMode="auto">
          <a:xfrm>
            <a:off x="53975" y="-1790700"/>
            <a:ext cx="5619750"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8" descr="Image result for moustache + cartoon">
            <a:hlinkClick r:id="rId4"/>
          </p:cNvPr>
          <p:cNvSpPr>
            <a:spLocks noChangeAspect="1" noChangeArrowheads="1"/>
          </p:cNvSpPr>
          <p:nvPr/>
        </p:nvSpPr>
        <p:spPr bwMode="auto">
          <a:xfrm>
            <a:off x="206375" y="-1638300"/>
            <a:ext cx="5619750"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7" name="Picture 9"/>
          <p:cNvPicPr>
            <a:picLocks noChangeAspect="1" noChangeArrowheads="1"/>
          </p:cNvPicPr>
          <p:nvPr/>
        </p:nvPicPr>
        <p:blipFill rotWithShape="1">
          <a:blip r:embed="rId5">
            <a:extLst>
              <a:ext uri="{28A0092B-C50C-407E-A947-70E740481C1C}">
                <a14:useLocalDpi xmlns:a14="http://schemas.microsoft.com/office/drawing/2010/main" val="0"/>
              </a:ext>
            </a:extLst>
          </a:blip>
          <a:srcRect t="16603" r="10952" b="28178"/>
          <a:stretch/>
        </p:blipFill>
        <p:spPr bwMode="auto">
          <a:xfrm>
            <a:off x="6485635" y="5614098"/>
            <a:ext cx="1424101" cy="587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1" name="Picture 13" descr="Image result for curly hair cartoon"/>
          <p:cNvPicPr>
            <a:picLocks noChangeAspect="1" noChangeArrowheads="1"/>
          </p:cNvPicPr>
          <p:nvPr/>
        </p:nvPicPr>
        <p:blipFill rotWithShape="1">
          <a:blip r:embed="rId6">
            <a:extLst>
              <a:ext uri="{28A0092B-C50C-407E-A947-70E740481C1C}">
                <a14:useLocalDpi xmlns:a14="http://schemas.microsoft.com/office/drawing/2010/main" val="0"/>
              </a:ext>
            </a:extLst>
          </a:blip>
          <a:srcRect b="19903"/>
          <a:stretch/>
        </p:blipFill>
        <p:spPr bwMode="auto">
          <a:xfrm>
            <a:off x="6587343" y="1663505"/>
            <a:ext cx="1220686" cy="977733"/>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Image result for short hair + carto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1045" y="4600347"/>
            <a:ext cx="1016622" cy="1013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72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1426170"/>
          </a:xfrm>
          <a:prstGeom prst="roundRect">
            <a:avLst/>
          </a:prstGeom>
        </p:spPr>
        <p:style>
          <a:lnRef idx="3">
            <a:schemeClr val="lt1"/>
          </a:lnRef>
          <a:fillRef idx="1">
            <a:schemeClr val="accent1"/>
          </a:fillRef>
          <a:effectRef idx="1">
            <a:schemeClr val="accent1"/>
          </a:effectRef>
          <a:fontRef idx="minor">
            <a:schemeClr val="lt1"/>
          </a:fontRef>
        </p:style>
        <p:txBody>
          <a:bodyPr>
            <a:noAutofit/>
          </a:bodyPr>
          <a:lstStyle/>
          <a:p>
            <a:r>
              <a:rPr lang="en-GB" sz="3600" dirty="0">
                <a:latin typeface="Comic Sans MS" panose="030F0702030302020204" pitchFamily="66" charset="0"/>
              </a:rPr>
              <a:t>Are these opinions on family members positive, negative or both?</a:t>
            </a:r>
          </a:p>
        </p:txBody>
      </p:sp>
      <p:graphicFrame>
        <p:nvGraphicFramePr>
          <p:cNvPr id="2" name="Table 1"/>
          <p:cNvGraphicFramePr>
            <a:graphicFrameLocks noGrp="1"/>
          </p:cNvGraphicFramePr>
          <p:nvPr>
            <p:extLst>
              <p:ext uri="{D42A27DB-BD31-4B8C-83A1-F6EECF244321}">
                <p14:modId xmlns:p14="http://schemas.microsoft.com/office/powerpoint/2010/main" val="566843421"/>
              </p:ext>
            </p:extLst>
          </p:nvPr>
        </p:nvGraphicFramePr>
        <p:xfrm>
          <a:off x="475595" y="2308964"/>
          <a:ext cx="8328248" cy="3753468"/>
        </p:xfrm>
        <a:graphic>
          <a:graphicData uri="http://schemas.openxmlformats.org/drawingml/2006/table">
            <a:tbl>
              <a:tblPr firstRow="1" bandRow="1">
                <a:tableStyleId>{775DCB02-9BB8-47FD-8907-85C794F793BA}</a:tableStyleId>
              </a:tblPr>
              <a:tblGrid>
                <a:gridCol w="7056784">
                  <a:extLst>
                    <a:ext uri="{9D8B030D-6E8A-4147-A177-3AD203B41FA5}">
                      <a16:colId xmlns:a16="http://schemas.microsoft.com/office/drawing/2014/main" val="20000"/>
                    </a:ext>
                  </a:extLst>
                </a:gridCol>
                <a:gridCol w="1271464">
                  <a:extLst>
                    <a:ext uri="{9D8B030D-6E8A-4147-A177-3AD203B41FA5}">
                      <a16:colId xmlns:a16="http://schemas.microsoft.com/office/drawing/2014/main" val="20001"/>
                    </a:ext>
                  </a:extLst>
                </a:gridCol>
              </a:tblGrid>
              <a:tr h="918828">
                <a:tc>
                  <a:txBody>
                    <a:bodyPr/>
                    <a:lstStyle/>
                    <a:p>
                      <a:pPr algn="l"/>
                      <a:r>
                        <a:rPr lang="en-GB" sz="2400" b="0" dirty="0">
                          <a:solidFill>
                            <a:schemeClr val="tx1"/>
                          </a:solidFill>
                          <a:latin typeface="Comic Sans MS" panose="030F0702030302020204" pitchFamily="66" charset="0"/>
                        </a:rPr>
                        <a:t>De </a:t>
                      </a:r>
                      <a:r>
                        <a:rPr lang="en-GB" sz="2400" b="0" dirty="0" err="1">
                          <a:solidFill>
                            <a:schemeClr val="tx1"/>
                          </a:solidFill>
                          <a:latin typeface="Comic Sans MS" panose="030F0702030302020204" pitchFamily="66" charset="0"/>
                        </a:rPr>
                        <a:t>vez</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en</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cuando</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discuto</a:t>
                      </a:r>
                      <a:r>
                        <a:rPr lang="en-GB" sz="2400" b="0" baseline="0" dirty="0">
                          <a:solidFill>
                            <a:schemeClr val="tx1"/>
                          </a:solidFill>
                          <a:latin typeface="Comic Sans MS" panose="030F0702030302020204" pitchFamily="66" charset="0"/>
                        </a:rPr>
                        <a:t> con mi </a:t>
                      </a:r>
                      <a:r>
                        <a:rPr lang="en-GB" sz="2400" b="0" baseline="0" dirty="0" err="1">
                          <a:solidFill>
                            <a:schemeClr val="tx1"/>
                          </a:solidFill>
                          <a:latin typeface="Comic Sans MS" panose="030F0702030302020204" pitchFamily="66" charset="0"/>
                        </a:rPr>
                        <a:t>madre</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pero</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otras</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veces</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nos</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llevamos</a:t>
                      </a:r>
                      <a:r>
                        <a:rPr lang="en-GB" sz="2400" b="0" baseline="0" dirty="0">
                          <a:solidFill>
                            <a:schemeClr val="tx1"/>
                          </a:solidFill>
                          <a:latin typeface="Comic Sans MS" panose="030F0702030302020204" pitchFamily="66" charset="0"/>
                        </a:rPr>
                        <a:t> </a:t>
                      </a:r>
                      <a:r>
                        <a:rPr lang="en-GB" sz="2400" b="0" baseline="0" dirty="0" err="1">
                          <a:solidFill>
                            <a:schemeClr val="tx1"/>
                          </a:solidFill>
                          <a:latin typeface="Comic Sans MS" panose="030F0702030302020204" pitchFamily="66" charset="0"/>
                        </a:rPr>
                        <a:t>bien</a:t>
                      </a:r>
                      <a:r>
                        <a:rPr lang="en-GB" sz="2400" b="0" baseline="0" dirty="0">
                          <a:solidFill>
                            <a:schemeClr val="tx1"/>
                          </a:solidFill>
                          <a:latin typeface="Comic Sans MS" panose="030F0702030302020204" pitchFamily="66" charset="0"/>
                        </a:rPr>
                        <a:t>.</a:t>
                      </a:r>
                      <a:endParaRPr lang="en-GB" sz="2400" b="0" dirty="0">
                        <a:solidFill>
                          <a:schemeClr val="tx1"/>
                        </a:solidFill>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10000"/>
                  </a:ext>
                </a:extLst>
              </a:tr>
              <a:tr h="797847">
                <a:tc>
                  <a:txBody>
                    <a:bodyPr/>
                    <a:lstStyle/>
                    <a:p>
                      <a:pPr algn="l"/>
                      <a:r>
                        <a:rPr lang="en-GB" sz="2400" dirty="0" err="1">
                          <a:latin typeface="Comic Sans MS" panose="030F0702030302020204" pitchFamily="66" charset="0"/>
                        </a:rPr>
                        <a:t>Mi</a:t>
                      </a:r>
                      <a:r>
                        <a:rPr lang="en-GB" sz="2400" dirty="0">
                          <a:latin typeface="Comic Sans MS" panose="030F0702030302020204" pitchFamily="66" charset="0"/>
                        </a:rPr>
                        <a:t> </a:t>
                      </a:r>
                      <a:r>
                        <a:rPr lang="en-GB" sz="2400" dirty="0" err="1">
                          <a:latin typeface="Comic Sans MS" panose="030F0702030302020204" pitchFamily="66" charset="0"/>
                        </a:rPr>
                        <a:t>hermana</a:t>
                      </a:r>
                      <a:r>
                        <a:rPr lang="en-GB" sz="2400" baseline="0" dirty="0">
                          <a:latin typeface="Comic Sans MS" panose="030F0702030302020204" pitchFamily="66" charset="0"/>
                        </a:rPr>
                        <a:t> mayor me </a:t>
                      </a:r>
                      <a:r>
                        <a:rPr lang="en-GB" sz="2400" baseline="0" dirty="0" err="1">
                          <a:latin typeface="Comic Sans MS" panose="030F0702030302020204" pitchFamily="66" charset="0"/>
                        </a:rPr>
                        <a:t>ayuda</a:t>
                      </a:r>
                      <a:r>
                        <a:rPr lang="en-GB" sz="2400" baseline="0" dirty="0">
                          <a:latin typeface="Comic Sans MS" panose="030F0702030302020204" pitchFamily="66" charset="0"/>
                        </a:rPr>
                        <a:t> y </a:t>
                      </a:r>
                      <a:r>
                        <a:rPr lang="en-GB" sz="2400" baseline="0" dirty="0" err="1">
                          <a:latin typeface="Comic Sans MS" panose="030F0702030302020204" pitchFamily="66" charset="0"/>
                        </a:rPr>
                        <a:t>nunca</a:t>
                      </a:r>
                      <a:r>
                        <a:rPr lang="en-GB" sz="2400" baseline="0" dirty="0">
                          <a:latin typeface="Comic Sans MS" panose="030F0702030302020204" pitchFamily="66" charset="0"/>
                        </a:rPr>
                        <a:t> me </a:t>
                      </a:r>
                      <a:r>
                        <a:rPr lang="en-GB" sz="2400" baseline="0" dirty="0" err="1">
                          <a:latin typeface="Comic Sans MS" panose="030F0702030302020204" pitchFamily="66" charset="0"/>
                        </a:rPr>
                        <a:t>insulta</a:t>
                      </a:r>
                      <a:r>
                        <a:rPr lang="en-GB" sz="2400" baseline="0" dirty="0">
                          <a:latin typeface="Comic Sans MS" panose="030F0702030302020204" pitchFamily="66" charset="0"/>
                        </a:rPr>
                        <a:t>.  Nos </a:t>
                      </a:r>
                      <a:r>
                        <a:rPr lang="en-GB" sz="2400" baseline="0" dirty="0" err="1">
                          <a:latin typeface="Comic Sans MS" panose="030F0702030302020204" pitchFamily="66" charset="0"/>
                        </a:rPr>
                        <a:t>queremos</a:t>
                      </a:r>
                      <a:r>
                        <a:rPr lang="en-GB" sz="2400" baseline="0" dirty="0">
                          <a:latin typeface="Comic Sans MS" panose="030F0702030302020204" pitchFamily="66" charset="0"/>
                        </a:rPr>
                        <a:t> mucho.</a:t>
                      </a:r>
                      <a:endParaRPr lang="en-GB" sz="2400" b="0" dirty="0">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10001"/>
                  </a:ext>
                </a:extLst>
              </a:tr>
              <a:tr h="797847">
                <a:tc>
                  <a:txBody>
                    <a:bodyPr/>
                    <a:lstStyle/>
                    <a:p>
                      <a:pPr algn="l"/>
                      <a:r>
                        <a:rPr lang="en-GB" sz="2400" dirty="0" err="1">
                          <a:latin typeface="Comic Sans MS" panose="030F0702030302020204" pitchFamily="66" charset="0"/>
                        </a:rPr>
                        <a:t>Mi</a:t>
                      </a:r>
                      <a:r>
                        <a:rPr lang="en-GB" sz="2400" dirty="0">
                          <a:latin typeface="Comic Sans MS" panose="030F0702030302020204" pitchFamily="66" charset="0"/>
                        </a:rPr>
                        <a:t> </a:t>
                      </a:r>
                      <a:r>
                        <a:rPr lang="en-GB" sz="2400" dirty="0" err="1">
                          <a:latin typeface="Comic Sans MS" panose="030F0702030302020204" pitchFamily="66" charset="0"/>
                        </a:rPr>
                        <a:t>hermano</a:t>
                      </a:r>
                      <a:r>
                        <a:rPr lang="en-GB" sz="2400" dirty="0">
                          <a:latin typeface="Comic Sans MS" panose="030F0702030302020204" pitchFamily="66" charset="0"/>
                        </a:rPr>
                        <a:t> </a:t>
                      </a:r>
                      <a:r>
                        <a:rPr lang="en-GB" sz="2400" dirty="0" err="1">
                          <a:latin typeface="Comic Sans MS" panose="030F0702030302020204" pitchFamily="66" charset="0"/>
                        </a:rPr>
                        <a:t>pequeño</a:t>
                      </a:r>
                      <a:r>
                        <a:rPr lang="en-GB" sz="2400" dirty="0">
                          <a:latin typeface="Comic Sans MS" panose="030F0702030302020204" pitchFamily="66" charset="0"/>
                        </a:rPr>
                        <a:t> me </a:t>
                      </a:r>
                      <a:r>
                        <a:rPr lang="en-GB" sz="2400" dirty="0" err="1">
                          <a:latin typeface="Comic Sans MS" panose="030F0702030302020204" pitchFamily="66" charset="0"/>
                        </a:rPr>
                        <a:t>fastidia</a:t>
                      </a:r>
                      <a:r>
                        <a:rPr lang="en-GB" sz="2400" dirty="0">
                          <a:latin typeface="Comic Sans MS" panose="030F0702030302020204" pitchFamily="66" charset="0"/>
                        </a:rPr>
                        <a:t> y me </a:t>
                      </a:r>
                      <a:r>
                        <a:rPr lang="en-GB" sz="2400" dirty="0" err="1">
                          <a:latin typeface="Comic Sans MS" panose="030F0702030302020204" pitchFamily="66" charset="0"/>
                        </a:rPr>
                        <a:t>molesta</a:t>
                      </a:r>
                      <a:r>
                        <a:rPr lang="en-GB" sz="2400" dirty="0">
                          <a:latin typeface="Comic Sans MS" panose="030F0702030302020204" pitchFamily="66" charset="0"/>
                        </a:rPr>
                        <a:t> </a:t>
                      </a:r>
                      <a:r>
                        <a:rPr lang="en-GB" sz="2400" dirty="0" err="1">
                          <a:latin typeface="Comic Sans MS" panose="030F0702030302020204" pitchFamily="66" charset="0"/>
                        </a:rPr>
                        <a:t>todo</a:t>
                      </a:r>
                      <a:r>
                        <a:rPr lang="en-GB" sz="2400" dirty="0">
                          <a:latin typeface="Comic Sans MS" panose="030F0702030302020204" pitchFamily="66" charset="0"/>
                        </a:rPr>
                        <a:t> el </a:t>
                      </a:r>
                      <a:r>
                        <a:rPr lang="en-GB" sz="2400" dirty="0" err="1">
                          <a:latin typeface="Comic Sans MS" panose="030F0702030302020204" pitchFamily="66" charset="0"/>
                        </a:rPr>
                        <a:t>tiempo</a:t>
                      </a:r>
                      <a:r>
                        <a:rPr lang="en-GB" sz="2400" dirty="0">
                          <a:latin typeface="Comic Sans MS" panose="030F0702030302020204" pitchFamily="66" charset="0"/>
                        </a:rPr>
                        <a:t>.</a:t>
                      </a:r>
                      <a:endParaRPr lang="en-GB" sz="2400" b="0" dirty="0">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10002"/>
                  </a:ext>
                </a:extLst>
              </a:tr>
              <a:tr h="797847">
                <a:tc>
                  <a:txBody>
                    <a:bodyPr/>
                    <a:lstStyle/>
                    <a:p>
                      <a:pPr algn="l"/>
                      <a:r>
                        <a:rPr lang="en-GB" sz="2400" dirty="0" err="1">
                          <a:latin typeface="Comic Sans MS" panose="030F0702030302020204" pitchFamily="66" charset="0"/>
                        </a:rPr>
                        <a:t>Mi</a:t>
                      </a:r>
                      <a:r>
                        <a:rPr lang="en-GB" sz="2400" dirty="0">
                          <a:latin typeface="Comic Sans MS" panose="030F0702030302020204" pitchFamily="66" charset="0"/>
                        </a:rPr>
                        <a:t> padre </a:t>
                      </a:r>
                      <a:r>
                        <a:rPr lang="en-GB" sz="2400" dirty="0" err="1">
                          <a:latin typeface="Comic Sans MS" panose="030F0702030302020204" pitchFamily="66" charset="0"/>
                        </a:rPr>
                        <a:t>nunca</a:t>
                      </a:r>
                      <a:r>
                        <a:rPr lang="en-GB" sz="2400" dirty="0">
                          <a:latin typeface="Comic Sans MS" panose="030F0702030302020204" pitchFamily="66" charset="0"/>
                        </a:rPr>
                        <a:t> me </a:t>
                      </a:r>
                      <a:r>
                        <a:rPr lang="en-GB" sz="2400" dirty="0" err="1">
                          <a:latin typeface="Comic Sans MS" panose="030F0702030302020204" pitchFamily="66" charset="0"/>
                        </a:rPr>
                        <a:t>critica</a:t>
                      </a:r>
                      <a:r>
                        <a:rPr lang="en-GB" sz="2400" dirty="0">
                          <a:latin typeface="Comic Sans MS" panose="030F0702030302020204" pitchFamily="66" charset="0"/>
                        </a:rPr>
                        <a:t> y me </a:t>
                      </a:r>
                      <a:r>
                        <a:rPr lang="en-GB" sz="2400" dirty="0" err="1">
                          <a:latin typeface="Comic Sans MS" panose="030F0702030302020204" pitchFamily="66" charset="0"/>
                        </a:rPr>
                        <a:t>apoya</a:t>
                      </a:r>
                      <a:r>
                        <a:rPr lang="en-GB" sz="2400" dirty="0">
                          <a:latin typeface="Comic Sans MS" panose="030F0702030302020204" pitchFamily="66" charset="0"/>
                        </a:rPr>
                        <a:t> mucho,</a:t>
                      </a:r>
                      <a:r>
                        <a:rPr lang="en-GB" sz="2400" baseline="0" dirty="0">
                          <a:latin typeface="Comic Sans MS" panose="030F0702030302020204" pitchFamily="66" charset="0"/>
                        </a:rPr>
                        <a:t> sin embargo, a </a:t>
                      </a:r>
                      <a:r>
                        <a:rPr lang="en-GB" sz="2400" baseline="0" dirty="0" err="1">
                          <a:latin typeface="Comic Sans MS" panose="030F0702030302020204" pitchFamily="66" charset="0"/>
                        </a:rPr>
                        <a:t>veces</a:t>
                      </a:r>
                      <a:r>
                        <a:rPr lang="en-GB" sz="2400" baseline="0" dirty="0">
                          <a:latin typeface="Comic Sans MS" panose="030F0702030302020204" pitchFamily="66" charset="0"/>
                        </a:rPr>
                        <a:t> no </a:t>
                      </a:r>
                      <a:r>
                        <a:rPr lang="en-GB" sz="2400" baseline="0" dirty="0" err="1">
                          <a:latin typeface="Comic Sans MS" panose="030F0702030302020204" pitchFamily="66" charset="0"/>
                        </a:rPr>
                        <a:t>es</a:t>
                      </a:r>
                      <a:r>
                        <a:rPr lang="en-GB" sz="2400" baseline="0" dirty="0">
                          <a:latin typeface="Comic Sans MS" panose="030F0702030302020204" pitchFamily="66" charset="0"/>
                        </a:rPr>
                        <a:t> </a:t>
                      </a:r>
                      <a:r>
                        <a:rPr lang="en-GB" sz="2400" baseline="0" dirty="0" err="1">
                          <a:latin typeface="Comic Sans MS" panose="030F0702030302020204" pitchFamily="66" charset="0"/>
                        </a:rPr>
                        <a:t>muy</a:t>
                      </a:r>
                      <a:r>
                        <a:rPr lang="en-GB" sz="2400" baseline="0" dirty="0">
                          <a:latin typeface="Comic Sans MS" panose="030F0702030302020204" pitchFamily="66" charset="0"/>
                        </a:rPr>
                        <a:t> </a:t>
                      </a:r>
                      <a:r>
                        <a:rPr lang="en-GB" sz="2400" baseline="0" dirty="0" err="1">
                          <a:latin typeface="Comic Sans MS" panose="030F0702030302020204" pitchFamily="66" charset="0"/>
                        </a:rPr>
                        <a:t>generoso</a:t>
                      </a:r>
                      <a:r>
                        <a:rPr lang="en-GB" sz="2400" baseline="0" dirty="0">
                          <a:latin typeface="Comic Sans MS" panose="030F0702030302020204" pitchFamily="66" charset="0"/>
                        </a:rPr>
                        <a:t> con el </a:t>
                      </a:r>
                      <a:r>
                        <a:rPr lang="en-GB" sz="2400" baseline="0" dirty="0" err="1">
                          <a:latin typeface="Comic Sans MS" panose="030F0702030302020204" pitchFamily="66" charset="0"/>
                        </a:rPr>
                        <a:t>dinero</a:t>
                      </a:r>
                      <a:r>
                        <a:rPr lang="en-GB" sz="2400" baseline="0" dirty="0">
                          <a:latin typeface="Comic Sans MS" panose="030F0702030302020204" pitchFamily="66" charset="0"/>
                        </a:rPr>
                        <a:t>.</a:t>
                      </a:r>
                      <a:endParaRPr lang="en-GB" sz="2400" b="0" dirty="0">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10003"/>
                  </a:ext>
                </a:extLst>
              </a:tr>
            </a:tbl>
          </a:graphicData>
        </a:graphic>
      </p:graphicFrame>
      <p:sp>
        <p:nvSpPr>
          <p:cNvPr id="13" name="TextBox 12"/>
          <p:cNvSpPr txBox="1"/>
          <p:nvPr/>
        </p:nvSpPr>
        <p:spPr>
          <a:xfrm>
            <a:off x="7598925" y="2682449"/>
            <a:ext cx="1224137" cy="40011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latin typeface="Comic Sans MS" panose="030F0702030302020204" pitchFamily="66" charset="0"/>
              </a:rPr>
              <a:t>Both</a:t>
            </a:r>
          </a:p>
        </p:txBody>
      </p:sp>
      <p:sp>
        <p:nvSpPr>
          <p:cNvPr id="14" name="TextBox 13"/>
          <p:cNvSpPr txBox="1"/>
          <p:nvPr/>
        </p:nvSpPr>
        <p:spPr>
          <a:xfrm>
            <a:off x="7598925" y="3506285"/>
            <a:ext cx="1224137" cy="40011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latin typeface="Comic Sans MS" panose="030F0702030302020204" pitchFamily="66" charset="0"/>
              </a:rPr>
              <a:t>Positive</a:t>
            </a:r>
          </a:p>
        </p:txBody>
      </p:sp>
      <p:sp>
        <p:nvSpPr>
          <p:cNvPr id="15" name="TextBox 14"/>
          <p:cNvSpPr txBox="1"/>
          <p:nvPr/>
        </p:nvSpPr>
        <p:spPr>
          <a:xfrm>
            <a:off x="7503760" y="4314765"/>
            <a:ext cx="1335635" cy="40011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latin typeface="Comic Sans MS" panose="030F0702030302020204" pitchFamily="66" charset="0"/>
              </a:rPr>
              <a:t>Negative</a:t>
            </a:r>
          </a:p>
        </p:txBody>
      </p:sp>
      <p:sp>
        <p:nvSpPr>
          <p:cNvPr id="16" name="TextBox 15"/>
          <p:cNvSpPr txBox="1"/>
          <p:nvPr/>
        </p:nvSpPr>
        <p:spPr>
          <a:xfrm>
            <a:off x="7598921" y="5203120"/>
            <a:ext cx="1224137" cy="40011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latin typeface="Comic Sans MS" panose="030F0702030302020204" pitchFamily="66" charset="0"/>
              </a:rPr>
              <a:t>Both</a:t>
            </a:r>
          </a:p>
        </p:txBody>
      </p:sp>
    </p:spTree>
    <p:extLst>
      <p:ext uri="{BB962C8B-B14F-4D97-AF65-F5344CB8AC3E}">
        <p14:creationId xmlns:p14="http://schemas.microsoft.com/office/powerpoint/2010/main" val="1337860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TotalTime>
  <Words>448</Words>
  <Application>Microsoft Office PowerPoint</Application>
  <PresentationFormat>On-screen Show (4:3)</PresentationFormat>
  <Paragraphs>66</Paragraphs>
  <Slides>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Comic Sans MS</vt:lpstr>
      <vt:lpstr>Office Theme</vt:lpstr>
      <vt:lpstr>la fecha</vt:lpstr>
      <vt:lpstr>TOP TIP: Learn time phrases as these will help you know which tense they are using. Which tenses would you use with these?</vt:lpstr>
      <vt:lpstr>TOP TIP: Sometimes if a word starts with ‘s’ in English it will start with ‘es’ in Spanish.  Can you work out these cognates?</vt:lpstr>
      <vt:lpstr>Give three facts that you find out about Ryan.</vt:lpstr>
      <vt:lpstr>What is this poster about?</vt:lpstr>
      <vt:lpstr>TOP TIP: Try to think of ways to remember translations of words. The more ridiculous, the better! Can you think of a way to remember these words? E.g. mayor = older (think of ‘the mayor is older than me).</vt:lpstr>
      <vt:lpstr>Match up the descriptions with the correct images</vt:lpstr>
      <vt:lpstr>Are these opinions on family members positive, negative or both?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fecha</dc:title>
  <dc:creator>Administrator</dc:creator>
  <cp:lastModifiedBy>A Eastham</cp:lastModifiedBy>
  <cp:revision>19</cp:revision>
  <dcterms:created xsi:type="dcterms:W3CDTF">2016-08-30T14:22:28Z</dcterms:created>
  <dcterms:modified xsi:type="dcterms:W3CDTF">2023-01-05T15:15:07Z</dcterms:modified>
</cp:coreProperties>
</file>