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7" r:id="rId2"/>
    <p:sldId id="288" r:id="rId3"/>
    <p:sldId id="364" r:id="rId4"/>
    <p:sldId id="308" r:id="rId5"/>
    <p:sldId id="366" r:id="rId6"/>
    <p:sldId id="260" r:id="rId7"/>
    <p:sldId id="261" r:id="rId8"/>
    <p:sldId id="278" r:id="rId9"/>
    <p:sldId id="280" r:id="rId10"/>
    <p:sldId id="307" r:id="rId11"/>
    <p:sldId id="290" r:id="rId12"/>
    <p:sldId id="3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genius.com/albums/William-shakespeare/Macbeth" TargetMode="External"/><Relationship Id="rId2" Type="http://schemas.openxmlformats.org/officeDocument/2006/relationships/hyperlink" Target="https://www.sparknotes.com/shakespeare/macbeth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s://www.litcharts.com/lit/macbeth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genius.com/Charles-dickens-a-christmas-carol-part-1-annotated" TargetMode="External"/><Relationship Id="rId2" Type="http://schemas.openxmlformats.org/officeDocument/2006/relationships/hyperlink" Target="https://www.sparknotes.com/lit/christmascarol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hyperlink" Target="https://www.litcharts.com/lit/a-christmas-carol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whitcliffemount.co.uk/page/?title=English&amp;pid=14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GCSE English Language and English Literature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Revision guidance</a:t>
            </a:r>
          </a:p>
        </p:txBody>
      </p:sp>
    </p:spTree>
    <p:extLst>
      <p:ext uri="{BB962C8B-B14F-4D97-AF65-F5344CB8AC3E}">
        <p14:creationId xmlns:p14="http://schemas.microsoft.com/office/powerpoint/2010/main" val="487767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149" y="-277953"/>
            <a:ext cx="10364451" cy="1596177"/>
          </a:xfrm>
        </p:spPr>
        <p:txBody>
          <a:bodyPr/>
          <a:lstStyle/>
          <a:p>
            <a:r>
              <a:rPr lang="en-GB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843092"/>
            <a:ext cx="10363826" cy="3424107"/>
          </a:xfrm>
        </p:spPr>
        <p:txBody>
          <a:bodyPr/>
          <a:lstStyle/>
          <a:p>
            <a:r>
              <a:rPr lang="en-GB" dirty="0"/>
              <a:t>Students have been studying 2 subjects in English lessons: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400" dirty="0"/>
              <a:t>1 for English Language (Exam board = </a:t>
            </a:r>
            <a:r>
              <a:rPr lang="en-GB" sz="2400" dirty="0" err="1"/>
              <a:t>eduqas</a:t>
            </a:r>
            <a:r>
              <a:rPr lang="en-GB" sz="2400" dirty="0"/>
              <a:t>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GB" sz="2400" dirty="0"/>
              <a:t>1 for English literature (exam board = AQA)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B95605-AA6D-9341-A997-F31297E4F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5319" y="2834785"/>
            <a:ext cx="3636421" cy="3620259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A269926-2B9F-9DEB-FA94-84CAF089E0DC}"/>
              </a:ext>
            </a:extLst>
          </p:cNvPr>
          <p:cNvSpPr/>
          <p:nvPr/>
        </p:nvSpPr>
        <p:spPr>
          <a:xfrm>
            <a:off x="719847" y="3628417"/>
            <a:ext cx="6858000" cy="213035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expectation for each exam board is very specific. Students </a:t>
            </a:r>
            <a:r>
              <a:rPr lang="en-GB" sz="2400" b="1" u="sng" dirty="0"/>
              <a:t>must </a:t>
            </a:r>
            <a:r>
              <a:rPr lang="en-GB" sz="2400" dirty="0"/>
              <a:t>avoid using TikTok to revise for English as the content is usually aimed towards the wrong exam board and it can adversely affect their performance in exams.</a:t>
            </a:r>
          </a:p>
        </p:txBody>
      </p:sp>
    </p:spTree>
    <p:extLst>
      <p:ext uri="{BB962C8B-B14F-4D97-AF65-F5344CB8AC3E}">
        <p14:creationId xmlns:p14="http://schemas.microsoft.com/office/powerpoint/2010/main" val="1388169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47133" y="2367092"/>
            <a:ext cx="11548534" cy="3424107"/>
          </a:xfrm>
        </p:spPr>
        <p:txBody>
          <a:bodyPr>
            <a:normAutofit/>
          </a:bodyPr>
          <a:lstStyle/>
          <a:p>
            <a:r>
              <a:rPr lang="en-GB" sz="4000" dirty="0"/>
              <a:t>Paper 1: fiction (40% of overall grade)</a:t>
            </a:r>
          </a:p>
          <a:p>
            <a:r>
              <a:rPr lang="en-GB" sz="4000" dirty="0"/>
              <a:t>Paper 2: non-fiction (60% of overall grade)</a:t>
            </a:r>
          </a:p>
        </p:txBody>
      </p:sp>
      <p:sp>
        <p:nvSpPr>
          <p:cNvPr id="4" name="Rectangle 3"/>
          <p:cNvSpPr/>
          <p:nvPr/>
        </p:nvSpPr>
        <p:spPr>
          <a:xfrm>
            <a:off x="6843562" y="4013735"/>
            <a:ext cx="4572000" cy="18769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This is the component which will be assessed in the mock exams</a:t>
            </a:r>
            <a:endParaRPr lang="en-GB" sz="3200" b="1" dirty="0"/>
          </a:p>
        </p:txBody>
      </p:sp>
      <p:cxnSp>
        <p:nvCxnSpPr>
          <p:cNvPr id="6" name="Straight Arrow Connector 5"/>
          <p:cNvCxnSpPr>
            <a:cxnSpLocks/>
            <a:stCxn id="4" idx="1"/>
          </p:cNvCxnSpPr>
          <p:nvPr/>
        </p:nvCxnSpPr>
        <p:spPr>
          <a:xfrm flipH="1" flipV="1">
            <a:off x="5046453" y="3224463"/>
            <a:ext cx="1797109" cy="172773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71638" y="2464067"/>
            <a:ext cx="10806588" cy="760396"/>
          </a:xfrm>
          <a:prstGeom prst="rect">
            <a:avLst/>
          </a:prstGeom>
          <a:solidFill>
            <a:schemeClr val="accent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168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language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47133" y="2367092"/>
            <a:ext cx="11548534" cy="3424107"/>
          </a:xfrm>
        </p:spPr>
        <p:txBody>
          <a:bodyPr>
            <a:normAutofit/>
          </a:bodyPr>
          <a:lstStyle/>
          <a:p>
            <a:r>
              <a:rPr lang="en-GB" sz="4000" dirty="0"/>
              <a:t>Paper 1: fiction </a:t>
            </a:r>
          </a:p>
          <a:p>
            <a:pPr lvl="1"/>
            <a:r>
              <a:rPr lang="en-GB" sz="3800" dirty="0"/>
              <a:t>Section A: Fiction Reading (1 hour)</a:t>
            </a:r>
          </a:p>
          <a:p>
            <a:pPr lvl="1"/>
            <a:r>
              <a:rPr lang="en-GB" sz="3800" dirty="0"/>
              <a:t>Section B: Creative Prose (45 mins)</a:t>
            </a:r>
          </a:p>
        </p:txBody>
      </p:sp>
    </p:spTree>
    <p:extLst>
      <p:ext uri="{BB962C8B-B14F-4D97-AF65-F5344CB8AC3E}">
        <p14:creationId xmlns:p14="http://schemas.microsoft.com/office/powerpoint/2010/main" val="3416511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E24FA-1ECC-062D-5807-12193FB9E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CECB3-9DAB-8F74-BABA-C03509CB4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3679" y="219272"/>
            <a:ext cx="5431218" cy="772401"/>
          </a:xfrm>
        </p:spPr>
        <p:txBody>
          <a:bodyPr/>
          <a:lstStyle/>
          <a:p>
            <a:r>
              <a:rPr lang="en-GB" dirty="0"/>
              <a:t>Fiction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63926-44A6-7C32-D0B9-FA39C138DA9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02276" y="1712890"/>
            <a:ext cx="10582141" cy="499270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/>
              <a:t>This skill uses a similar skill set to the </a:t>
            </a:r>
            <a:r>
              <a:rPr lang="en-GB" b="1" dirty="0"/>
              <a:t>Non-fiction reading </a:t>
            </a:r>
            <a:r>
              <a:rPr lang="en-GB" dirty="0"/>
              <a:t>paper. </a:t>
            </a:r>
          </a:p>
          <a:p>
            <a:r>
              <a:rPr lang="en-GB" dirty="0"/>
              <a:t>The best way to revise is to:</a:t>
            </a:r>
          </a:p>
          <a:p>
            <a:pPr lvl="1"/>
            <a:r>
              <a:rPr lang="en-GB" sz="2400" u="sng" dirty="0"/>
              <a:t>practise the questions </a:t>
            </a:r>
            <a:r>
              <a:rPr lang="en-GB" sz="2400" dirty="0"/>
              <a:t>in timed conditions. There are plenty of sample questions in the </a:t>
            </a:r>
            <a:r>
              <a:rPr lang="en-GB" sz="2400" b="1" u="sng" dirty="0"/>
              <a:t>student support pack.</a:t>
            </a:r>
          </a:p>
          <a:p>
            <a:endParaRPr lang="en-GB" b="1" u="sng" dirty="0"/>
          </a:p>
          <a:p>
            <a:r>
              <a:rPr lang="en-GB" dirty="0"/>
              <a:t>Your teacher may be able to sit with you outside of lesson and go through any sample work you have done.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184033-4C25-1A8C-77A9-AAB9BBFFD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873" y="0"/>
            <a:ext cx="1477543" cy="172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56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3679" y="219272"/>
            <a:ext cx="5431218" cy="772401"/>
          </a:xfrm>
        </p:spPr>
        <p:txBody>
          <a:bodyPr/>
          <a:lstStyle/>
          <a:p>
            <a:r>
              <a:rPr lang="en-GB" dirty="0"/>
              <a:t>Creative prose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02276" y="1712890"/>
            <a:ext cx="10582141" cy="499270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/>
              <a:t>This is the short story. </a:t>
            </a:r>
          </a:p>
          <a:p>
            <a:r>
              <a:rPr lang="en-GB" dirty="0"/>
              <a:t>Students have written a model story in class. They will need to </a:t>
            </a:r>
            <a:r>
              <a:rPr lang="en-GB" b="1" u="sng" dirty="0"/>
              <a:t>adapt that story for the exam</a:t>
            </a:r>
            <a:r>
              <a:rPr lang="en-GB" dirty="0"/>
              <a:t>. Do not try and write a new story in the exam</a:t>
            </a:r>
          </a:p>
          <a:p>
            <a:r>
              <a:rPr lang="en-GB" dirty="0"/>
              <a:t>The best way to revise is to:</a:t>
            </a:r>
          </a:p>
          <a:p>
            <a:pPr lvl="1"/>
            <a:r>
              <a:rPr lang="en-GB" sz="2400" dirty="0"/>
              <a:t>Practise writing the story in timed conditions [45 minutes]</a:t>
            </a:r>
          </a:p>
          <a:p>
            <a:pPr lvl="1"/>
            <a:r>
              <a:rPr lang="en-GB" sz="2400" dirty="0"/>
              <a:t>Adapt and </a:t>
            </a:r>
            <a:r>
              <a:rPr lang="en-GB" sz="2400" b="1" u="sng" dirty="0"/>
              <a:t>rewrite</a:t>
            </a:r>
            <a:r>
              <a:rPr lang="en-GB" sz="2400" u="sng" dirty="0"/>
              <a:t> </a:t>
            </a:r>
            <a:r>
              <a:rPr lang="en-GB" sz="2400" dirty="0"/>
              <a:t>the story to fit as many new titles as possible. There is a list of these in students’ exercise books</a:t>
            </a:r>
          </a:p>
          <a:p>
            <a:pPr lvl="1"/>
            <a:r>
              <a:rPr lang="en-GB" sz="2400" dirty="0"/>
              <a:t>Read as much fiction prose as you can!</a:t>
            </a:r>
          </a:p>
          <a:p>
            <a:endParaRPr lang="en-GB" dirty="0"/>
          </a:p>
          <a:p>
            <a:r>
              <a:rPr lang="en-GB" dirty="0"/>
              <a:t>Your teacher may be able to sit with you outside of lesson and go through any sample work you have done.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276" y="219272"/>
            <a:ext cx="2302641" cy="128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622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025" y="219272"/>
            <a:ext cx="3653934" cy="50194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1800" dirty="0"/>
              <a:t>Creative prose – example titles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4130" y="134465"/>
            <a:ext cx="1201002" cy="671558"/>
          </a:xfrm>
          <a:prstGeom prst="rect">
            <a:avLst/>
          </a:prstGeom>
        </p:spPr>
      </p:pic>
      <p:pic>
        <p:nvPicPr>
          <p:cNvPr id="4" name="Picture 3" descr="A screenshot of a questionnaire&#10;&#10;AI-generated content may be incorrect.">
            <a:extLst>
              <a:ext uri="{FF2B5EF4-FFF2-40B4-BE49-F238E27FC236}">
                <a16:creationId xmlns:a16="http://schemas.microsoft.com/office/drawing/2014/main" id="{44644189-9EEE-A382-A57E-58860E3F07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40" y="1066801"/>
            <a:ext cx="6601746" cy="543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001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83797" y="630517"/>
            <a:ext cx="10364451" cy="1596177"/>
          </a:xfrm>
        </p:spPr>
        <p:txBody>
          <a:bodyPr/>
          <a:lstStyle/>
          <a:p>
            <a:r>
              <a:rPr lang="en-GB" dirty="0"/>
              <a:t>English literature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47133" y="2367092"/>
            <a:ext cx="11548534" cy="3424107"/>
          </a:xfrm>
        </p:spPr>
        <p:txBody>
          <a:bodyPr>
            <a:normAutofit fontScale="92500"/>
          </a:bodyPr>
          <a:lstStyle/>
          <a:p>
            <a:r>
              <a:rPr lang="en-GB" sz="4000" dirty="0"/>
              <a:t>Paper 1: </a:t>
            </a:r>
            <a:r>
              <a:rPr lang="en-GB" sz="4000" b="1" u="sng" dirty="0"/>
              <a:t>Shakespeare</a:t>
            </a:r>
            <a:r>
              <a:rPr lang="en-GB" sz="4000" dirty="0"/>
              <a:t> (</a:t>
            </a:r>
            <a:r>
              <a:rPr lang="en-GB" sz="4000" b="1" u="sng" dirty="0"/>
              <a:t>Macbeth) </a:t>
            </a:r>
            <a:r>
              <a:rPr lang="en-GB" sz="4000" dirty="0"/>
              <a:t>and A </a:t>
            </a:r>
            <a:r>
              <a:rPr lang="en-GB" sz="4000" b="1" u="sng" dirty="0"/>
              <a:t>Christmas Carol </a:t>
            </a:r>
            <a:r>
              <a:rPr lang="en-GB" sz="4000" dirty="0"/>
              <a:t>(40% of overall grade)</a:t>
            </a:r>
          </a:p>
          <a:p>
            <a:r>
              <a:rPr lang="en-GB" sz="4000" dirty="0"/>
              <a:t>Paper 2: </a:t>
            </a:r>
            <a:r>
              <a:rPr lang="en-GB" sz="4000" b="1" u="sng" dirty="0"/>
              <a:t>An Inspector Calls</a:t>
            </a:r>
            <a:r>
              <a:rPr lang="en-GB" sz="4000" dirty="0"/>
              <a:t>, </a:t>
            </a:r>
            <a:r>
              <a:rPr lang="en-GB" sz="4000" b="1" u="sng" dirty="0"/>
              <a:t>anthology poetry </a:t>
            </a:r>
            <a:r>
              <a:rPr lang="en-GB" sz="4000" dirty="0"/>
              <a:t>and </a:t>
            </a:r>
            <a:r>
              <a:rPr lang="en-GB" sz="4000" b="1" u="sng" dirty="0"/>
              <a:t>unseen poetry </a:t>
            </a:r>
            <a:r>
              <a:rPr lang="en-GB" sz="4000" dirty="0"/>
              <a:t>(60% of overall grade)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EEC88D-3367-4AE2-A30D-201127AFA585}"/>
              </a:ext>
            </a:extLst>
          </p:cNvPr>
          <p:cNvSpPr/>
          <p:nvPr/>
        </p:nvSpPr>
        <p:spPr>
          <a:xfrm>
            <a:off x="2582333" y="5791198"/>
            <a:ext cx="8850163" cy="895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This is the component which will be assessed in the first mock exams</a:t>
            </a:r>
            <a:endParaRPr lang="en-GB" sz="3200" b="1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15CA82B-7A32-43CB-A400-32A906E5EE53}"/>
              </a:ext>
            </a:extLst>
          </p:cNvPr>
          <p:cNvCxnSpPr>
            <a:cxnSpLocks/>
            <a:stCxn id="4" idx="0"/>
            <a:endCxn id="6" idx="2"/>
          </p:cNvCxnSpPr>
          <p:nvPr/>
        </p:nvCxnSpPr>
        <p:spPr>
          <a:xfrm flipH="1" flipV="1">
            <a:off x="6262839" y="3745018"/>
            <a:ext cx="744576" cy="20461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192D6F7-A2B0-4B2B-9E97-D90507025CFB}"/>
              </a:ext>
            </a:extLst>
          </p:cNvPr>
          <p:cNvSpPr/>
          <p:nvPr/>
        </p:nvSpPr>
        <p:spPr>
          <a:xfrm>
            <a:off x="488572" y="2367091"/>
            <a:ext cx="11548534" cy="1377927"/>
          </a:xfrm>
          <a:prstGeom prst="rect">
            <a:avLst/>
          </a:prstGeom>
          <a:solidFill>
            <a:schemeClr val="accent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59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4186" y="288581"/>
            <a:ext cx="8440794" cy="772401"/>
          </a:xfrm>
        </p:spPr>
        <p:txBody>
          <a:bodyPr>
            <a:normAutofit/>
          </a:bodyPr>
          <a:lstStyle/>
          <a:p>
            <a:r>
              <a:rPr lang="en-GB" dirty="0"/>
              <a:t>Shakespeare: Macbeth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02276" y="1326524"/>
            <a:ext cx="11342621" cy="53790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en-GB" dirty="0"/>
              <a:t>The best ways to revise are to:</a:t>
            </a:r>
          </a:p>
          <a:p>
            <a:pPr lvl="1"/>
            <a:r>
              <a:rPr lang="en-GB" sz="2400" dirty="0"/>
              <a:t>Use the following sources to familiarise yourself with the plot, characters and themes. Turn these sources into revision materials (flashcards, mind maps, podcasts </a:t>
            </a:r>
            <a:r>
              <a:rPr lang="en-GB" sz="2400" dirty="0" err="1"/>
              <a:t>etc</a:t>
            </a:r>
            <a:r>
              <a:rPr lang="en-GB" sz="2400" dirty="0"/>
              <a:t>):</a:t>
            </a:r>
          </a:p>
          <a:p>
            <a:pPr lvl="2"/>
            <a:r>
              <a:rPr lang="en-GB" sz="2200" b="1" u="sng" dirty="0"/>
              <a:t>student support pack</a:t>
            </a:r>
            <a:r>
              <a:rPr lang="en-GB" sz="2200" dirty="0"/>
              <a:t>.</a:t>
            </a:r>
          </a:p>
          <a:p>
            <a:pPr lvl="2"/>
            <a:r>
              <a:rPr lang="en-GB" sz="2200" dirty="0" err="1"/>
              <a:t>Sparknotes</a:t>
            </a:r>
            <a:r>
              <a:rPr lang="en-GB" sz="2200" dirty="0"/>
              <a:t> website </a:t>
            </a:r>
            <a:r>
              <a:rPr lang="en-GB" sz="2200" dirty="0">
                <a:hlinkClick r:id="rId2"/>
              </a:rPr>
              <a:t>https://www.sparknotes.com/shakespeare/macbeth/</a:t>
            </a:r>
            <a:r>
              <a:rPr lang="en-GB" sz="2200" dirty="0"/>
              <a:t> </a:t>
            </a:r>
          </a:p>
          <a:p>
            <a:pPr lvl="2"/>
            <a:r>
              <a:rPr lang="en-US" sz="2200" dirty="0"/>
              <a:t>T</a:t>
            </a:r>
            <a:r>
              <a:rPr lang="en-GB" sz="2200" dirty="0"/>
              <a:t>he genius annotations website </a:t>
            </a:r>
            <a:r>
              <a:rPr lang="en-GB" sz="2200" dirty="0">
                <a:hlinkClick r:id="rId3"/>
              </a:rPr>
              <a:t>https://genius.com/albums/William-shakespeare/Macbeth</a:t>
            </a:r>
            <a:r>
              <a:rPr lang="en-GB" sz="2200" dirty="0"/>
              <a:t> </a:t>
            </a:r>
          </a:p>
          <a:p>
            <a:pPr lvl="2"/>
            <a:r>
              <a:rPr lang="en-US" sz="2200" dirty="0"/>
              <a:t>L</a:t>
            </a:r>
            <a:r>
              <a:rPr lang="en-GB" sz="2200" dirty="0" err="1"/>
              <a:t>itcharts</a:t>
            </a:r>
            <a:r>
              <a:rPr lang="en-GB" sz="2200" dirty="0"/>
              <a:t> website (theme tracker function is especially useful) </a:t>
            </a:r>
            <a:r>
              <a:rPr lang="en-GB" sz="2200" dirty="0">
                <a:hlinkClick r:id="rId4"/>
              </a:rPr>
              <a:t>https://www.litcharts.com/lit/macbeth</a:t>
            </a:r>
            <a:r>
              <a:rPr lang="en-GB" sz="2200" dirty="0"/>
              <a:t> </a:t>
            </a:r>
          </a:p>
          <a:p>
            <a:pPr lvl="2"/>
            <a:r>
              <a:rPr lang="en-GB" sz="2200" dirty="0" err="1"/>
              <a:t>Yorknotes</a:t>
            </a:r>
            <a:r>
              <a:rPr lang="en-GB" sz="2200" dirty="0"/>
              <a:t> revision guide</a:t>
            </a:r>
          </a:p>
          <a:p>
            <a:pPr lvl="2"/>
            <a:r>
              <a:rPr lang="en-GB" sz="2200" b="1" u="sng" dirty="0"/>
              <a:t>exercise books</a:t>
            </a:r>
          </a:p>
          <a:p>
            <a:pPr lvl="2"/>
            <a:r>
              <a:rPr lang="en-GB" sz="2200" dirty="0"/>
              <a:t>annotated copies of the text</a:t>
            </a:r>
          </a:p>
          <a:p>
            <a:pPr lvl="1"/>
            <a:r>
              <a:rPr lang="en-GB" sz="2400" dirty="0"/>
              <a:t>Don’t </a:t>
            </a:r>
            <a:r>
              <a:rPr lang="en-GB" sz="2400" b="1" u="sng" dirty="0"/>
              <a:t>just read over notes/revision materials. </a:t>
            </a:r>
            <a:r>
              <a:rPr lang="en-GB" sz="2400" dirty="0"/>
              <a:t>Use them to plan responses to sample questions. Questions will be found in the </a:t>
            </a:r>
            <a:r>
              <a:rPr lang="en-GB" sz="2400" b="1" u="sng" dirty="0"/>
              <a:t>student support pack</a:t>
            </a:r>
            <a:r>
              <a:rPr lang="en-GB" sz="2400" dirty="0"/>
              <a:t>. </a:t>
            </a:r>
          </a:p>
          <a:p>
            <a:pPr lvl="1"/>
            <a:r>
              <a:rPr lang="en-GB" sz="2400" dirty="0"/>
              <a:t>Practise the questions in timed conditions. There will be plenty of sample questions in the </a:t>
            </a:r>
            <a:r>
              <a:rPr lang="en-GB" sz="2400" b="1" u="sng" dirty="0"/>
              <a:t>student support pack.</a:t>
            </a:r>
          </a:p>
          <a:p>
            <a:endParaRPr lang="en-GB" b="1" u="sng" dirty="0"/>
          </a:p>
          <a:p>
            <a:r>
              <a:rPr lang="en-GB" dirty="0"/>
              <a:t>Your teacher may be able to sit with you outside of lesson and go through any sample work you have done. </a:t>
            </a:r>
          </a:p>
        </p:txBody>
      </p:sp>
      <p:pic>
        <p:nvPicPr>
          <p:cNvPr id="1026" name="Picture 2" descr="Image result for macbet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08" y="88456"/>
            <a:ext cx="1561478" cy="117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40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3679" y="219272"/>
            <a:ext cx="5431218" cy="772401"/>
          </a:xfrm>
        </p:spPr>
        <p:txBody>
          <a:bodyPr/>
          <a:lstStyle/>
          <a:p>
            <a:r>
              <a:rPr lang="en-GB" dirty="0"/>
              <a:t>A Christmas </a:t>
            </a:r>
            <a:r>
              <a:rPr lang="en-GB" dirty="0" err="1"/>
              <a:t>CArol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02276" y="1326524"/>
            <a:ext cx="11342621" cy="53790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en-GB" dirty="0"/>
              <a:t>The best ways to revise are to:</a:t>
            </a:r>
          </a:p>
          <a:p>
            <a:pPr lvl="1"/>
            <a:r>
              <a:rPr lang="en-GB" sz="2400" dirty="0"/>
              <a:t>Use the following sources to familiarise yourself with the plot, characters and themes. Turn these sources into revision materials (flashcards, mind maps, podcasts </a:t>
            </a:r>
            <a:r>
              <a:rPr lang="en-GB" sz="2400" dirty="0" err="1"/>
              <a:t>etc</a:t>
            </a:r>
            <a:r>
              <a:rPr lang="en-GB" sz="2400" dirty="0"/>
              <a:t>):</a:t>
            </a:r>
          </a:p>
          <a:p>
            <a:pPr lvl="2"/>
            <a:r>
              <a:rPr lang="en-GB" sz="2200" b="1" u="sng" dirty="0"/>
              <a:t>student support pack</a:t>
            </a:r>
            <a:endParaRPr lang="en-GB" sz="2200" dirty="0"/>
          </a:p>
          <a:p>
            <a:pPr lvl="2"/>
            <a:r>
              <a:rPr lang="en-GB" sz="2200" dirty="0" err="1"/>
              <a:t>Sparknotes</a:t>
            </a:r>
            <a:r>
              <a:rPr lang="en-GB" sz="2200" dirty="0"/>
              <a:t> website </a:t>
            </a:r>
            <a:r>
              <a:rPr lang="en-GB" sz="2200" dirty="0">
                <a:hlinkClick r:id="rId2"/>
              </a:rPr>
              <a:t>https://www.sparknotes.com/lit/christmascarol/</a:t>
            </a:r>
            <a:r>
              <a:rPr lang="en-GB" sz="2200" dirty="0"/>
              <a:t> </a:t>
            </a:r>
          </a:p>
          <a:p>
            <a:pPr lvl="2"/>
            <a:r>
              <a:rPr lang="en-US" sz="2200" dirty="0"/>
              <a:t>G</a:t>
            </a:r>
            <a:r>
              <a:rPr lang="en-GB" sz="2200" dirty="0" err="1"/>
              <a:t>enius</a:t>
            </a:r>
            <a:r>
              <a:rPr lang="en-GB" sz="2200" dirty="0"/>
              <a:t> Website </a:t>
            </a:r>
            <a:r>
              <a:rPr lang="en-GB" sz="2200" dirty="0">
                <a:hlinkClick r:id="rId3"/>
              </a:rPr>
              <a:t>https://genius.com/Charles-dickens-a-christmas-carol-part-1-annotated</a:t>
            </a:r>
            <a:r>
              <a:rPr lang="en-GB" sz="2200" dirty="0"/>
              <a:t> </a:t>
            </a:r>
          </a:p>
          <a:p>
            <a:pPr lvl="2"/>
            <a:r>
              <a:rPr lang="en-US" sz="2200" dirty="0"/>
              <a:t>L</a:t>
            </a:r>
            <a:r>
              <a:rPr lang="en-GB" sz="2200" dirty="0" err="1"/>
              <a:t>itcharts</a:t>
            </a:r>
            <a:r>
              <a:rPr lang="en-GB" sz="2200" dirty="0"/>
              <a:t> website (theme tracker function is especially useful) </a:t>
            </a:r>
            <a:r>
              <a:rPr lang="en-GB" sz="2200" dirty="0">
                <a:hlinkClick r:id="rId4"/>
              </a:rPr>
              <a:t>https://www.litcharts.com/lit/a-christmas-carol</a:t>
            </a:r>
            <a:r>
              <a:rPr lang="en-GB" sz="2200" dirty="0"/>
              <a:t> </a:t>
            </a:r>
          </a:p>
          <a:p>
            <a:pPr lvl="2"/>
            <a:r>
              <a:rPr lang="en-GB" sz="2200" dirty="0" err="1"/>
              <a:t>Yorknotes</a:t>
            </a:r>
            <a:r>
              <a:rPr lang="en-GB" sz="2200" dirty="0"/>
              <a:t> revision guide</a:t>
            </a:r>
          </a:p>
          <a:p>
            <a:pPr lvl="2"/>
            <a:r>
              <a:rPr lang="en-GB" sz="2200" b="1" u="sng" dirty="0"/>
              <a:t>exercise books</a:t>
            </a:r>
          </a:p>
          <a:p>
            <a:pPr lvl="2"/>
            <a:r>
              <a:rPr lang="en-GB" sz="2200" dirty="0"/>
              <a:t>annotated copies of the text</a:t>
            </a:r>
          </a:p>
          <a:p>
            <a:pPr lvl="1"/>
            <a:r>
              <a:rPr lang="en-GB" sz="2400" dirty="0"/>
              <a:t>Don’t </a:t>
            </a:r>
            <a:r>
              <a:rPr lang="en-GB" sz="2400" b="1" u="sng" dirty="0"/>
              <a:t>just read over notes/revision materials. </a:t>
            </a:r>
            <a:r>
              <a:rPr lang="en-GB" sz="2400" dirty="0"/>
              <a:t>Use them to plan responses to sample questions. Questions can be found in the </a:t>
            </a:r>
            <a:r>
              <a:rPr lang="en-GB" sz="2400" b="1" u="sng" dirty="0"/>
              <a:t>student support pack</a:t>
            </a:r>
            <a:r>
              <a:rPr lang="en-GB" sz="2400" dirty="0"/>
              <a:t>. </a:t>
            </a:r>
          </a:p>
          <a:p>
            <a:pPr lvl="1"/>
            <a:r>
              <a:rPr lang="en-GB" sz="2400" dirty="0"/>
              <a:t>Practise the questions in timed conditions. There are plenty of sample questions in the </a:t>
            </a:r>
            <a:r>
              <a:rPr lang="en-GB" sz="2400" b="1" u="sng" dirty="0"/>
              <a:t>student support pack.</a:t>
            </a:r>
          </a:p>
          <a:p>
            <a:endParaRPr lang="en-GB" b="1" u="sng" dirty="0"/>
          </a:p>
          <a:p>
            <a:r>
              <a:rPr lang="en-GB" dirty="0"/>
              <a:t>Your teacher may be able to sit with you outside of lesson and go through any sample work you have done.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276" y="77273"/>
            <a:ext cx="2125014" cy="119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27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06061" y="139521"/>
            <a:ext cx="2874136" cy="40139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tx1"/>
                </a:solidFill>
              </a:rPr>
              <a:t>English Language</a:t>
            </a:r>
            <a:endParaRPr lang="en-GB" sz="2800" b="1" u="sng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141853" y="113763"/>
            <a:ext cx="2874136" cy="40139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tx1"/>
                </a:solidFill>
              </a:rPr>
              <a:t>English Literature</a:t>
            </a:r>
            <a:endParaRPr lang="en-GB" sz="2800" b="1" u="sng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25155" y="113762"/>
            <a:ext cx="2874136" cy="40139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tx1"/>
                </a:solidFill>
              </a:rPr>
              <a:t>Revision menu</a:t>
            </a:r>
            <a:endParaRPr lang="en-GB" sz="2800" b="1" u="sng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6061" y="631063"/>
            <a:ext cx="4969099" cy="592428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tx1"/>
                </a:solidFill>
              </a:rPr>
              <a:t>Fiction Reading:</a:t>
            </a:r>
          </a:p>
          <a:p>
            <a:r>
              <a:rPr lang="en-GB" sz="2800" dirty="0">
                <a:solidFill>
                  <a:schemeClr val="tx1"/>
                </a:solidFill>
              </a:rPr>
              <a:t>Complete as many sample questions (in timed conditions) as you can from the </a:t>
            </a:r>
            <a:r>
              <a:rPr lang="en-GB" sz="2800" b="1" u="sng" dirty="0">
                <a:solidFill>
                  <a:schemeClr val="tx1"/>
                </a:solidFill>
              </a:rPr>
              <a:t>student support pack.</a:t>
            </a:r>
          </a:p>
          <a:p>
            <a:endParaRPr lang="en-GB" sz="2800" b="1" u="sng" dirty="0">
              <a:solidFill>
                <a:schemeClr val="tx1"/>
              </a:solidFill>
            </a:endParaRPr>
          </a:p>
          <a:p>
            <a:r>
              <a:rPr lang="en-GB" sz="2800" b="1" dirty="0">
                <a:solidFill>
                  <a:schemeClr val="tx1"/>
                </a:solidFill>
              </a:rPr>
              <a:t>Creative Prose: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Memorise your story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Adapt it to as many different titles as possible.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</a:t>
            </a:r>
            <a:r>
              <a:rPr lang="en-GB" sz="2800" dirty="0" err="1">
                <a:solidFill>
                  <a:schemeClr val="tx1"/>
                </a:solidFill>
              </a:rPr>
              <a:t>ractise</a:t>
            </a:r>
            <a:r>
              <a:rPr lang="en-GB" sz="2800" dirty="0">
                <a:solidFill>
                  <a:schemeClr val="tx1"/>
                </a:solidFill>
              </a:rPr>
              <a:t> the spontaneous planning skills</a:t>
            </a:r>
          </a:p>
          <a:p>
            <a:endParaRPr lang="en-GB" sz="2800" b="1" u="sng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50BB3DD-7F2B-201C-2543-505D705BDE7A}"/>
              </a:ext>
            </a:extLst>
          </p:cNvPr>
          <p:cNvSpPr/>
          <p:nvPr/>
        </p:nvSpPr>
        <p:spPr>
          <a:xfrm>
            <a:off x="5175161" y="3593207"/>
            <a:ext cx="6840828" cy="29621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b="1" dirty="0"/>
              <a:t>A Christmas Carol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Create revision materials for the plot, characters and themes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Use revision resources to plan responses to sample questions from student support pack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Complete as many sample questions as you can from </a:t>
            </a:r>
            <a:r>
              <a:rPr lang="en-GB" sz="2400" b="1" u="sng" dirty="0"/>
              <a:t>student support pack.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67F5060-4E17-ACA6-93ED-71C141206023}"/>
              </a:ext>
            </a:extLst>
          </p:cNvPr>
          <p:cNvSpPr/>
          <p:nvPr/>
        </p:nvSpPr>
        <p:spPr>
          <a:xfrm>
            <a:off x="5175161" y="631065"/>
            <a:ext cx="6840828" cy="296214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b="1" dirty="0">
                <a:solidFill>
                  <a:schemeClr val="tx1"/>
                </a:solidFill>
              </a:rPr>
              <a:t>Shakespeare: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Create revision materials for the plot, characters and themes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Use revision resources to plan responses to sample questions from student support pack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Complete as many sample questions as you can from </a:t>
            </a:r>
            <a:r>
              <a:rPr lang="en-GB" sz="2400" b="1" u="sng" dirty="0">
                <a:solidFill>
                  <a:schemeClr val="tx1"/>
                </a:solidFill>
              </a:rPr>
              <a:t>student support pack.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910359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03BBE-FA56-96D4-26BF-78410A89B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1C65D-4FD4-A2B7-EB58-73EF6271055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67082" y="2367092"/>
            <a:ext cx="5710518" cy="3424107"/>
          </a:xfrm>
        </p:spPr>
        <p:txBody>
          <a:bodyPr/>
          <a:lstStyle/>
          <a:p>
            <a:r>
              <a:rPr lang="en-GB" dirty="0">
                <a:hlinkClick r:id="rId2"/>
              </a:rPr>
              <a:t>Whitcliffe Mount, A SHARE Academy - English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22ED75-9981-970F-4483-F1735786E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404" y="1257137"/>
            <a:ext cx="4696480" cy="479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95437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4726</TotalTime>
  <Words>855</Words>
  <Application>Microsoft Office PowerPoint</Application>
  <PresentationFormat>Widescreen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Tw Cen MT</vt:lpstr>
      <vt:lpstr>Droplet</vt:lpstr>
      <vt:lpstr>GCSE English Language and English Literature</vt:lpstr>
      <vt:lpstr>Overview</vt:lpstr>
      <vt:lpstr>English language</vt:lpstr>
      <vt:lpstr>English language</vt:lpstr>
      <vt:lpstr>Fiction reading</vt:lpstr>
      <vt:lpstr>Creative prose</vt:lpstr>
      <vt:lpstr>Creative prose – example titles</vt:lpstr>
      <vt:lpstr>English literature</vt:lpstr>
      <vt:lpstr>Shakespeare: Macbeth</vt:lpstr>
      <vt:lpstr>A Christmas CArol</vt:lpstr>
      <vt:lpstr>PowerPoint Presentation</vt:lpstr>
      <vt:lpstr>PowerPoint Presentation</vt:lpstr>
    </vt:vector>
  </TitlesOfParts>
  <Company>Shelley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June 2018 Mock Exams</dc:title>
  <dc:creator>Mr D. Quirk</dc:creator>
  <cp:lastModifiedBy>Quirk, Dan</cp:lastModifiedBy>
  <cp:revision>36</cp:revision>
  <dcterms:created xsi:type="dcterms:W3CDTF">2018-05-22T12:50:51Z</dcterms:created>
  <dcterms:modified xsi:type="dcterms:W3CDTF">2026-05-22T08:39:25Z</dcterms:modified>
</cp:coreProperties>
</file>