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4" r:id="rId5"/>
  </p:sldMasterIdLst>
  <p:sldIdLst>
    <p:sldId id="256" r:id="rId6"/>
    <p:sldId id="271" r:id="rId7"/>
    <p:sldId id="267" r:id="rId8"/>
    <p:sldId id="269" r:id="rId9"/>
    <p:sldId id="270" r:id="rId10"/>
    <p:sldId id="272" r:id="rId11"/>
    <p:sldId id="273" r:id="rId12"/>
    <p:sldId id="278" r:id="rId13"/>
    <p:sldId id="268" r:id="rId14"/>
    <p:sldId id="274" r:id="rId15"/>
    <p:sldId id="275" r:id="rId16"/>
    <p:sldId id="276" r:id="rId17"/>
    <p:sldId id="277" r:id="rId18"/>
    <p:sldId id="279" r:id="rId19"/>
    <p:sldId id="280" r:id="rId20"/>
    <p:sldId id="281" r:id="rId21"/>
    <p:sldId id="299" r:id="rId22"/>
    <p:sldId id="282" r:id="rId23"/>
    <p:sldId id="283" r:id="rId24"/>
    <p:sldId id="284" r:id="rId25"/>
    <p:sldId id="285" r:id="rId26"/>
    <p:sldId id="286" r:id="rId27"/>
    <p:sldId id="287" r:id="rId28"/>
    <p:sldId id="288" r:id="rId29"/>
    <p:sldId id="289" r:id="rId30"/>
    <p:sldId id="290" r:id="rId31"/>
    <p:sldId id="306" r:id="rId32"/>
    <p:sldId id="296" r:id="rId33"/>
    <p:sldId id="292" r:id="rId34"/>
    <p:sldId id="293" r:id="rId35"/>
    <p:sldId id="294" r:id="rId36"/>
    <p:sldId id="295" r:id="rId37"/>
    <p:sldId id="297" r:id="rId38"/>
    <p:sldId id="300" r:id="rId39"/>
    <p:sldId id="301" r:id="rId40"/>
    <p:sldId id="303" r:id="rId41"/>
    <p:sldId id="304" r:id="rId42"/>
    <p:sldId id="305" r:id="rId4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8" d="100"/>
          <a:sy n="58" d="100"/>
        </p:scale>
        <p:origin x="1932" y="-9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ston, George" userId="7e7cf990-84bc-405c-ade7-2bb7c81c5f69" providerId="ADAL" clId="{DADD947F-A013-4DB4-8512-71AC7CFEA73C}"/>
    <pc:docChg chg="custSel modSld">
      <pc:chgData name="Ruston, George" userId="7e7cf990-84bc-405c-ade7-2bb7c81c5f69" providerId="ADAL" clId="{DADD947F-A013-4DB4-8512-71AC7CFEA73C}" dt="2026-02-07T10:25:15.225" v="16" actId="5793"/>
      <pc:docMkLst>
        <pc:docMk/>
      </pc:docMkLst>
      <pc:sldChg chg="modSp mod">
        <pc:chgData name="Ruston, George" userId="7e7cf990-84bc-405c-ade7-2bb7c81c5f69" providerId="ADAL" clId="{DADD947F-A013-4DB4-8512-71AC7CFEA73C}" dt="2026-02-07T10:25:15.225" v="16" actId="5793"/>
        <pc:sldMkLst>
          <pc:docMk/>
          <pc:sldMk cId="2989238387" sldId="285"/>
        </pc:sldMkLst>
        <pc:spChg chg="mod">
          <ac:chgData name="Ruston, George" userId="7e7cf990-84bc-405c-ade7-2bb7c81c5f69" providerId="ADAL" clId="{DADD947F-A013-4DB4-8512-71AC7CFEA73C}" dt="2026-02-07T10:24:51.774" v="0" actId="20577"/>
          <ac:spMkLst>
            <pc:docMk/>
            <pc:sldMk cId="2989238387" sldId="285"/>
            <ac:spMk id="18" creationId="{439FB636-679A-F4C0-6158-EFFDFEE67D4D}"/>
          </ac:spMkLst>
        </pc:spChg>
        <pc:spChg chg="mod">
          <ac:chgData name="Ruston, George" userId="7e7cf990-84bc-405c-ade7-2bb7c81c5f69" providerId="ADAL" clId="{DADD947F-A013-4DB4-8512-71AC7CFEA73C}" dt="2026-02-07T10:24:54.456" v="3" actId="20577"/>
          <ac:spMkLst>
            <pc:docMk/>
            <pc:sldMk cId="2989238387" sldId="285"/>
            <ac:spMk id="19" creationId="{6F3CC22F-759E-B2F4-3FC3-61029CD6BAF9}"/>
          </ac:spMkLst>
        </pc:spChg>
        <pc:spChg chg="mod">
          <ac:chgData name="Ruston, George" userId="7e7cf990-84bc-405c-ade7-2bb7c81c5f69" providerId="ADAL" clId="{DADD947F-A013-4DB4-8512-71AC7CFEA73C}" dt="2026-02-07T10:25:15.225" v="16" actId="5793"/>
          <ac:spMkLst>
            <pc:docMk/>
            <pc:sldMk cId="2989238387" sldId="285"/>
            <ac:spMk id="20" creationId="{C4D5419F-1685-72B2-FBF0-5186F0E494B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0C758-C469-E45A-5FDE-D6894BB07E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145B441-771A-0632-1910-2A12E1D81F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AEECE32-F7A4-41DB-F4F7-935BE63E88AB}"/>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5" name="Footer Placeholder 4">
            <a:extLst>
              <a:ext uri="{FF2B5EF4-FFF2-40B4-BE49-F238E27FC236}">
                <a16:creationId xmlns:a16="http://schemas.microsoft.com/office/drawing/2014/main" id="{9539D65A-CE6F-CB57-CBD0-8D584E85CA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4FFEBF-9267-92E7-9733-F8B919E9F673}"/>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2212559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8A903-4EC5-4C62-74CD-C9A96AB9BB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385B7C-0922-D2AC-2389-CA09995FE5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535BC3-CC04-43B0-C53E-7F57F32BD1D2}"/>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5" name="Footer Placeholder 4">
            <a:extLst>
              <a:ext uri="{FF2B5EF4-FFF2-40B4-BE49-F238E27FC236}">
                <a16:creationId xmlns:a16="http://schemas.microsoft.com/office/drawing/2014/main" id="{B9A83529-5F27-C06E-BAA9-A7B08A89C1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20E91F-07E2-DDE8-B9BD-CEDF7AA2E82D}"/>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313376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07E23-D882-2E76-576E-79C3A615D9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8F981CB-658B-DA13-03CD-3DEF15A4ACB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AE2DAD-0AE5-B838-0018-1E984C28018F}"/>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5" name="Footer Placeholder 4">
            <a:extLst>
              <a:ext uri="{FF2B5EF4-FFF2-40B4-BE49-F238E27FC236}">
                <a16:creationId xmlns:a16="http://schemas.microsoft.com/office/drawing/2014/main" id="{E47FF1FF-2126-65B7-F8FC-21EF90657A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DDBA99-D6D6-4947-75F7-B17348D0F5C3}"/>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1680722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76C0E-0DDC-B79C-05F8-F2C5684427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BAB073-A832-90A4-A0CC-22F13EDC85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1FF7D0-609A-18D3-B7FE-7B38BEF62A8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40C89C9-1E7C-081C-C5E0-67976BF2517C}"/>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6" name="Footer Placeholder 5">
            <a:extLst>
              <a:ext uri="{FF2B5EF4-FFF2-40B4-BE49-F238E27FC236}">
                <a16:creationId xmlns:a16="http://schemas.microsoft.com/office/drawing/2014/main" id="{69B75D48-3B07-C654-A59D-2D653FE00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0079C0-DA6A-FA88-3844-2B2C2EA2BF27}"/>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2093706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4B38A-275E-3BD8-C4C0-6E8334A0277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93B03C-3874-3C19-C3A2-BE186554F9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0EC8BE-14DF-7B00-261B-DC74F20C2DB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039F98-D491-2F3A-CD8A-3E434F5EF5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6F1E08-0CF4-5FAA-AF30-2933F37DE88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09658BE-E64F-57AF-460B-298ABDA660BF}"/>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8" name="Footer Placeholder 7">
            <a:extLst>
              <a:ext uri="{FF2B5EF4-FFF2-40B4-BE49-F238E27FC236}">
                <a16:creationId xmlns:a16="http://schemas.microsoft.com/office/drawing/2014/main" id="{CAD63103-DE46-E606-9017-1689D7F68D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D85D70-853F-6535-E136-5AF407A56CA0}"/>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4152954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DAE67-DB2C-A9AC-4C18-7ACFF996041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11A983-9D63-65CC-36DD-6D39ECB62555}"/>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4" name="Footer Placeholder 3">
            <a:extLst>
              <a:ext uri="{FF2B5EF4-FFF2-40B4-BE49-F238E27FC236}">
                <a16:creationId xmlns:a16="http://schemas.microsoft.com/office/drawing/2014/main" id="{093951E7-059D-1531-30F8-2015DB2C4C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00DD21-2B6D-E6A1-1AC8-96FE22D818F1}"/>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2234798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70C91E-C302-F448-D431-D2856576EFC5}"/>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3" name="Footer Placeholder 2">
            <a:extLst>
              <a:ext uri="{FF2B5EF4-FFF2-40B4-BE49-F238E27FC236}">
                <a16:creationId xmlns:a16="http://schemas.microsoft.com/office/drawing/2014/main" id="{0F6FE05C-7ADD-ED2F-85BB-77BD848492A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198BFB3-6C9F-5B5F-52D4-CDB79FACFD1D}"/>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1011962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3A72F-C6E2-230C-B62C-D2870E52BE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CD00B47-63A6-1879-19B7-6A6BAF0D8D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678BDB6-98D9-636C-48EC-DE524BB936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718383-10B4-6865-4099-B56FBC6C0F43}"/>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6" name="Footer Placeholder 5">
            <a:extLst>
              <a:ext uri="{FF2B5EF4-FFF2-40B4-BE49-F238E27FC236}">
                <a16:creationId xmlns:a16="http://schemas.microsoft.com/office/drawing/2014/main" id="{A58A0AB2-7213-294D-147E-8FF90BBAE7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081B5A-769B-23EB-EF1E-C940E83C3268}"/>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213769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CC617-BECE-CDF6-FF6B-B7036CAB54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DAC89A2-2998-E848-6146-F173BC6771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7A0324A-9D55-DBA1-0D94-2F4EF9BF46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4FE077-786B-93D7-59B8-5CA1017ED717}"/>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6" name="Footer Placeholder 5">
            <a:extLst>
              <a:ext uri="{FF2B5EF4-FFF2-40B4-BE49-F238E27FC236}">
                <a16:creationId xmlns:a16="http://schemas.microsoft.com/office/drawing/2014/main" id="{C918844D-FDA8-AFF9-3B88-EE0EB66A67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728021-A5B5-A960-AC9C-75F617037DFA}"/>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2250052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FEB07-FD15-D04B-B0D1-E96D5F4CD7C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66308A-6C26-11A3-1AB5-717BBFE64C9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1E53CC-61F9-9E02-D6AD-12B8DFEC0FFA}"/>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5" name="Footer Placeholder 4">
            <a:extLst>
              <a:ext uri="{FF2B5EF4-FFF2-40B4-BE49-F238E27FC236}">
                <a16:creationId xmlns:a16="http://schemas.microsoft.com/office/drawing/2014/main" id="{D66241CB-6A77-8CC8-C6D8-5391311930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CCBF5A-FB9B-0CCA-357D-164BF652B50C}"/>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4171987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E360C8-8C8F-3567-460A-91531F6C53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F7A993-9AAC-FB07-5D21-E4143C84B8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5ED2BC-965C-EC80-F577-2BEC54313025}"/>
              </a:ext>
            </a:extLst>
          </p:cNvPr>
          <p:cNvSpPr>
            <a:spLocks noGrp="1"/>
          </p:cNvSpPr>
          <p:nvPr>
            <p:ph type="dt" sz="half" idx="10"/>
          </p:nvPr>
        </p:nvSpPr>
        <p:spPr/>
        <p:txBody>
          <a:bodyPr/>
          <a:lstStyle/>
          <a:p>
            <a:fld id="{CB4AFC61-061E-46FC-B622-19D893DDA832}" type="datetimeFigureOut">
              <a:rPr lang="en-GB" smtClean="0"/>
              <a:t>07/02/2026</a:t>
            </a:fld>
            <a:endParaRPr lang="en-GB"/>
          </a:p>
        </p:txBody>
      </p:sp>
      <p:sp>
        <p:nvSpPr>
          <p:cNvPr id="5" name="Footer Placeholder 4">
            <a:extLst>
              <a:ext uri="{FF2B5EF4-FFF2-40B4-BE49-F238E27FC236}">
                <a16:creationId xmlns:a16="http://schemas.microsoft.com/office/drawing/2014/main" id="{BF5B38C7-47EA-C172-2E07-DC76506D97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B7DA5B-06DB-7DD7-0A8E-4D1AF3E9B0A5}"/>
              </a:ext>
            </a:extLst>
          </p:cNvPr>
          <p:cNvSpPr>
            <a:spLocks noGrp="1"/>
          </p:cNvSpPr>
          <p:nvPr>
            <p:ph type="sldNum" sz="quarter" idx="12"/>
          </p:nvPr>
        </p:nvSpPr>
        <p:spPr/>
        <p:txBody>
          <a:bodyPr/>
          <a:lstStyle/>
          <a:p>
            <a:fld id="{FFFD7EDC-2944-4916-BA59-4FF3712A4888}" type="slidenum">
              <a:rPr lang="en-GB" smtClean="0"/>
              <a:t>‹#›</a:t>
            </a:fld>
            <a:endParaRPr lang="en-GB"/>
          </a:p>
        </p:txBody>
      </p:sp>
    </p:spTree>
    <p:extLst>
      <p:ext uri="{BB962C8B-B14F-4D97-AF65-F5344CB8AC3E}">
        <p14:creationId xmlns:p14="http://schemas.microsoft.com/office/powerpoint/2010/main" val="3734556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927ADB6-8B63-4C76-9C00-305F865B8A35}"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1044225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927ADB6-8B63-4C76-9C00-305F865B8A35}"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3064115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927ADB6-8B63-4C76-9C00-305F865B8A35}"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1021343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927ADB6-8B63-4C76-9C00-305F865B8A35}" type="datetimeFigureOut">
              <a:rPr lang="en-GB" smtClean="0"/>
              <a:t>07/02/2026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5733383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927ADB6-8B63-4C76-9C00-305F865B8A35}" type="datetimeFigureOut">
              <a:rPr lang="en-GB" smtClean="0"/>
              <a:t>07/02/2026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40878850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927ADB6-8B63-4C76-9C00-305F865B8A35}" type="datetimeFigureOut">
              <a:rPr lang="en-GB" smtClean="0"/>
              <a:t>07/02/2026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4206982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7ADB6-8B63-4C76-9C00-305F865B8A35}" type="datetimeFigureOut">
              <a:rPr lang="en-GB" smtClean="0"/>
              <a:t>07/02/2026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8735762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927ADB6-8B63-4C76-9C00-305F865B8A35}" type="datetimeFigureOut">
              <a:rPr lang="en-GB" smtClean="0"/>
              <a:t>07/02/2026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8460340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927ADB6-8B63-4C76-9C00-305F865B8A35}" type="datetimeFigureOut">
              <a:rPr lang="en-GB" smtClean="0"/>
              <a:t>07/02/2026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5067872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927ADB6-8B63-4C76-9C00-305F865B8A35}"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9806928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927ADB6-8B63-4C76-9C00-305F865B8A35}"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429140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7A2402-0D28-A4C3-D2DE-31CF5F7E9A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8238EE-29CE-7DBF-41CE-CE960DD0D3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D23C38-7423-6F70-4790-BD027FE7F3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B4AFC61-061E-46FC-B622-19D893DDA832}" type="datetimeFigureOut">
              <a:rPr lang="en-GB" smtClean="0"/>
              <a:t>07/02/2026</a:t>
            </a:fld>
            <a:endParaRPr lang="en-GB"/>
          </a:p>
        </p:txBody>
      </p:sp>
      <p:sp>
        <p:nvSpPr>
          <p:cNvPr id="5" name="Footer Placeholder 4">
            <a:extLst>
              <a:ext uri="{FF2B5EF4-FFF2-40B4-BE49-F238E27FC236}">
                <a16:creationId xmlns:a16="http://schemas.microsoft.com/office/drawing/2014/main" id="{81FEE90D-231A-9D90-7BAF-D8680297E9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2ABB1E-40C2-FD9C-B08F-FF4FE10C33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FD7EDC-2944-4916-BA59-4FF3712A4888}" type="slidenum">
              <a:rPr lang="en-GB" smtClean="0"/>
              <a:t>‹#›</a:t>
            </a:fld>
            <a:endParaRPr lang="en-GB"/>
          </a:p>
        </p:txBody>
      </p:sp>
    </p:spTree>
    <p:extLst>
      <p:ext uri="{BB962C8B-B14F-4D97-AF65-F5344CB8AC3E}">
        <p14:creationId xmlns:p14="http://schemas.microsoft.com/office/powerpoint/2010/main" val="3186332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927ADB6-8B63-4C76-9C00-305F865B8A35}" type="datetimeFigureOut">
              <a:rPr lang="en-GB" smtClean="0"/>
              <a:t>07/02/2026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CEC18B87-DB6F-47C1-AF7F-277FCFDCA834}" type="slidenum">
              <a:rPr lang="en-GB" smtClean="0"/>
              <a:t>‹#›</a:t>
            </a:fld>
            <a:endParaRPr lang="en-GB"/>
          </a:p>
        </p:txBody>
      </p:sp>
    </p:spTree>
    <p:extLst>
      <p:ext uri="{BB962C8B-B14F-4D97-AF65-F5344CB8AC3E}">
        <p14:creationId xmlns:p14="http://schemas.microsoft.com/office/powerpoint/2010/main" val="235840596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13.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13.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3.xml"/><Relationship Id="rId5" Type="http://schemas.openxmlformats.org/officeDocument/2006/relationships/image" Target="../media/image51.png"/><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3.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13.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3.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3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13.xml"/><Relationship Id="rId4" Type="http://schemas.openxmlformats.org/officeDocument/2006/relationships/image" Target="../media/image7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B87CC-1648-EDF6-DC6E-A2F387DE3471}"/>
              </a:ext>
            </a:extLst>
          </p:cNvPr>
          <p:cNvSpPr>
            <a:spLocks noGrp="1"/>
          </p:cNvSpPr>
          <p:nvPr>
            <p:ph type="ctrTitle"/>
          </p:nvPr>
        </p:nvSpPr>
        <p:spPr>
          <a:xfrm>
            <a:off x="269823" y="504898"/>
            <a:ext cx="6318354" cy="2915481"/>
          </a:xfrm>
        </p:spPr>
        <p:txBody>
          <a:bodyPr>
            <a:normAutofit/>
          </a:bodyPr>
          <a:lstStyle/>
          <a:p>
            <a:r>
              <a:rPr lang="en-GB" sz="3200"/>
              <a:t>NCFE Level 1/2 Technical Award in Music Technology</a:t>
            </a:r>
          </a:p>
        </p:txBody>
      </p:sp>
      <p:sp>
        <p:nvSpPr>
          <p:cNvPr id="3" name="Subtitle 2">
            <a:extLst>
              <a:ext uri="{FF2B5EF4-FFF2-40B4-BE49-F238E27FC236}">
                <a16:creationId xmlns:a16="http://schemas.microsoft.com/office/drawing/2014/main" id="{0AD600C8-B645-E8AC-ED68-9680734B6214}"/>
              </a:ext>
            </a:extLst>
          </p:cNvPr>
          <p:cNvSpPr>
            <a:spLocks noGrp="1"/>
          </p:cNvSpPr>
          <p:nvPr>
            <p:ph type="subTitle" idx="1"/>
          </p:nvPr>
        </p:nvSpPr>
        <p:spPr>
          <a:xfrm>
            <a:off x="1820346" y="3773075"/>
            <a:ext cx="3512405" cy="704539"/>
          </a:xfrm>
        </p:spPr>
        <p:txBody>
          <a:bodyPr>
            <a:normAutofit fontScale="77500" lnSpcReduction="20000"/>
          </a:bodyPr>
          <a:lstStyle/>
          <a:p>
            <a:r>
              <a:rPr lang="en-GB" sz="2800"/>
              <a:t>Exam Revision Guide</a:t>
            </a:r>
          </a:p>
          <a:p>
            <a:r>
              <a:rPr lang="en-GB" sz="2800" b="1"/>
              <a:t>ANSWERS</a:t>
            </a:r>
          </a:p>
        </p:txBody>
      </p:sp>
    </p:spTree>
    <p:extLst>
      <p:ext uri="{BB962C8B-B14F-4D97-AF65-F5344CB8AC3E}">
        <p14:creationId xmlns:p14="http://schemas.microsoft.com/office/powerpoint/2010/main" val="623405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93A71-2F99-67DA-A525-005F3F87F12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673ADE7-24AC-E860-AB5A-2E486F1836AD}"/>
              </a:ext>
            </a:extLst>
          </p:cNvPr>
          <p:cNvSpPr/>
          <p:nvPr/>
        </p:nvSpPr>
        <p:spPr>
          <a:xfrm>
            <a:off x="262481" y="2047576"/>
            <a:ext cx="5739675" cy="555225"/>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17CFF6C-762F-2DDF-FA99-14BB11B29FCF}"/>
              </a:ext>
            </a:extLst>
          </p:cNvPr>
          <p:cNvSpPr>
            <a:spLocks noGrp="1"/>
          </p:cNvSpPr>
          <p:nvPr>
            <p:ph type="title"/>
          </p:nvPr>
        </p:nvSpPr>
        <p:spPr>
          <a:xfrm>
            <a:off x="262481" y="725388"/>
            <a:ext cx="5915025" cy="2239879"/>
          </a:xfrm>
        </p:spPr>
        <p:txBody>
          <a:bodyPr>
            <a:normAutofit/>
          </a:bodyPr>
          <a:lstStyle/>
          <a:p>
            <a:r>
              <a:rPr lang="en-GB" sz="2400" b="1"/>
              <a:t>Part Two: Revision Activities</a:t>
            </a:r>
            <a:br>
              <a:rPr lang="en-GB" sz="2400"/>
            </a:br>
            <a:br>
              <a:rPr lang="en-GB" sz="2400"/>
            </a:br>
            <a:br>
              <a:rPr lang="en-GB" sz="2000"/>
            </a:br>
            <a:r>
              <a:rPr lang="en-GB" sz="1600"/>
              <a:t>Working through these revision activities will ensure that you have at least revisited most of the content within the course.</a:t>
            </a:r>
            <a:endParaRPr lang="en-GB" sz="2400"/>
          </a:p>
        </p:txBody>
      </p:sp>
      <p:sp>
        <p:nvSpPr>
          <p:cNvPr id="3" name="TextBox 2">
            <a:extLst>
              <a:ext uri="{FF2B5EF4-FFF2-40B4-BE49-F238E27FC236}">
                <a16:creationId xmlns:a16="http://schemas.microsoft.com/office/drawing/2014/main" id="{BF02364E-9690-7BFD-4AC2-CE44FD5EAC9F}"/>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8</a:t>
            </a:r>
          </a:p>
        </p:txBody>
      </p:sp>
      <p:sp>
        <p:nvSpPr>
          <p:cNvPr id="4" name="TextBox 3">
            <a:extLst>
              <a:ext uri="{FF2B5EF4-FFF2-40B4-BE49-F238E27FC236}">
                <a16:creationId xmlns:a16="http://schemas.microsoft.com/office/drawing/2014/main" id="{11801C0B-717C-E8EC-15AE-34B6316182E8}"/>
              </a:ext>
            </a:extLst>
          </p:cNvPr>
          <p:cNvSpPr txBox="1"/>
          <p:nvPr/>
        </p:nvSpPr>
        <p:spPr>
          <a:xfrm>
            <a:off x="243114" y="3971108"/>
            <a:ext cx="6074229" cy="830997"/>
          </a:xfrm>
          <a:prstGeom prst="rect">
            <a:avLst/>
          </a:prstGeom>
          <a:noFill/>
        </p:spPr>
        <p:txBody>
          <a:bodyPr wrap="square" rtlCol="0">
            <a:spAutoFit/>
          </a:bodyPr>
          <a:lstStyle/>
          <a:p>
            <a:r>
              <a:rPr lang="en-GB" sz="2400"/>
              <a:t>Content Area 1: The Music Business and Music Technology</a:t>
            </a:r>
          </a:p>
        </p:txBody>
      </p:sp>
      <p:sp>
        <p:nvSpPr>
          <p:cNvPr id="5" name="Rectangle: Rounded Corners 4">
            <a:extLst>
              <a:ext uri="{FF2B5EF4-FFF2-40B4-BE49-F238E27FC236}">
                <a16:creationId xmlns:a16="http://schemas.microsoft.com/office/drawing/2014/main" id="{A177E04D-A704-82CC-6DE3-602623878C87}"/>
              </a:ext>
            </a:extLst>
          </p:cNvPr>
          <p:cNvSpPr/>
          <p:nvPr/>
        </p:nvSpPr>
        <p:spPr>
          <a:xfrm>
            <a:off x="885598" y="6010365"/>
            <a:ext cx="5291908" cy="1400629"/>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Key exam questions</a:t>
            </a:r>
            <a:r>
              <a:rPr lang="en-GB">
                <a:solidFill>
                  <a:schemeClr val="tx1"/>
                </a:solidFill>
              </a:rPr>
              <a:t>:</a:t>
            </a:r>
          </a:p>
          <a:p>
            <a:pPr marL="285750" indent="-285750">
              <a:buFont typeface="Arial" panose="020B0604020202020204" pitchFamily="34" charset="0"/>
              <a:buChar char="•"/>
            </a:pPr>
            <a:r>
              <a:rPr lang="en-GB">
                <a:solidFill>
                  <a:schemeClr val="tx1"/>
                </a:solidFill>
              </a:rPr>
              <a:t>How key pieces of tech have developed</a:t>
            </a:r>
          </a:p>
          <a:p>
            <a:pPr marL="285750" indent="-285750">
              <a:buFont typeface="Arial" panose="020B0604020202020204" pitchFamily="34" charset="0"/>
              <a:buChar char="•"/>
            </a:pPr>
            <a:r>
              <a:rPr lang="en-GB">
                <a:solidFill>
                  <a:schemeClr val="tx1"/>
                </a:solidFill>
              </a:rPr>
              <a:t>Marketing, promotion, distribution and PRS/MU</a:t>
            </a:r>
          </a:p>
        </p:txBody>
      </p:sp>
    </p:spTree>
    <p:extLst>
      <p:ext uri="{BB962C8B-B14F-4D97-AF65-F5344CB8AC3E}">
        <p14:creationId xmlns:p14="http://schemas.microsoft.com/office/powerpoint/2010/main" val="3181740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4FF5246-5DC5-A8F1-0308-54BC745CC6BF}"/>
              </a:ext>
            </a:extLst>
          </p:cNvPr>
          <p:cNvSpPr/>
          <p:nvPr/>
        </p:nvSpPr>
        <p:spPr>
          <a:xfrm>
            <a:off x="291806" y="7891783"/>
            <a:ext cx="6274387" cy="184968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FE20C3D0-5237-1C6D-7A8A-E3107019F40C}"/>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1: the Music Business &amp; Music Technology</a:t>
            </a:r>
          </a:p>
        </p:txBody>
      </p:sp>
      <p:sp>
        <p:nvSpPr>
          <p:cNvPr id="6" name="TextBox 5">
            <a:extLst>
              <a:ext uri="{FF2B5EF4-FFF2-40B4-BE49-F238E27FC236}">
                <a16:creationId xmlns:a16="http://schemas.microsoft.com/office/drawing/2014/main" id="{211241E2-7A0A-9A8D-DD7A-E147313CE748}"/>
              </a:ext>
            </a:extLst>
          </p:cNvPr>
          <p:cNvSpPr txBox="1"/>
          <p:nvPr/>
        </p:nvSpPr>
        <p:spPr>
          <a:xfrm>
            <a:off x="222127" y="434260"/>
            <a:ext cx="6635873" cy="738664"/>
          </a:xfrm>
          <a:prstGeom prst="rect">
            <a:avLst/>
          </a:prstGeom>
          <a:noFill/>
        </p:spPr>
        <p:txBody>
          <a:bodyPr wrap="square" rtlCol="0">
            <a:spAutoFit/>
          </a:bodyPr>
          <a:lstStyle/>
          <a:p>
            <a:r>
              <a:rPr lang="en-GB" sz="1400"/>
              <a:t>1. It is likely you will be asked to identify </a:t>
            </a:r>
            <a:r>
              <a:rPr lang="en-GB" sz="1400" b="1"/>
              <a:t>job roles </a:t>
            </a:r>
            <a:r>
              <a:rPr lang="en-GB" sz="1400"/>
              <a:t>&amp; describe what they do.</a:t>
            </a:r>
          </a:p>
          <a:p>
            <a:r>
              <a:rPr lang="en-GB" sz="1400"/>
              <a:t>Write the different </a:t>
            </a:r>
            <a:r>
              <a:rPr lang="en-GB" sz="1400" b="1"/>
              <a:t>job roles</a:t>
            </a:r>
            <a:r>
              <a:rPr lang="en-GB" sz="1400"/>
              <a:t>, based on the responsibilities. (Also use FLASHCARDS)</a:t>
            </a:r>
          </a:p>
          <a:p>
            <a:endParaRPr lang="en-GB" sz="1400" b="1"/>
          </a:p>
        </p:txBody>
      </p:sp>
      <p:sp>
        <p:nvSpPr>
          <p:cNvPr id="7" name="TextBox 6">
            <a:extLst>
              <a:ext uri="{FF2B5EF4-FFF2-40B4-BE49-F238E27FC236}">
                <a16:creationId xmlns:a16="http://schemas.microsoft.com/office/drawing/2014/main" id="{364772F5-3F59-2A7A-EA3C-5F1E903D1B81}"/>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9</a:t>
            </a:r>
          </a:p>
        </p:txBody>
      </p:sp>
      <p:graphicFrame>
        <p:nvGraphicFramePr>
          <p:cNvPr id="2" name="Table 1">
            <a:extLst>
              <a:ext uri="{FF2B5EF4-FFF2-40B4-BE49-F238E27FC236}">
                <a16:creationId xmlns:a16="http://schemas.microsoft.com/office/drawing/2014/main" id="{B90C56EF-91C6-9A45-9DCF-BB5A7A491FC6}"/>
              </a:ext>
            </a:extLst>
          </p:cNvPr>
          <p:cNvGraphicFramePr>
            <a:graphicFrameLocks noGrp="1"/>
          </p:cNvGraphicFramePr>
          <p:nvPr>
            <p:extLst>
              <p:ext uri="{D42A27DB-BD31-4B8C-83A1-F6EECF244321}">
                <p14:modId xmlns:p14="http://schemas.microsoft.com/office/powerpoint/2010/main" val="721182934"/>
              </p:ext>
            </p:extLst>
          </p:nvPr>
        </p:nvGraphicFramePr>
        <p:xfrm>
          <a:off x="291806" y="1009682"/>
          <a:ext cx="6344066" cy="6291274"/>
        </p:xfrm>
        <a:graphic>
          <a:graphicData uri="http://schemas.openxmlformats.org/drawingml/2006/table">
            <a:tbl>
              <a:tblPr firstRow="1" bandRow="1">
                <a:tableStyleId>{5C22544A-7EE6-4342-B048-85BDC9FD1C3A}</a:tableStyleId>
              </a:tblPr>
              <a:tblGrid>
                <a:gridCol w="1795695">
                  <a:extLst>
                    <a:ext uri="{9D8B030D-6E8A-4147-A177-3AD203B41FA5}">
                      <a16:colId xmlns:a16="http://schemas.microsoft.com/office/drawing/2014/main" val="1276161981"/>
                    </a:ext>
                  </a:extLst>
                </a:gridCol>
                <a:gridCol w="4548371">
                  <a:extLst>
                    <a:ext uri="{9D8B030D-6E8A-4147-A177-3AD203B41FA5}">
                      <a16:colId xmlns:a16="http://schemas.microsoft.com/office/drawing/2014/main" val="848508326"/>
                    </a:ext>
                  </a:extLst>
                </a:gridCol>
              </a:tblGrid>
              <a:tr h="434774">
                <a:tc>
                  <a:txBody>
                    <a:bodyPr/>
                    <a:lstStyle/>
                    <a:p>
                      <a:r>
                        <a:rPr lang="en-GB"/>
                        <a:t>Role </a:t>
                      </a:r>
                    </a:p>
                  </a:txBody>
                  <a:tcPr/>
                </a:tc>
                <a:tc>
                  <a:txBody>
                    <a:bodyPr/>
                    <a:lstStyle/>
                    <a:p>
                      <a:r>
                        <a:rPr lang="en-GB"/>
                        <a:t>Responsibilities</a:t>
                      </a:r>
                    </a:p>
                  </a:txBody>
                  <a:tcPr/>
                </a:tc>
                <a:extLst>
                  <a:ext uri="{0D108BD9-81ED-4DB2-BD59-A6C34878D82A}">
                    <a16:rowId xmlns:a16="http://schemas.microsoft.com/office/drawing/2014/main" val="1508792007"/>
                  </a:ext>
                </a:extLst>
              </a:tr>
              <a:tr h="434774">
                <a:tc>
                  <a:txBody>
                    <a:bodyPr/>
                    <a:lstStyle/>
                    <a:p>
                      <a:r>
                        <a:rPr lang="en-GB" i="1"/>
                        <a:t>Composer</a:t>
                      </a:r>
                    </a:p>
                  </a:txBody>
                  <a:tcPr/>
                </a:tc>
                <a:tc>
                  <a:txBody>
                    <a:bodyPr/>
                    <a:lstStyle/>
                    <a:p>
                      <a:r>
                        <a:rPr lang="en-GB"/>
                        <a:t>Work to a brief; rehearse material; compose music</a:t>
                      </a:r>
                    </a:p>
                  </a:txBody>
                  <a:tcPr/>
                </a:tc>
                <a:extLst>
                  <a:ext uri="{0D108BD9-81ED-4DB2-BD59-A6C34878D82A}">
                    <a16:rowId xmlns:a16="http://schemas.microsoft.com/office/drawing/2014/main" val="2884115576"/>
                  </a:ext>
                </a:extLst>
              </a:tr>
              <a:tr h="434774">
                <a:tc>
                  <a:txBody>
                    <a:bodyPr/>
                    <a:lstStyle/>
                    <a:p>
                      <a:r>
                        <a:rPr lang="en-US" b="1"/>
                        <a:t>Lyricist</a:t>
                      </a:r>
                      <a:endParaRPr lang="en-GB" b="1"/>
                    </a:p>
                  </a:txBody>
                  <a:tcPr/>
                </a:tc>
                <a:tc>
                  <a:txBody>
                    <a:bodyPr/>
                    <a:lstStyle/>
                    <a:p>
                      <a:r>
                        <a:rPr lang="en-GB"/>
                        <a:t>Work alongside composer; work to a brief; compose lyrics</a:t>
                      </a:r>
                    </a:p>
                  </a:txBody>
                  <a:tcPr/>
                </a:tc>
                <a:extLst>
                  <a:ext uri="{0D108BD9-81ED-4DB2-BD59-A6C34878D82A}">
                    <a16:rowId xmlns:a16="http://schemas.microsoft.com/office/drawing/2014/main" val="1008408023"/>
                  </a:ext>
                </a:extLst>
              </a:tr>
              <a:tr h="434774">
                <a:tc>
                  <a:txBody>
                    <a:bodyPr/>
                    <a:lstStyle/>
                    <a:p>
                      <a:r>
                        <a:rPr lang="en-US" b="1"/>
                        <a:t>Technician</a:t>
                      </a:r>
                      <a:endParaRPr lang="en-GB" b="1"/>
                    </a:p>
                  </a:txBody>
                  <a:tcPr/>
                </a:tc>
                <a:tc>
                  <a:txBody>
                    <a:bodyPr/>
                    <a:lstStyle/>
                    <a:p>
                      <a:r>
                        <a:rPr lang="en-GB"/>
                        <a:t>Repair instruments; tune instruments</a:t>
                      </a:r>
                    </a:p>
                  </a:txBody>
                  <a:tcPr/>
                </a:tc>
                <a:extLst>
                  <a:ext uri="{0D108BD9-81ED-4DB2-BD59-A6C34878D82A}">
                    <a16:rowId xmlns:a16="http://schemas.microsoft.com/office/drawing/2014/main" val="765301077"/>
                  </a:ext>
                </a:extLst>
              </a:tr>
              <a:tr h="434774">
                <a:tc>
                  <a:txBody>
                    <a:bodyPr/>
                    <a:lstStyle/>
                    <a:p>
                      <a:r>
                        <a:rPr lang="en-US" b="1"/>
                        <a:t>Producer</a:t>
                      </a:r>
                      <a:endParaRPr lang="en-GB" b="1"/>
                    </a:p>
                  </a:txBody>
                  <a:tcPr/>
                </a:tc>
                <a:tc>
                  <a:txBody>
                    <a:bodyPr/>
                    <a:lstStyle/>
                    <a:p>
                      <a:r>
                        <a:rPr lang="en-GB"/>
                        <a:t>Control of studio session; creative input; coach artists</a:t>
                      </a:r>
                    </a:p>
                  </a:txBody>
                  <a:tcPr/>
                </a:tc>
                <a:extLst>
                  <a:ext uri="{0D108BD9-81ED-4DB2-BD59-A6C34878D82A}">
                    <a16:rowId xmlns:a16="http://schemas.microsoft.com/office/drawing/2014/main" val="1986162052"/>
                  </a:ext>
                </a:extLst>
              </a:tr>
              <a:tr h="434774">
                <a:tc>
                  <a:txBody>
                    <a:bodyPr/>
                    <a:lstStyle/>
                    <a:p>
                      <a:r>
                        <a:rPr lang="en-US" b="1"/>
                        <a:t>Songwriter</a:t>
                      </a:r>
                      <a:endParaRPr lang="en-GB" b="1"/>
                    </a:p>
                  </a:txBody>
                  <a:tcPr/>
                </a:tc>
                <a:tc>
                  <a:txBody>
                    <a:bodyPr/>
                    <a:lstStyle/>
                    <a:p>
                      <a:r>
                        <a:rPr lang="en-GB"/>
                        <a:t>Similar to a composer except also write lyrics</a:t>
                      </a:r>
                    </a:p>
                  </a:txBody>
                  <a:tcPr/>
                </a:tc>
                <a:extLst>
                  <a:ext uri="{0D108BD9-81ED-4DB2-BD59-A6C34878D82A}">
                    <a16:rowId xmlns:a16="http://schemas.microsoft.com/office/drawing/2014/main" val="4275857959"/>
                  </a:ext>
                </a:extLst>
              </a:tr>
              <a:tr h="434774">
                <a:tc>
                  <a:txBody>
                    <a:bodyPr/>
                    <a:lstStyle/>
                    <a:p>
                      <a:r>
                        <a:rPr lang="en-US" b="1"/>
                        <a:t>Session musician</a:t>
                      </a:r>
                      <a:endParaRPr lang="en-GB" b="1"/>
                    </a:p>
                  </a:txBody>
                  <a:tcPr/>
                </a:tc>
                <a:tc>
                  <a:txBody>
                    <a:bodyPr/>
                    <a:lstStyle/>
                    <a:p>
                      <a:r>
                        <a:rPr lang="en-GB"/>
                        <a:t>Tune and maintain instrument; learn music quickly to perform on recordings</a:t>
                      </a:r>
                    </a:p>
                  </a:txBody>
                  <a:tcPr/>
                </a:tc>
                <a:extLst>
                  <a:ext uri="{0D108BD9-81ED-4DB2-BD59-A6C34878D82A}">
                    <a16:rowId xmlns:a16="http://schemas.microsoft.com/office/drawing/2014/main" val="805865399"/>
                  </a:ext>
                </a:extLst>
              </a:tr>
              <a:tr h="434774">
                <a:tc>
                  <a:txBody>
                    <a:bodyPr/>
                    <a:lstStyle/>
                    <a:p>
                      <a:r>
                        <a:rPr lang="en-US" b="1"/>
                        <a:t>Arranger</a:t>
                      </a:r>
                      <a:endParaRPr lang="en-GB" b="1"/>
                    </a:p>
                  </a:txBody>
                  <a:tcPr/>
                </a:tc>
                <a:tc>
                  <a:txBody>
                    <a:bodyPr/>
                    <a:lstStyle/>
                    <a:p>
                      <a:r>
                        <a:rPr lang="en-GB"/>
                        <a:t>Take composed music and decide which instruments play what, and how.</a:t>
                      </a:r>
                    </a:p>
                  </a:txBody>
                  <a:tcPr/>
                </a:tc>
                <a:extLst>
                  <a:ext uri="{0D108BD9-81ED-4DB2-BD59-A6C34878D82A}">
                    <a16:rowId xmlns:a16="http://schemas.microsoft.com/office/drawing/2014/main" val="2707183069"/>
                  </a:ext>
                </a:extLst>
              </a:tr>
              <a:tr h="434774">
                <a:tc>
                  <a:txBody>
                    <a:bodyPr/>
                    <a:lstStyle/>
                    <a:p>
                      <a:r>
                        <a:rPr lang="en-US" b="1"/>
                        <a:t>Sound designer</a:t>
                      </a:r>
                      <a:endParaRPr lang="en-GB" b="1"/>
                    </a:p>
                  </a:txBody>
                  <a:tcPr/>
                </a:tc>
                <a:tc>
                  <a:txBody>
                    <a:bodyPr/>
                    <a:lstStyle/>
                    <a:p>
                      <a:r>
                        <a:rPr lang="en-GB"/>
                        <a:t>Create/record sounds for film, TV, games etc.</a:t>
                      </a:r>
                    </a:p>
                  </a:txBody>
                  <a:tcPr/>
                </a:tc>
                <a:extLst>
                  <a:ext uri="{0D108BD9-81ED-4DB2-BD59-A6C34878D82A}">
                    <a16:rowId xmlns:a16="http://schemas.microsoft.com/office/drawing/2014/main" val="1732472345"/>
                  </a:ext>
                </a:extLst>
              </a:tr>
              <a:tr h="434774">
                <a:tc>
                  <a:txBody>
                    <a:bodyPr/>
                    <a:lstStyle/>
                    <a:p>
                      <a:r>
                        <a:rPr lang="en-US" b="1"/>
                        <a:t>DJ</a:t>
                      </a:r>
                      <a:endParaRPr lang="en-GB" b="1"/>
                    </a:p>
                  </a:txBody>
                  <a:tcPr/>
                </a:tc>
                <a:tc>
                  <a:txBody>
                    <a:bodyPr/>
                    <a:lstStyle/>
                    <a:p>
                      <a:r>
                        <a:rPr lang="en-GB"/>
                        <a:t>Create playlists of recordings to perform in a venue /radio</a:t>
                      </a:r>
                    </a:p>
                  </a:txBody>
                  <a:tcPr/>
                </a:tc>
                <a:extLst>
                  <a:ext uri="{0D108BD9-81ED-4DB2-BD59-A6C34878D82A}">
                    <a16:rowId xmlns:a16="http://schemas.microsoft.com/office/drawing/2014/main" val="299829775"/>
                  </a:ext>
                </a:extLst>
              </a:tr>
              <a:tr h="434774">
                <a:tc>
                  <a:txBody>
                    <a:bodyPr/>
                    <a:lstStyle/>
                    <a:p>
                      <a:r>
                        <a:rPr lang="en-US" b="1"/>
                        <a:t>Artist manager</a:t>
                      </a:r>
                      <a:endParaRPr lang="en-GB" b="1"/>
                    </a:p>
                  </a:txBody>
                  <a:tcPr/>
                </a:tc>
                <a:tc>
                  <a:txBody>
                    <a:bodyPr/>
                    <a:lstStyle/>
                    <a:p>
                      <a:r>
                        <a:rPr lang="en-GB"/>
                        <a:t>Negotiate contracts; find opportunities for clients</a:t>
                      </a:r>
                    </a:p>
                  </a:txBody>
                  <a:tcPr/>
                </a:tc>
                <a:extLst>
                  <a:ext uri="{0D108BD9-81ED-4DB2-BD59-A6C34878D82A}">
                    <a16:rowId xmlns:a16="http://schemas.microsoft.com/office/drawing/2014/main" val="451010083"/>
                  </a:ext>
                </a:extLst>
              </a:tr>
              <a:tr h="434774">
                <a:tc>
                  <a:txBody>
                    <a:bodyPr/>
                    <a:lstStyle/>
                    <a:p>
                      <a:r>
                        <a:rPr lang="en-US" b="1"/>
                        <a:t>Engineer</a:t>
                      </a:r>
                      <a:endParaRPr lang="en-GB" b="1"/>
                    </a:p>
                  </a:txBody>
                  <a:tcPr/>
                </a:tc>
                <a:tc>
                  <a:txBody>
                    <a:bodyPr/>
                    <a:lstStyle/>
                    <a:p>
                      <a:r>
                        <a:rPr lang="en-GB"/>
                        <a:t>Set up microphones &amp; DAW projects; manage playback</a:t>
                      </a:r>
                    </a:p>
                  </a:txBody>
                  <a:tcPr/>
                </a:tc>
                <a:extLst>
                  <a:ext uri="{0D108BD9-81ED-4DB2-BD59-A6C34878D82A}">
                    <a16:rowId xmlns:a16="http://schemas.microsoft.com/office/drawing/2014/main" val="142632104"/>
                  </a:ext>
                </a:extLst>
              </a:tr>
              <a:tr h="434774">
                <a:tc>
                  <a:txBody>
                    <a:bodyPr/>
                    <a:lstStyle/>
                    <a:p>
                      <a:r>
                        <a:rPr lang="en-US" b="1"/>
                        <a:t>Publicist</a:t>
                      </a:r>
                      <a:endParaRPr lang="en-GB" b="1"/>
                    </a:p>
                  </a:txBody>
                  <a:tcPr/>
                </a:tc>
                <a:tc>
                  <a:txBody>
                    <a:bodyPr/>
                    <a:lstStyle/>
                    <a:p>
                      <a:r>
                        <a:rPr lang="en-GB"/>
                        <a:t>Create marketing strategies; run promo campaigns; develop public image</a:t>
                      </a:r>
                    </a:p>
                  </a:txBody>
                  <a:tcPr/>
                </a:tc>
                <a:extLst>
                  <a:ext uri="{0D108BD9-81ED-4DB2-BD59-A6C34878D82A}">
                    <a16:rowId xmlns:a16="http://schemas.microsoft.com/office/drawing/2014/main" val="1049049187"/>
                  </a:ext>
                </a:extLst>
              </a:tr>
              <a:tr h="434774">
                <a:tc>
                  <a:txBody>
                    <a:bodyPr/>
                    <a:lstStyle/>
                    <a:p>
                      <a:r>
                        <a:rPr lang="en-US" b="1"/>
                        <a:t>A&amp;R</a:t>
                      </a:r>
                      <a:endParaRPr lang="en-GB" b="1"/>
                    </a:p>
                  </a:txBody>
                  <a:tcPr/>
                </a:tc>
                <a:tc>
                  <a:txBody>
                    <a:bodyPr/>
                    <a:lstStyle/>
                    <a:p>
                      <a:r>
                        <a:rPr lang="en-GB"/>
                        <a:t>Scout artists for labels; develop artists’ sound</a:t>
                      </a:r>
                    </a:p>
                  </a:txBody>
                  <a:tcPr/>
                </a:tc>
                <a:extLst>
                  <a:ext uri="{0D108BD9-81ED-4DB2-BD59-A6C34878D82A}">
                    <a16:rowId xmlns:a16="http://schemas.microsoft.com/office/drawing/2014/main" val="3974945440"/>
                  </a:ext>
                </a:extLst>
              </a:tr>
            </a:tbl>
          </a:graphicData>
        </a:graphic>
      </p:graphicFrame>
      <p:sp>
        <p:nvSpPr>
          <p:cNvPr id="4" name="TextBox 3">
            <a:extLst>
              <a:ext uri="{FF2B5EF4-FFF2-40B4-BE49-F238E27FC236}">
                <a16:creationId xmlns:a16="http://schemas.microsoft.com/office/drawing/2014/main" id="{7D0CBD50-4FE8-395D-41CF-B1214DF6062D}"/>
              </a:ext>
            </a:extLst>
          </p:cNvPr>
          <p:cNvSpPr txBox="1"/>
          <p:nvPr/>
        </p:nvSpPr>
        <p:spPr>
          <a:xfrm>
            <a:off x="222127" y="7334759"/>
            <a:ext cx="6263429" cy="523220"/>
          </a:xfrm>
          <a:prstGeom prst="rect">
            <a:avLst/>
          </a:prstGeom>
          <a:noFill/>
        </p:spPr>
        <p:txBody>
          <a:bodyPr wrap="square" rtlCol="0">
            <a:spAutoFit/>
          </a:bodyPr>
          <a:lstStyle/>
          <a:p>
            <a:r>
              <a:rPr lang="en-GB" sz="1400"/>
              <a:t>2. You need to know the benefits of 2/4/8/16/24 track magnetic recording tape. Write them below</a:t>
            </a:r>
          </a:p>
        </p:txBody>
      </p:sp>
      <p:sp>
        <p:nvSpPr>
          <p:cNvPr id="8" name="TextBox 7">
            <a:extLst>
              <a:ext uri="{FF2B5EF4-FFF2-40B4-BE49-F238E27FC236}">
                <a16:creationId xmlns:a16="http://schemas.microsoft.com/office/drawing/2014/main" id="{3D746123-F902-C3D5-5DE7-0060133C5D5F}"/>
              </a:ext>
            </a:extLst>
          </p:cNvPr>
          <p:cNvSpPr txBox="1"/>
          <p:nvPr/>
        </p:nvSpPr>
        <p:spPr>
          <a:xfrm>
            <a:off x="291806" y="7987140"/>
            <a:ext cx="2074969" cy="1569660"/>
          </a:xfrm>
          <a:prstGeom prst="rect">
            <a:avLst/>
          </a:prstGeom>
          <a:noFill/>
        </p:spPr>
        <p:txBody>
          <a:bodyPr wrap="square" rtlCol="0">
            <a:spAutoFit/>
          </a:bodyPr>
          <a:lstStyle/>
          <a:p>
            <a:r>
              <a:rPr lang="en-GB" sz="1200" u="sng"/>
              <a:t>2-track tape</a:t>
            </a:r>
          </a:p>
          <a:p>
            <a:r>
              <a:rPr lang="en-GB" sz="1200"/>
              <a:t>Decade popular: </a:t>
            </a:r>
            <a:r>
              <a:rPr lang="en-GB" sz="1200" b="1"/>
              <a:t>1950s</a:t>
            </a:r>
          </a:p>
          <a:p>
            <a:r>
              <a:rPr lang="en-GB" sz="1200"/>
              <a:t>Benefits:</a:t>
            </a:r>
          </a:p>
          <a:p>
            <a:endParaRPr lang="en-GB" sz="1200"/>
          </a:p>
          <a:p>
            <a:pPr marL="171450" indent="-171450">
              <a:buFont typeface="Arial" panose="020B0604020202020204" pitchFamily="34" charset="0"/>
              <a:buChar char="•"/>
            </a:pPr>
            <a:r>
              <a:rPr lang="en-GB" sz="1200"/>
              <a:t> </a:t>
            </a:r>
            <a:r>
              <a:rPr lang="en-GB" sz="1200" b="1"/>
              <a:t>Record vocals &amp; band separately</a:t>
            </a:r>
          </a:p>
          <a:p>
            <a:endParaRPr lang="en-GB" sz="1200" b="1"/>
          </a:p>
          <a:p>
            <a:pPr marL="171450" indent="-171450">
              <a:buFont typeface="Arial" panose="020B0604020202020204" pitchFamily="34" charset="0"/>
              <a:buChar char="•"/>
            </a:pPr>
            <a:r>
              <a:rPr lang="en-GB" sz="1200" b="1"/>
              <a:t> Stereo is possible</a:t>
            </a:r>
          </a:p>
        </p:txBody>
      </p:sp>
      <p:sp>
        <p:nvSpPr>
          <p:cNvPr id="9" name="TextBox 8">
            <a:extLst>
              <a:ext uri="{FF2B5EF4-FFF2-40B4-BE49-F238E27FC236}">
                <a16:creationId xmlns:a16="http://schemas.microsoft.com/office/drawing/2014/main" id="{D945AFF7-0EC9-26BD-756C-D957684EC022}"/>
              </a:ext>
            </a:extLst>
          </p:cNvPr>
          <p:cNvSpPr txBox="1"/>
          <p:nvPr/>
        </p:nvSpPr>
        <p:spPr>
          <a:xfrm>
            <a:off x="2384075" y="7953337"/>
            <a:ext cx="2311911" cy="1754326"/>
          </a:xfrm>
          <a:prstGeom prst="rect">
            <a:avLst/>
          </a:prstGeom>
          <a:noFill/>
        </p:spPr>
        <p:txBody>
          <a:bodyPr wrap="square" rtlCol="0">
            <a:spAutoFit/>
          </a:bodyPr>
          <a:lstStyle/>
          <a:p>
            <a:r>
              <a:rPr lang="en-GB" sz="1200" u="sng"/>
              <a:t>4 &amp; 8-track tape</a:t>
            </a:r>
          </a:p>
          <a:p>
            <a:r>
              <a:rPr lang="en-GB" sz="1200"/>
              <a:t>Decade popular: </a:t>
            </a:r>
            <a:r>
              <a:rPr lang="en-GB" sz="1200" b="1"/>
              <a:t>1960s</a:t>
            </a:r>
            <a:endParaRPr lang="en-GB" sz="1200"/>
          </a:p>
          <a:p>
            <a:r>
              <a:rPr lang="en-GB" sz="1200"/>
              <a:t>Benefits:</a:t>
            </a:r>
          </a:p>
          <a:p>
            <a:endParaRPr lang="en-GB" sz="1200"/>
          </a:p>
          <a:p>
            <a:pPr marL="171450" indent="-171450">
              <a:buFont typeface="Arial" panose="020B0604020202020204" pitchFamily="34" charset="0"/>
              <a:buChar char="•"/>
            </a:pPr>
            <a:r>
              <a:rPr lang="en-GB" sz="1200" b="1"/>
              <a:t>More mics per instrument = better quality  </a:t>
            </a:r>
          </a:p>
          <a:p>
            <a:pPr marL="171450" indent="-171450">
              <a:buFont typeface="Arial" panose="020B0604020202020204" pitchFamily="34" charset="0"/>
              <a:buChar char="•"/>
            </a:pPr>
            <a:r>
              <a:rPr lang="en-GB" sz="1200" b="1"/>
              <a:t> Record more instruments at the same time = layering</a:t>
            </a:r>
          </a:p>
          <a:p>
            <a:pPr marL="171450" indent="-171450">
              <a:buFont typeface="Arial" panose="020B0604020202020204" pitchFamily="34" charset="0"/>
              <a:buChar char="•"/>
            </a:pPr>
            <a:r>
              <a:rPr lang="en-GB" sz="1200" b="1"/>
              <a:t> Reduction mixing possible</a:t>
            </a:r>
          </a:p>
        </p:txBody>
      </p:sp>
      <p:sp>
        <p:nvSpPr>
          <p:cNvPr id="10" name="TextBox 9">
            <a:extLst>
              <a:ext uri="{FF2B5EF4-FFF2-40B4-BE49-F238E27FC236}">
                <a16:creationId xmlns:a16="http://schemas.microsoft.com/office/drawing/2014/main" id="{7B21F5FB-F257-698F-22CC-6C808AD7E5A4}"/>
              </a:ext>
            </a:extLst>
          </p:cNvPr>
          <p:cNvSpPr txBox="1"/>
          <p:nvPr/>
        </p:nvSpPr>
        <p:spPr>
          <a:xfrm>
            <a:off x="4491224" y="7953337"/>
            <a:ext cx="2144648" cy="1754326"/>
          </a:xfrm>
          <a:prstGeom prst="rect">
            <a:avLst/>
          </a:prstGeom>
          <a:noFill/>
        </p:spPr>
        <p:txBody>
          <a:bodyPr wrap="square" rtlCol="0">
            <a:spAutoFit/>
          </a:bodyPr>
          <a:lstStyle/>
          <a:p>
            <a:r>
              <a:rPr lang="en-GB" sz="1200" u="sng"/>
              <a:t>16 &amp; 24-track tape</a:t>
            </a:r>
          </a:p>
          <a:p>
            <a:r>
              <a:rPr lang="en-GB" sz="1200"/>
              <a:t>Decade popular: </a:t>
            </a:r>
            <a:r>
              <a:rPr lang="en-GB" sz="1200" b="1"/>
              <a:t>1970s</a:t>
            </a:r>
          </a:p>
          <a:p>
            <a:r>
              <a:rPr lang="en-GB" sz="1200"/>
              <a:t>Benefits:</a:t>
            </a:r>
          </a:p>
          <a:p>
            <a:endParaRPr lang="en-GB" sz="1200"/>
          </a:p>
          <a:p>
            <a:pPr marL="171450" indent="-171450">
              <a:buFont typeface="Arial" panose="020B0604020202020204" pitchFamily="34" charset="0"/>
              <a:buChar char="•"/>
            </a:pPr>
            <a:r>
              <a:rPr lang="en-GB" sz="1200"/>
              <a:t> </a:t>
            </a:r>
            <a:r>
              <a:rPr lang="en-GB" sz="1200" b="1"/>
              <a:t>Multiple mics per instrument</a:t>
            </a:r>
          </a:p>
          <a:p>
            <a:pPr marL="171450" indent="-171450">
              <a:buFont typeface="Arial" panose="020B0604020202020204" pitchFamily="34" charset="0"/>
              <a:buChar char="•"/>
            </a:pPr>
            <a:r>
              <a:rPr lang="en-GB" sz="1200" b="1"/>
              <a:t> Record many instruments</a:t>
            </a:r>
          </a:p>
          <a:p>
            <a:pPr marL="171450" indent="-171450">
              <a:buFont typeface="Arial" panose="020B0604020202020204" pitchFamily="34" charset="0"/>
              <a:buChar char="•"/>
            </a:pPr>
            <a:r>
              <a:rPr lang="en-GB" sz="1200" b="1"/>
              <a:t> Fewer artefacts</a:t>
            </a:r>
          </a:p>
        </p:txBody>
      </p:sp>
    </p:spTree>
    <p:extLst>
      <p:ext uri="{BB962C8B-B14F-4D97-AF65-F5344CB8AC3E}">
        <p14:creationId xmlns:p14="http://schemas.microsoft.com/office/powerpoint/2010/main" val="2462399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0CDF-1612-236A-D047-4FA35EC89C7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57D31403-8B7A-DED1-F852-409E1E274B2F}"/>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1: the Music Business &amp; Music Technology</a:t>
            </a:r>
          </a:p>
        </p:txBody>
      </p:sp>
      <p:sp>
        <p:nvSpPr>
          <p:cNvPr id="7" name="TextBox 6">
            <a:extLst>
              <a:ext uri="{FF2B5EF4-FFF2-40B4-BE49-F238E27FC236}">
                <a16:creationId xmlns:a16="http://schemas.microsoft.com/office/drawing/2014/main" id="{F30444FE-AE02-662E-961A-7805BA5E9337}"/>
              </a:ext>
            </a:extLst>
          </p:cNvPr>
          <p:cNvSpPr txBox="1"/>
          <p:nvPr/>
        </p:nvSpPr>
        <p:spPr>
          <a:xfrm>
            <a:off x="6154669" y="9433253"/>
            <a:ext cx="546958"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10</a:t>
            </a:r>
          </a:p>
        </p:txBody>
      </p:sp>
      <p:pic>
        <p:nvPicPr>
          <p:cNvPr id="3" name="Picture 2">
            <a:extLst>
              <a:ext uri="{FF2B5EF4-FFF2-40B4-BE49-F238E27FC236}">
                <a16:creationId xmlns:a16="http://schemas.microsoft.com/office/drawing/2014/main" id="{0BCE130C-351E-A045-21F1-43FD5DE71BE3}"/>
              </a:ext>
            </a:extLst>
          </p:cNvPr>
          <p:cNvPicPr>
            <a:picLocks noChangeAspect="1"/>
          </p:cNvPicPr>
          <p:nvPr/>
        </p:nvPicPr>
        <p:blipFill>
          <a:blip r:embed="rId2"/>
          <a:stretch>
            <a:fillRect/>
          </a:stretch>
        </p:blipFill>
        <p:spPr>
          <a:xfrm>
            <a:off x="5552429" y="575422"/>
            <a:ext cx="963832" cy="696951"/>
          </a:xfrm>
          <a:prstGeom prst="rect">
            <a:avLst/>
          </a:prstGeom>
        </p:spPr>
      </p:pic>
      <p:sp>
        <p:nvSpPr>
          <p:cNvPr id="4" name="TextBox 3">
            <a:extLst>
              <a:ext uri="{FF2B5EF4-FFF2-40B4-BE49-F238E27FC236}">
                <a16:creationId xmlns:a16="http://schemas.microsoft.com/office/drawing/2014/main" id="{80A62ABE-4BFE-3688-E861-B98BEF2184FC}"/>
              </a:ext>
            </a:extLst>
          </p:cNvPr>
          <p:cNvSpPr txBox="1"/>
          <p:nvPr/>
        </p:nvSpPr>
        <p:spPr>
          <a:xfrm>
            <a:off x="280911" y="575422"/>
            <a:ext cx="6235350" cy="1815882"/>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3</a:t>
            </a:r>
            <a:r>
              <a:rPr lang="en-GB" sz="1200" b="1" i="0" u="sng" strike="noStrike">
                <a:solidFill>
                  <a:srgbClr val="292934"/>
                </a:solidFill>
                <a:effectLst/>
                <a:latin typeface="Arial" panose="020B0604020202020204" pitchFamily="34" charset="0"/>
                <a:cs typeface="Arial" panose="020B0604020202020204" pitchFamily="34" charset="0"/>
              </a:rPr>
              <a:t>. This question is about DASH tape. Fill in the blanks.</a:t>
            </a:r>
          </a:p>
          <a:p>
            <a:pPr rtl="0" fontAlgn="base">
              <a:spcBef>
                <a:spcPts val="0"/>
              </a:spcBef>
              <a:spcAft>
                <a:spcPts val="0"/>
              </a:spcAft>
            </a:pPr>
            <a:r>
              <a:rPr lang="en-GB" sz="1200" b="1" i="0" u="none" strike="noStrike">
                <a:solidFill>
                  <a:srgbClr val="292934"/>
                </a:solidFill>
                <a:effectLst/>
                <a:latin typeface="Arial" panose="020B0604020202020204" pitchFamily="34" charset="0"/>
                <a:cs typeface="Arial" panose="020B0604020202020204" pitchFamily="34" charset="0"/>
              </a:rPr>
              <a:t>Digital tape </a:t>
            </a:r>
            <a:r>
              <a:rPr lang="en-GB" sz="1200" b="1" i="0" strike="noStrike">
                <a:solidFill>
                  <a:srgbClr val="292934"/>
                </a:solidFill>
                <a:effectLst/>
                <a:latin typeface="Arial" panose="020B0604020202020204" pitchFamily="34" charset="0"/>
                <a:cs typeface="Arial" panose="020B0604020202020204" pitchFamily="34" charset="0"/>
              </a:rPr>
              <a:t>converts</a:t>
            </a:r>
            <a:r>
              <a:rPr lang="en-GB" sz="1200" b="0" i="0" u="none" strike="noStrike">
                <a:solidFill>
                  <a:srgbClr val="292934"/>
                </a:solidFill>
                <a:effectLst/>
                <a:latin typeface="Arial" panose="020B0604020202020204" pitchFamily="34" charset="0"/>
                <a:cs typeface="Arial" panose="020B0604020202020204" pitchFamily="34" charset="0"/>
              </a:rPr>
              <a:t> the incoming audio signal into a data stream of</a:t>
            </a:r>
          </a:p>
          <a:p>
            <a:pPr rtl="0" fontAlgn="base">
              <a:spcBef>
                <a:spcPts val="0"/>
              </a:spcBef>
              <a:spcAft>
                <a:spcPts val="0"/>
              </a:spcAft>
            </a:pPr>
            <a:endParaRPr lang="en-GB" sz="5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b="1">
                <a:solidFill>
                  <a:srgbClr val="292934"/>
                </a:solidFill>
                <a:latin typeface="Arial" panose="020B0604020202020204" pitchFamily="34" charset="0"/>
                <a:cs typeface="Arial" panose="020B0604020202020204" pitchFamily="34" charset="0"/>
              </a:rPr>
              <a:t>binary</a:t>
            </a:r>
            <a:r>
              <a:rPr lang="en-GB" sz="1200" b="1" i="0" strike="noStrike">
                <a:solidFill>
                  <a:srgbClr val="292934"/>
                </a:solidFill>
                <a:effectLst/>
                <a:latin typeface="Arial" panose="020B0604020202020204" pitchFamily="34" charset="0"/>
                <a:cs typeface="Arial" panose="020B0604020202020204" pitchFamily="34" charset="0"/>
              </a:rPr>
              <a:t> information (1s and 0s).</a:t>
            </a:r>
            <a:r>
              <a:rPr lang="en-GB" sz="1200" b="0" i="0" u="none" strike="noStrike">
                <a:solidFill>
                  <a:srgbClr val="292934"/>
                </a:solidFill>
                <a:effectLst/>
                <a:latin typeface="Arial" panose="020B0604020202020204" pitchFamily="34" charset="0"/>
                <a:cs typeface="Arial" panose="020B0604020202020204" pitchFamily="34" charset="0"/>
              </a:rPr>
              <a:t> </a:t>
            </a:r>
          </a:p>
          <a:p>
            <a:pPr rtl="0" fontAlgn="base">
              <a:spcBef>
                <a:spcPts val="0"/>
              </a:spcBef>
              <a:spcAft>
                <a:spcPts val="0"/>
              </a:spcAft>
            </a:pPr>
            <a:endParaRPr lang="en-GB" sz="1100" b="0" i="0" u="none" strike="noStrike">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GB" sz="1200" b="0" i="0" u="none" strike="noStrike">
                <a:solidFill>
                  <a:srgbClr val="292934"/>
                </a:solidFill>
                <a:effectLst/>
                <a:latin typeface="Arial" panose="020B0604020202020204" pitchFamily="34" charset="0"/>
                <a:cs typeface="Arial" panose="020B0604020202020204" pitchFamily="34" charset="0"/>
              </a:rPr>
              <a:t>This is recorded onto the tape via the </a:t>
            </a:r>
            <a:r>
              <a:rPr lang="en-GB" sz="1200" b="1" i="0" u="none" strike="noStrike">
                <a:solidFill>
                  <a:srgbClr val="292934"/>
                </a:solidFill>
                <a:effectLst/>
                <a:latin typeface="Arial" panose="020B0604020202020204" pitchFamily="34" charset="0"/>
                <a:cs typeface="Arial" panose="020B0604020202020204" pitchFamily="34" charset="0"/>
              </a:rPr>
              <a:t>record head</a:t>
            </a:r>
            <a:r>
              <a:rPr lang="en-GB" sz="1200" b="0" i="0" u="none" strike="noStrike">
                <a:solidFill>
                  <a:srgbClr val="292934"/>
                </a:solidFill>
                <a:effectLst/>
                <a:latin typeface="Arial" panose="020B0604020202020204" pitchFamily="34" charset="0"/>
                <a:cs typeface="Arial" panose="020B0604020202020204" pitchFamily="34" charset="0"/>
              </a:rPr>
              <a:t>.</a:t>
            </a:r>
          </a:p>
          <a:p>
            <a:pPr rtl="0" fontAlgn="base">
              <a:spcBef>
                <a:spcPts val="0"/>
              </a:spcBef>
              <a:spcAft>
                <a:spcPts val="0"/>
              </a:spcAft>
            </a:pPr>
            <a:endParaRPr lang="en-US"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1200" b="0" i="0" u="none" strike="noStrike">
                <a:solidFill>
                  <a:srgbClr val="292934"/>
                </a:solidFill>
                <a:effectLst/>
                <a:latin typeface="Arial" panose="020B0604020202020204" pitchFamily="34" charset="0"/>
                <a:cs typeface="Arial" panose="020B0604020202020204" pitchFamily="34" charset="0"/>
              </a:rPr>
              <a:t>DASH can record </a:t>
            </a:r>
            <a:r>
              <a:rPr lang="en-US" sz="1200" b="1">
                <a:solidFill>
                  <a:srgbClr val="292934"/>
                </a:solidFill>
                <a:latin typeface="Arial" panose="020B0604020202020204" pitchFamily="34" charset="0"/>
                <a:cs typeface="Arial" panose="020B0604020202020204" pitchFamily="34" charset="0"/>
              </a:rPr>
              <a:t>2</a:t>
            </a:r>
            <a:r>
              <a:rPr lang="en-US" sz="1200" b="0" i="0" u="none" strike="noStrike">
                <a:solidFill>
                  <a:srgbClr val="292934"/>
                </a:solidFill>
                <a:effectLst/>
                <a:latin typeface="Arial" panose="020B0604020202020204" pitchFamily="34" charset="0"/>
                <a:cs typeface="Arial" panose="020B0604020202020204" pitchFamily="34" charset="0"/>
              </a:rPr>
              <a:t> channels of audio to </a:t>
            </a:r>
            <a:r>
              <a:rPr lang="en-US" sz="1200" b="1">
                <a:solidFill>
                  <a:srgbClr val="292934"/>
                </a:solidFill>
                <a:latin typeface="Arial" panose="020B0604020202020204" pitchFamily="34" charset="0"/>
                <a:cs typeface="Arial" panose="020B0604020202020204" pitchFamily="34" charset="0"/>
              </a:rPr>
              <a:t>¼” </a:t>
            </a:r>
            <a:r>
              <a:rPr lang="en-US" sz="1200" b="0" i="0" u="none" strike="noStrike">
                <a:solidFill>
                  <a:srgbClr val="292934"/>
                </a:solidFill>
                <a:effectLst/>
                <a:latin typeface="Arial" panose="020B0604020202020204" pitchFamily="34" charset="0"/>
                <a:cs typeface="Arial" panose="020B0604020202020204" pitchFamily="34" charset="0"/>
              </a:rPr>
              <a:t> inch tape or 24/48 channels to ½ inch tape.</a:t>
            </a:r>
          </a:p>
          <a:p>
            <a:pPr rtl="0" fontAlgn="base">
              <a:spcBef>
                <a:spcPts val="0"/>
              </a:spcBef>
              <a:spcAft>
                <a:spcPts val="0"/>
              </a:spcAft>
            </a:pPr>
            <a:endParaRPr lang="en-US" sz="1200">
              <a:solidFill>
                <a:srgbClr val="292934"/>
              </a:solidFill>
              <a:latin typeface="Arial" panose="020B0604020202020204" pitchFamily="34" charset="0"/>
              <a:cs typeface="Arial" panose="020B0604020202020204" pitchFamily="34" charset="0"/>
            </a:endParaRPr>
          </a:p>
          <a:p>
            <a:pPr fontAlgn="base"/>
            <a:r>
              <a:rPr lang="en-US" sz="1200" b="0" i="0" u="none" strike="noStrike">
                <a:solidFill>
                  <a:srgbClr val="292934"/>
                </a:solidFill>
                <a:effectLst/>
                <a:latin typeface="Arial" panose="020B0604020202020204" pitchFamily="34" charset="0"/>
                <a:cs typeface="Arial" panose="020B0604020202020204" pitchFamily="34" charset="0"/>
              </a:rPr>
              <a:t>Advantages: a) </a:t>
            </a:r>
            <a:r>
              <a:rPr lang="en-US" sz="1200" b="1" i="0" u="none" strike="noStrike">
                <a:solidFill>
                  <a:srgbClr val="292934"/>
                </a:solidFill>
                <a:effectLst/>
                <a:latin typeface="Arial" panose="020B0604020202020204" pitchFamily="34" charset="0"/>
                <a:cs typeface="Arial" panose="020B0604020202020204" pitchFamily="34" charset="0"/>
              </a:rPr>
              <a:t>consistent, flat frequency response       </a:t>
            </a:r>
            <a:r>
              <a:rPr lang="en-US" sz="1200" b="0" i="0" u="none" strike="noStrike">
                <a:solidFill>
                  <a:srgbClr val="292934"/>
                </a:solidFill>
                <a:effectLst/>
                <a:latin typeface="Arial" panose="020B0604020202020204" pitchFamily="34" charset="0"/>
                <a:cs typeface="Arial" panose="020B0604020202020204" pitchFamily="34" charset="0"/>
              </a:rPr>
              <a:t>b) </a:t>
            </a:r>
            <a:r>
              <a:rPr lang="en-US" sz="1200" b="1" i="0" u="none" strike="noStrike">
                <a:solidFill>
                  <a:srgbClr val="292934"/>
                </a:solidFill>
                <a:effectLst/>
                <a:latin typeface="Arial" panose="020B0604020202020204" pitchFamily="34" charset="0"/>
                <a:cs typeface="Arial" panose="020B0604020202020204" pitchFamily="34" charset="0"/>
              </a:rPr>
              <a:t>high dynamic range</a:t>
            </a:r>
            <a:endParaRPr lang="en-US" sz="1200" b="1">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66410EB-791F-B525-9CA2-2DF14C25CC81}"/>
              </a:ext>
            </a:extLst>
          </p:cNvPr>
          <p:cNvSpPr txBox="1"/>
          <p:nvPr/>
        </p:nvSpPr>
        <p:spPr>
          <a:xfrm>
            <a:off x="280911" y="2729899"/>
            <a:ext cx="6319792" cy="2000548"/>
          </a:xfrm>
          <a:prstGeom prst="rect">
            <a:avLst/>
          </a:prstGeom>
          <a:noFill/>
        </p:spPr>
        <p:txBody>
          <a:bodyPr wrap="square">
            <a:spAutoFit/>
          </a:bodyPr>
          <a:lstStyle/>
          <a:p>
            <a:pPr rtl="0" fontAlgn="base">
              <a:spcBef>
                <a:spcPts val="0"/>
              </a:spcBef>
              <a:spcAft>
                <a:spcPts val="0"/>
              </a:spcAft>
            </a:pPr>
            <a:r>
              <a:rPr lang="en-GB" sz="1200" b="1" i="0" u="sng" strike="noStrike">
                <a:solidFill>
                  <a:srgbClr val="292934"/>
                </a:solidFill>
                <a:effectLst/>
                <a:latin typeface="Arial" panose="020B0604020202020204" pitchFamily="34" charset="0"/>
                <a:cs typeface="Arial" panose="020B0604020202020204" pitchFamily="34" charset="0"/>
              </a:rPr>
              <a:t>4. This question is about </a:t>
            </a:r>
            <a:r>
              <a:rPr lang="en-GB" sz="1200" b="1" i="0" u="sng" strike="noStrike" err="1">
                <a:solidFill>
                  <a:srgbClr val="292934"/>
                </a:solidFill>
                <a:effectLst/>
                <a:latin typeface="Arial" panose="020B0604020202020204" pitchFamily="34" charset="0"/>
                <a:cs typeface="Arial" panose="020B0604020202020204" pitchFamily="34" charset="0"/>
              </a:rPr>
              <a:t>Alesis</a:t>
            </a:r>
            <a:r>
              <a:rPr lang="en-GB" sz="1200" b="1" i="0" u="sng" strike="noStrike">
                <a:solidFill>
                  <a:srgbClr val="292934"/>
                </a:solidFill>
                <a:effectLst/>
                <a:latin typeface="Arial" panose="020B0604020202020204" pitchFamily="34" charset="0"/>
                <a:cs typeface="Arial" panose="020B0604020202020204" pitchFamily="34" charset="0"/>
              </a:rPr>
              <a:t> Digital Audio Tape. Fill in the blanks,</a:t>
            </a:r>
          </a:p>
          <a:p>
            <a:pPr rtl="0" fontAlgn="base">
              <a:spcBef>
                <a:spcPts val="0"/>
              </a:spcBef>
              <a:spcAft>
                <a:spcPts val="0"/>
              </a:spcAft>
            </a:pPr>
            <a:endParaRPr lang="en-GB" sz="400" b="1" i="0" strike="noStrike">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US" sz="1200">
                <a:solidFill>
                  <a:srgbClr val="292934"/>
                </a:solidFill>
                <a:latin typeface="Arial" panose="020B0604020202020204" pitchFamily="34" charset="0"/>
                <a:cs typeface="Arial" panose="020B0604020202020204" pitchFamily="34" charset="0"/>
              </a:rPr>
              <a:t>Magnetic 8-track tape. Uses the same S-VHS tape as a VCR.</a:t>
            </a:r>
          </a:p>
          <a:p>
            <a:pPr rtl="0" fontAlgn="base">
              <a:spcBef>
                <a:spcPts val="0"/>
              </a:spcBef>
              <a:spcAft>
                <a:spcPts val="0"/>
              </a:spcAft>
            </a:pPr>
            <a:endParaRPr lang="en-US" sz="1200" b="0" i="0" u="none" strike="noStrike">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US" sz="1200">
                <a:solidFill>
                  <a:srgbClr val="292934"/>
                </a:solidFill>
                <a:latin typeface="Arial" panose="020B0604020202020204" pitchFamily="34" charset="0"/>
                <a:cs typeface="Arial" panose="020B0604020202020204" pitchFamily="34" charset="0"/>
              </a:rPr>
              <a:t>You can </a:t>
            </a:r>
            <a:r>
              <a:rPr lang="en-US" sz="1200" b="1">
                <a:solidFill>
                  <a:srgbClr val="292934"/>
                </a:solidFill>
                <a:latin typeface="Arial" panose="020B0604020202020204" pitchFamily="34" charset="0"/>
                <a:cs typeface="Arial" panose="020B0604020202020204" pitchFamily="34" charset="0"/>
              </a:rPr>
              <a:t>sync </a:t>
            </a:r>
            <a:r>
              <a:rPr lang="en-US" sz="1200">
                <a:solidFill>
                  <a:srgbClr val="292934"/>
                </a:solidFill>
                <a:latin typeface="Arial" panose="020B0604020202020204" pitchFamily="34" charset="0"/>
                <a:cs typeface="Arial" panose="020B0604020202020204" pitchFamily="34" charset="0"/>
              </a:rPr>
              <a:t>multiple ADATs together (up to 16), giving a total </a:t>
            </a:r>
            <a:r>
              <a:rPr lang="en-US" sz="1200" b="1">
                <a:solidFill>
                  <a:srgbClr val="292934"/>
                </a:solidFill>
                <a:latin typeface="Arial" panose="020B0604020202020204" pitchFamily="34" charset="0"/>
                <a:cs typeface="Arial" panose="020B0604020202020204" pitchFamily="34" charset="0"/>
              </a:rPr>
              <a:t>128</a:t>
            </a:r>
            <a:r>
              <a:rPr lang="en-US" sz="1200">
                <a:solidFill>
                  <a:srgbClr val="292934"/>
                </a:solidFill>
                <a:latin typeface="Arial" panose="020B0604020202020204" pitchFamily="34" charset="0"/>
                <a:cs typeface="Arial" panose="020B0604020202020204" pitchFamily="34" charset="0"/>
              </a:rPr>
              <a:t> possible tracks. </a:t>
            </a:r>
          </a:p>
          <a:p>
            <a:pPr rtl="0" fontAlgn="base">
              <a:spcBef>
                <a:spcPts val="0"/>
              </a:spcBef>
              <a:spcAft>
                <a:spcPts val="0"/>
              </a:spcAft>
            </a:pPr>
            <a:endParaRPr lang="en-US"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1200">
                <a:solidFill>
                  <a:srgbClr val="292934"/>
                </a:solidFill>
                <a:latin typeface="Arial" panose="020B0604020202020204" pitchFamily="34" charset="0"/>
                <a:cs typeface="Arial" panose="020B0604020202020204" pitchFamily="34" charset="0"/>
              </a:rPr>
              <a:t>The ADAT HD24 replaced the original ADAT. This records</a:t>
            </a:r>
            <a:r>
              <a:rPr lang="en-US" sz="1200" b="1">
                <a:solidFill>
                  <a:srgbClr val="292934"/>
                </a:solidFill>
                <a:latin typeface="Arial" panose="020B0604020202020204" pitchFamily="34" charset="0"/>
                <a:cs typeface="Arial" panose="020B0604020202020204" pitchFamily="34" charset="0"/>
              </a:rPr>
              <a:t> 24 </a:t>
            </a:r>
            <a:r>
              <a:rPr lang="en-US" sz="1200">
                <a:solidFill>
                  <a:srgbClr val="292934"/>
                </a:solidFill>
                <a:latin typeface="Arial" panose="020B0604020202020204" pitchFamily="34" charset="0"/>
                <a:cs typeface="Arial" panose="020B0604020202020204" pitchFamily="34" charset="0"/>
              </a:rPr>
              <a:t>tracks to hard disk.</a:t>
            </a:r>
          </a:p>
          <a:p>
            <a:pPr rtl="0" fontAlgn="base">
              <a:spcBef>
                <a:spcPts val="0"/>
              </a:spcBef>
              <a:spcAft>
                <a:spcPts val="0"/>
              </a:spcAft>
            </a:pPr>
            <a:endParaRPr lang="en-US"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1200">
                <a:solidFill>
                  <a:srgbClr val="292934"/>
                </a:solidFill>
                <a:latin typeface="Arial" panose="020B0604020202020204" pitchFamily="34" charset="0"/>
                <a:cs typeface="Arial" panose="020B0604020202020204" pitchFamily="34" charset="0"/>
              </a:rPr>
              <a:t>ADAT technology is still used in studios to </a:t>
            </a:r>
            <a:r>
              <a:rPr lang="en-US" sz="1200" b="1">
                <a:solidFill>
                  <a:srgbClr val="292934"/>
                </a:solidFill>
                <a:latin typeface="Arial" panose="020B0604020202020204" pitchFamily="34" charset="0"/>
                <a:cs typeface="Arial" panose="020B0604020202020204" pitchFamily="34" charset="0"/>
              </a:rPr>
              <a:t>sync different audio interfaces</a:t>
            </a:r>
            <a:r>
              <a:rPr lang="en-US" sz="1200">
                <a:solidFill>
                  <a:srgbClr val="292934"/>
                </a:solidFill>
                <a:latin typeface="Arial" panose="020B0604020202020204" pitchFamily="34" charset="0"/>
                <a:cs typeface="Arial" panose="020B0604020202020204" pitchFamily="34" charset="0"/>
              </a:rPr>
              <a:t>.</a:t>
            </a:r>
          </a:p>
          <a:p>
            <a:pPr fontAlgn="base"/>
            <a:endParaRPr lang="en-US" sz="1200" b="0" i="0" u="none" strike="noStrike">
              <a:solidFill>
                <a:srgbClr val="292934"/>
              </a:solidFill>
              <a:effectLst/>
              <a:latin typeface="Arial" panose="020B0604020202020204" pitchFamily="34" charset="0"/>
              <a:cs typeface="Arial" panose="020B0604020202020204" pitchFamily="34" charset="0"/>
            </a:endParaRPr>
          </a:p>
          <a:p>
            <a:pPr fontAlgn="base"/>
            <a:endParaRPr lang="en-US" sz="1200" b="0" i="0" u="none" strike="noStrike">
              <a:solidFill>
                <a:srgbClr val="292934"/>
              </a:solidFill>
              <a:effectLst/>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FB7DFECC-85EA-6C0B-B90A-1FE6B94C00D6}"/>
              </a:ext>
            </a:extLst>
          </p:cNvPr>
          <p:cNvPicPr>
            <a:picLocks noChangeAspect="1"/>
          </p:cNvPicPr>
          <p:nvPr/>
        </p:nvPicPr>
        <p:blipFill>
          <a:blip r:embed="rId3"/>
          <a:stretch>
            <a:fillRect/>
          </a:stretch>
        </p:blipFill>
        <p:spPr>
          <a:xfrm>
            <a:off x="5907134" y="2602551"/>
            <a:ext cx="727658" cy="718995"/>
          </a:xfrm>
          <a:prstGeom prst="rect">
            <a:avLst/>
          </a:prstGeom>
        </p:spPr>
      </p:pic>
      <p:pic>
        <p:nvPicPr>
          <p:cNvPr id="2" name="Picture 1">
            <a:extLst>
              <a:ext uri="{FF2B5EF4-FFF2-40B4-BE49-F238E27FC236}">
                <a16:creationId xmlns:a16="http://schemas.microsoft.com/office/drawing/2014/main" id="{7A9A9B0E-070D-1D31-3A5C-21BC43C75716}"/>
              </a:ext>
            </a:extLst>
          </p:cNvPr>
          <p:cNvPicPr>
            <a:picLocks noChangeAspect="1"/>
          </p:cNvPicPr>
          <p:nvPr/>
        </p:nvPicPr>
        <p:blipFill>
          <a:blip r:embed="rId4"/>
          <a:stretch>
            <a:fillRect/>
          </a:stretch>
        </p:blipFill>
        <p:spPr>
          <a:xfrm>
            <a:off x="2765978" y="5154886"/>
            <a:ext cx="1089134" cy="595056"/>
          </a:xfrm>
          <a:prstGeom prst="rect">
            <a:avLst/>
          </a:prstGeom>
        </p:spPr>
      </p:pic>
      <p:pic>
        <p:nvPicPr>
          <p:cNvPr id="6" name="Picture 5">
            <a:extLst>
              <a:ext uri="{FF2B5EF4-FFF2-40B4-BE49-F238E27FC236}">
                <a16:creationId xmlns:a16="http://schemas.microsoft.com/office/drawing/2014/main" id="{25C96514-B794-0940-3A2B-BAA30EB7E559}"/>
              </a:ext>
            </a:extLst>
          </p:cNvPr>
          <p:cNvPicPr>
            <a:picLocks noChangeAspect="1"/>
          </p:cNvPicPr>
          <p:nvPr/>
        </p:nvPicPr>
        <p:blipFill>
          <a:blip r:embed="rId5"/>
          <a:stretch>
            <a:fillRect/>
          </a:stretch>
        </p:blipFill>
        <p:spPr>
          <a:xfrm>
            <a:off x="316080" y="6122677"/>
            <a:ext cx="908012" cy="595056"/>
          </a:xfrm>
          <a:prstGeom prst="rect">
            <a:avLst/>
          </a:prstGeom>
        </p:spPr>
      </p:pic>
      <p:pic>
        <p:nvPicPr>
          <p:cNvPr id="10" name="Picture 9">
            <a:extLst>
              <a:ext uri="{FF2B5EF4-FFF2-40B4-BE49-F238E27FC236}">
                <a16:creationId xmlns:a16="http://schemas.microsoft.com/office/drawing/2014/main" id="{6DDFC411-C726-7F9C-B388-719945DA387C}"/>
              </a:ext>
            </a:extLst>
          </p:cNvPr>
          <p:cNvPicPr>
            <a:picLocks noChangeAspect="1"/>
          </p:cNvPicPr>
          <p:nvPr/>
        </p:nvPicPr>
        <p:blipFill>
          <a:blip r:embed="rId6"/>
          <a:stretch>
            <a:fillRect/>
          </a:stretch>
        </p:blipFill>
        <p:spPr>
          <a:xfrm>
            <a:off x="1323589" y="7412951"/>
            <a:ext cx="909099" cy="882672"/>
          </a:xfrm>
          <a:prstGeom prst="rect">
            <a:avLst/>
          </a:prstGeom>
        </p:spPr>
      </p:pic>
      <p:pic>
        <p:nvPicPr>
          <p:cNvPr id="11" name="Picture 10">
            <a:extLst>
              <a:ext uri="{FF2B5EF4-FFF2-40B4-BE49-F238E27FC236}">
                <a16:creationId xmlns:a16="http://schemas.microsoft.com/office/drawing/2014/main" id="{B683ECD9-E37A-70BA-9190-77AF25FE3B02}"/>
              </a:ext>
            </a:extLst>
          </p:cNvPr>
          <p:cNvPicPr>
            <a:picLocks noChangeAspect="1"/>
          </p:cNvPicPr>
          <p:nvPr/>
        </p:nvPicPr>
        <p:blipFill>
          <a:blip r:embed="rId7"/>
          <a:stretch>
            <a:fillRect/>
          </a:stretch>
        </p:blipFill>
        <p:spPr>
          <a:xfrm>
            <a:off x="180516" y="9053059"/>
            <a:ext cx="546958" cy="556307"/>
          </a:xfrm>
          <a:prstGeom prst="rect">
            <a:avLst/>
          </a:prstGeom>
        </p:spPr>
      </p:pic>
      <p:pic>
        <p:nvPicPr>
          <p:cNvPr id="12" name="Picture 11">
            <a:extLst>
              <a:ext uri="{FF2B5EF4-FFF2-40B4-BE49-F238E27FC236}">
                <a16:creationId xmlns:a16="http://schemas.microsoft.com/office/drawing/2014/main" id="{BADA3C42-2A27-CF6D-9625-13859B74E7DE}"/>
              </a:ext>
            </a:extLst>
          </p:cNvPr>
          <p:cNvPicPr>
            <a:picLocks noChangeAspect="1"/>
          </p:cNvPicPr>
          <p:nvPr/>
        </p:nvPicPr>
        <p:blipFill>
          <a:blip r:embed="rId8"/>
          <a:stretch>
            <a:fillRect/>
          </a:stretch>
        </p:blipFill>
        <p:spPr>
          <a:xfrm>
            <a:off x="2944036" y="6749112"/>
            <a:ext cx="909100" cy="506762"/>
          </a:xfrm>
          <a:prstGeom prst="rect">
            <a:avLst/>
          </a:prstGeom>
        </p:spPr>
      </p:pic>
      <p:pic>
        <p:nvPicPr>
          <p:cNvPr id="13" name="Picture 12">
            <a:extLst>
              <a:ext uri="{FF2B5EF4-FFF2-40B4-BE49-F238E27FC236}">
                <a16:creationId xmlns:a16="http://schemas.microsoft.com/office/drawing/2014/main" id="{52B20915-49E1-887C-93E9-1DFA20DE965C}"/>
              </a:ext>
            </a:extLst>
          </p:cNvPr>
          <p:cNvPicPr>
            <a:picLocks noChangeAspect="1"/>
          </p:cNvPicPr>
          <p:nvPr/>
        </p:nvPicPr>
        <p:blipFill>
          <a:blip r:embed="rId9"/>
          <a:stretch>
            <a:fillRect/>
          </a:stretch>
        </p:blipFill>
        <p:spPr>
          <a:xfrm>
            <a:off x="3635361" y="8866461"/>
            <a:ext cx="729279" cy="475174"/>
          </a:xfrm>
          <a:prstGeom prst="rect">
            <a:avLst/>
          </a:prstGeom>
        </p:spPr>
      </p:pic>
      <p:pic>
        <p:nvPicPr>
          <p:cNvPr id="14" name="Picture 13">
            <a:extLst>
              <a:ext uri="{FF2B5EF4-FFF2-40B4-BE49-F238E27FC236}">
                <a16:creationId xmlns:a16="http://schemas.microsoft.com/office/drawing/2014/main" id="{6BCD1E35-1B32-E347-2274-45C3D7091FA1}"/>
              </a:ext>
            </a:extLst>
          </p:cNvPr>
          <p:cNvPicPr>
            <a:picLocks noChangeAspect="1"/>
          </p:cNvPicPr>
          <p:nvPr/>
        </p:nvPicPr>
        <p:blipFill>
          <a:blip r:embed="rId10"/>
          <a:stretch>
            <a:fillRect/>
          </a:stretch>
        </p:blipFill>
        <p:spPr>
          <a:xfrm>
            <a:off x="5155343" y="5328804"/>
            <a:ext cx="794172" cy="387905"/>
          </a:xfrm>
          <a:prstGeom prst="rect">
            <a:avLst/>
          </a:prstGeom>
        </p:spPr>
      </p:pic>
      <p:pic>
        <p:nvPicPr>
          <p:cNvPr id="15" name="Picture 14">
            <a:extLst>
              <a:ext uri="{FF2B5EF4-FFF2-40B4-BE49-F238E27FC236}">
                <a16:creationId xmlns:a16="http://schemas.microsoft.com/office/drawing/2014/main" id="{05B280CC-7E83-E7C8-1283-976590B56ED1}"/>
              </a:ext>
            </a:extLst>
          </p:cNvPr>
          <p:cNvPicPr>
            <a:picLocks noChangeAspect="1"/>
          </p:cNvPicPr>
          <p:nvPr/>
        </p:nvPicPr>
        <p:blipFill>
          <a:blip r:embed="rId11"/>
          <a:stretch>
            <a:fillRect/>
          </a:stretch>
        </p:blipFill>
        <p:spPr>
          <a:xfrm>
            <a:off x="5971214" y="8705018"/>
            <a:ext cx="649988" cy="296557"/>
          </a:xfrm>
          <a:prstGeom prst="rect">
            <a:avLst/>
          </a:prstGeom>
        </p:spPr>
      </p:pic>
      <p:sp>
        <p:nvSpPr>
          <p:cNvPr id="16" name="TextBox 15">
            <a:extLst>
              <a:ext uri="{FF2B5EF4-FFF2-40B4-BE49-F238E27FC236}">
                <a16:creationId xmlns:a16="http://schemas.microsoft.com/office/drawing/2014/main" id="{9CFDC33E-126A-9112-EA81-FDF123376CC1}"/>
              </a:ext>
            </a:extLst>
          </p:cNvPr>
          <p:cNvSpPr txBox="1"/>
          <p:nvPr/>
        </p:nvSpPr>
        <p:spPr>
          <a:xfrm>
            <a:off x="222128" y="4425959"/>
            <a:ext cx="4520751" cy="1077218"/>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5</a:t>
            </a:r>
            <a:r>
              <a:rPr lang="en-GB" sz="1200" b="1" i="0" u="sng" strike="noStrike">
                <a:solidFill>
                  <a:srgbClr val="292934"/>
                </a:solidFill>
                <a:effectLst/>
                <a:latin typeface="Arial" panose="020B0604020202020204" pitchFamily="34" charset="0"/>
                <a:cs typeface="Arial" panose="020B0604020202020204" pitchFamily="34" charset="0"/>
              </a:rPr>
              <a:t>. Consumer audio formats.</a:t>
            </a:r>
          </a:p>
          <a:p>
            <a:pPr rtl="0" fontAlgn="base">
              <a:spcBef>
                <a:spcPts val="0"/>
              </a:spcBef>
              <a:spcAft>
                <a:spcPts val="0"/>
              </a:spcAft>
            </a:pPr>
            <a:endParaRPr lang="en-GB" sz="400" b="1" i="0" strike="noStrike">
              <a:solidFill>
                <a:srgbClr val="292934"/>
              </a:solidFill>
              <a:effectLst/>
              <a:latin typeface="Arial" panose="020B0604020202020204" pitchFamily="34" charset="0"/>
              <a:cs typeface="Arial" panose="020B0604020202020204" pitchFamily="34" charset="0"/>
            </a:endParaRPr>
          </a:p>
          <a:p>
            <a:pPr marL="228600" indent="-228600" rtl="0" fontAlgn="base">
              <a:spcBef>
                <a:spcPts val="0"/>
              </a:spcBef>
              <a:spcAft>
                <a:spcPts val="0"/>
              </a:spcAft>
              <a:buAutoNum type="alphaUcParenR"/>
            </a:pPr>
            <a:r>
              <a:rPr lang="en-US" sz="1200">
                <a:solidFill>
                  <a:srgbClr val="292934"/>
                </a:solidFill>
                <a:latin typeface="Arial" panose="020B0604020202020204" pitchFamily="34" charset="0"/>
                <a:cs typeface="Arial" panose="020B0604020202020204" pitchFamily="34" charset="0"/>
              </a:rPr>
              <a:t>Label each consumer audio format.</a:t>
            </a:r>
          </a:p>
          <a:p>
            <a:pPr marL="228600" indent="-228600" rtl="0" fontAlgn="base">
              <a:spcBef>
                <a:spcPts val="0"/>
              </a:spcBef>
              <a:spcAft>
                <a:spcPts val="0"/>
              </a:spcAft>
              <a:buAutoNum type="alphaUcParenR"/>
            </a:pPr>
            <a:r>
              <a:rPr lang="en-US" sz="1200">
                <a:solidFill>
                  <a:srgbClr val="292934"/>
                </a:solidFill>
                <a:latin typeface="Arial" panose="020B0604020202020204" pitchFamily="34" charset="0"/>
                <a:cs typeface="Arial" panose="020B0604020202020204" pitchFamily="34" charset="0"/>
              </a:rPr>
              <a:t>Provide advantages and disadvantages</a:t>
            </a:r>
          </a:p>
          <a:p>
            <a:pPr fontAlgn="base"/>
            <a:endParaRPr lang="en-US" sz="1200" b="0" i="0" u="none" strike="noStrike">
              <a:solidFill>
                <a:srgbClr val="292934"/>
              </a:solidFill>
              <a:effectLst/>
              <a:latin typeface="Arial" panose="020B0604020202020204" pitchFamily="34" charset="0"/>
              <a:cs typeface="Arial" panose="020B0604020202020204" pitchFamily="34" charset="0"/>
            </a:endParaRPr>
          </a:p>
          <a:p>
            <a:pPr fontAlgn="base"/>
            <a:endParaRPr lang="en-US" sz="1200" b="0" i="0" u="none" strike="noStrike">
              <a:solidFill>
                <a:srgbClr val="292934"/>
              </a:solidFill>
              <a:effectLst/>
              <a:latin typeface="Arial" panose="020B060402020202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9387B1DC-016D-3EFF-FE58-7DA404D6FBCD}"/>
              </a:ext>
            </a:extLst>
          </p:cNvPr>
          <p:cNvPicPr>
            <a:picLocks noChangeAspect="1"/>
          </p:cNvPicPr>
          <p:nvPr/>
        </p:nvPicPr>
        <p:blipFill>
          <a:blip r:embed="rId12"/>
          <a:stretch>
            <a:fillRect/>
          </a:stretch>
        </p:blipFill>
        <p:spPr>
          <a:xfrm>
            <a:off x="5388206" y="6951859"/>
            <a:ext cx="909100" cy="387905"/>
          </a:xfrm>
          <a:prstGeom prst="rect">
            <a:avLst/>
          </a:prstGeom>
        </p:spPr>
      </p:pic>
      <p:sp>
        <p:nvSpPr>
          <p:cNvPr id="17" name="TextBox 16">
            <a:extLst>
              <a:ext uri="{FF2B5EF4-FFF2-40B4-BE49-F238E27FC236}">
                <a16:creationId xmlns:a16="http://schemas.microsoft.com/office/drawing/2014/main" id="{EA31C920-7687-F0BA-B833-1A336A43C483}"/>
              </a:ext>
            </a:extLst>
          </p:cNvPr>
          <p:cNvSpPr txBox="1"/>
          <p:nvPr/>
        </p:nvSpPr>
        <p:spPr>
          <a:xfrm>
            <a:off x="2316444" y="5654333"/>
            <a:ext cx="1988201" cy="1107996"/>
          </a:xfrm>
          <a:prstGeom prst="rect">
            <a:avLst/>
          </a:prstGeom>
          <a:noFill/>
        </p:spPr>
        <p:txBody>
          <a:bodyPr wrap="square" rtlCol="0">
            <a:spAutoFit/>
          </a:bodyPr>
          <a:lstStyle/>
          <a:p>
            <a:r>
              <a:rPr lang="en-US" sz="1100" b="1"/>
              <a:t>Vinyl</a:t>
            </a:r>
          </a:p>
          <a:p>
            <a:r>
              <a:rPr lang="en-GB" sz="1100" b="1"/>
              <a:t>Adv: Perceived warm sound</a:t>
            </a:r>
          </a:p>
          <a:p>
            <a:r>
              <a:rPr lang="en-GB" sz="1100" b="1" err="1"/>
              <a:t>Disadv</a:t>
            </a:r>
            <a:r>
              <a:rPr lang="en-GB" sz="1100" b="1"/>
              <a:t>: can warp, can scratch, limited storage, is big so takes up a lot of space</a:t>
            </a:r>
          </a:p>
        </p:txBody>
      </p:sp>
      <p:sp>
        <p:nvSpPr>
          <p:cNvPr id="19" name="TextBox 18">
            <a:extLst>
              <a:ext uri="{FF2B5EF4-FFF2-40B4-BE49-F238E27FC236}">
                <a16:creationId xmlns:a16="http://schemas.microsoft.com/office/drawing/2014/main" id="{FB0BB6C1-0318-AF11-D6CE-E82EDE1FC656}"/>
              </a:ext>
            </a:extLst>
          </p:cNvPr>
          <p:cNvSpPr txBox="1"/>
          <p:nvPr/>
        </p:nvSpPr>
        <p:spPr>
          <a:xfrm>
            <a:off x="4551160" y="5594749"/>
            <a:ext cx="2260376" cy="1277273"/>
          </a:xfrm>
          <a:prstGeom prst="rect">
            <a:avLst/>
          </a:prstGeom>
          <a:noFill/>
        </p:spPr>
        <p:txBody>
          <a:bodyPr wrap="square" rtlCol="0">
            <a:spAutoFit/>
          </a:bodyPr>
          <a:lstStyle/>
          <a:p>
            <a:r>
              <a:rPr lang="en-US" sz="1100" b="1"/>
              <a:t>YouTube</a:t>
            </a:r>
          </a:p>
          <a:p>
            <a:r>
              <a:rPr lang="en-GB" sz="1100" b="1"/>
              <a:t>Adv: Can access anywhere with internet connection. Large library that is free.</a:t>
            </a:r>
          </a:p>
          <a:p>
            <a:r>
              <a:rPr lang="en-GB" sz="1100" b="1" err="1"/>
              <a:t>Disadv</a:t>
            </a:r>
            <a:r>
              <a:rPr lang="en-GB" sz="1100" b="1"/>
              <a:t>: Have to pay to remove ads. No physical connection to the product. Relies on internet.</a:t>
            </a:r>
          </a:p>
        </p:txBody>
      </p:sp>
      <p:sp>
        <p:nvSpPr>
          <p:cNvPr id="20" name="TextBox 19">
            <a:extLst>
              <a:ext uri="{FF2B5EF4-FFF2-40B4-BE49-F238E27FC236}">
                <a16:creationId xmlns:a16="http://schemas.microsoft.com/office/drawing/2014/main" id="{4132727B-6B08-FFFB-321F-C1DAE6253B87}"/>
              </a:ext>
            </a:extLst>
          </p:cNvPr>
          <p:cNvSpPr txBox="1"/>
          <p:nvPr/>
        </p:nvSpPr>
        <p:spPr>
          <a:xfrm>
            <a:off x="4629956" y="7351275"/>
            <a:ext cx="2260376" cy="938719"/>
          </a:xfrm>
          <a:prstGeom prst="rect">
            <a:avLst/>
          </a:prstGeom>
          <a:noFill/>
        </p:spPr>
        <p:txBody>
          <a:bodyPr wrap="square" rtlCol="0">
            <a:spAutoFit/>
          </a:bodyPr>
          <a:lstStyle/>
          <a:p>
            <a:r>
              <a:rPr lang="en-US" sz="1100" b="1"/>
              <a:t>MP3 player</a:t>
            </a:r>
          </a:p>
          <a:p>
            <a:r>
              <a:rPr lang="en-GB" sz="1100" b="1"/>
              <a:t>Adv: Portable, can store much more than other physical media.</a:t>
            </a:r>
          </a:p>
          <a:p>
            <a:r>
              <a:rPr lang="en-GB" sz="1100" b="1" err="1"/>
              <a:t>Disadv</a:t>
            </a:r>
            <a:r>
              <a:rPr lang="en-GB" sz="1100" b="1"/>
              <a:t>: MP3 is lossy compression – worse quality</a:t>
            </a:r>
          </a:p>
        </p:txBody>
      </p:sp>
      <p:sp>
        <p:nvSpPr>
          <p:cNvPr id="21" name="TextBox 20">
            <a:extLst>
              <a:ext uri="{FF2B5EF4-FFF2-40B4-BE49-F238E27FC236}">
                <a16:creationId xmlns:a16="http://schemas.microsoft.com/office/drawing/2014/main" id="{0C2CB777-3072-5272-132A-302C51A05309}"/>
              </a:ext>
            </a:extLst>
          </p:cNvPr>
          <p:cNvSpPr txBox="1"/>
          <p:nvPr/>
        </p:nvSpPr>
        <p:spPr>
          <a:xfrm>
            <a:off x="2512204" y="7289369"/>
            <a:ext cx="2260376" cy="1446550"/>
          </a:xfrm>
          <a:prstGeom prst="rect">
            <a:avLst/>
          </a:prstGeom>
          <a:noFill/>
        </p:spPr>
        <p:txBody>
          <a:bodyPr wrap="square" rtlCol="0">
            <a:spAutoFit/>
          </a:bodyPr>
          <a:lstStyle/>
          <a:p>
            <a:r>
              <a:rPr lang="en-US" sz="1100" b="1"/>
              <a:t>Streaming services</a:t>
            </a:r>
          </a:p>
          <a:p>
            <a:r>
              <a:rPr lang="en-GB" sz="1100" b="1"/>
              <a:t>Adv: Can access anywhere with internet connection. Massive free library. Cheap even with subscription.</a:t>
            </a:r>
          </a:p>
          <a:p>
            <a:r>
              <a:rPr lang="en-GB" sz="1100" b="1" err="1"/>
              <a:t>Disadv</a:t>
            </a:r>
            <a:r>
              <a:rPr lang="en-GB" sz="1100" b="1"/>
              <a:t>: Uses lossy compression. Requires internet connection. </a:t>
            </a:r>
          </a:p>
        </p:txBody>
      </p:sp>
      <p:sp>
        <p:nvSpPr>
          <p:cNvPr id="22" name="TextBox 21">
            <a:extLst>
              <a:ext uri="{FF2B5EF4-FFF2-40B4-BE49-F238E27FC236}">
                <a16:creationId xmlns:a16="http://schemas.microsoft.com/office/drawing/2014/main" id="{A2067D3C-0C49-AC2A-F841-345249D1E44D}"/>
              </a:ext>
            </a:extLst>
          </p:cNvPr>
          <p:cNvSpPr txBox="1"/>
          <p:nvPr/>
        </p:nvSpPr>
        <p:spPr>
          <a:xfrm>
            <a:off x="180516" y="7068387"/>
            <a:ext cx="2260376" cy="938719"/>
          </a:xfrm>
          <a:prstGeom prst="rect">
            <a:avLst/>
          </a:prstGeom>
          <a:noFill/>
        </p:spPr>
        <p:txBody>
          <a:bodyPr wrap="square" rtlCol="0">
            <a:spAutoFit/>
          </a:bodyPr>
          <a:lstStyle/>
          <a:p>
            <a:r>
              <a:rPr lang="en-US" sz="1100" b="1"/>
              <a:t>Compact Disc (CD)</a:t>
            </a:r>
          </a:p>
          <a:p>
            <a:r>
              <a:rPr lang="en-GB" sz="1100" b="1"/>
              <a:t>Adv: Can store more audio than cassette/vinyl. Higher quality audio than streaming.</a:t>
            </a:r>
          </a:p>
          <a:p>
            <a:r>
              <a:rPr lang="en-GB" sz="1100" b="1" err="1"/>
              <a:t>Disadv</a:t>
            </a:r>
            <a:r>
              <a:rPr lang="en-GB" sz="1100" b="1"/>
              <a:t>: Can scratch easily.</a:t>
            </a:r>
          </a:p>
        </p:txBody>
      </p:sp>
      <p:sp>
        <p:nvSpPr>
          <p:cNvPr id="23" name="TextBox 22">
            <a:extLst>
              <a:ext uri="{FF2B5EF4-FFF2-40B4-BE49-F238E27FC236}">
                <a16:creationId xmlns:a16="http://schemas.microsoft.com/office/drawing/2014/main" id="{DCF9F235-7C5B-A2D9-F74D-1BF38F38CFEB}"/>
              </a:ext>
            </a:extLst>
          </p:cNvPr>
          <p:cNvSpPr txBox="1"/>
          <p:nvPr/>
        </p:nvSpPr>
        <p:spPr>
          <a:xfrm>
            <a:off x="850643" y="8628727"/>
            <a:ext cx="2124488" cy="1277273"/>
          </a:xfrm>
          <a:prstGeom prst="rect">
            <a:avLst/>
          </a:prstGeom>
          <a:noFill/>
        </p:spPr>
        <p:txBody>
          <a:bodyPr wrap="square" rtlCol="0">
            <a:spAutoFit/>
          </a:bodyPr>
          <a:lstStyle/>
          <a:p>
            <a:r>
              <a:rPr lang="en-US" sz="1100" b="1"/>
              <a:t>Minidisc</a:t>
            </a:r>
          </a:p>
          <a:p>
            <a:r>
              <a:rPr lang="en-GB" sz="1100" b="1"/>
              <a:t>Adv: Higher quality than CD. Easier to store because smaller.</a:t>
            </a:r>
          </a:p>
          <a:p>
            <a:r>
              <a:rPr lang="en-GB" sz="1100" b="1" err="1"/>
              <a:t>Disadv</a:t>
            </a:r>
            <a:r>
              <a:rPr lang="en-GB" sz="1100" b="1"/>
              <a:t>: Limited availability. Everyone had already bought CDs.</a:t>
            </a:r>
          </a:p>
        </p:txBody>
      </p:sp>
      <p:sp>
        <p:nvSpPr>
          <p:cNvPr id="24" name="TextBox 23">
            <a:extLst>
              <a:ext uri="{FF2B5EF4-FFF2-40B4-BE49-F238E27FC236}">
                <a16:creationId xmlns:a16="http://schemas.microsoft.com/office/drawing/2014/main" id="{7569E568-613A-8B4D-8055-8AAB4C8D5E7F}"/>
              </a:ext>
            </a:extLst>
          </p:cNvPr>
          <p:cNvSpPr txBox="1"/>
          <p:nvPr/>
        </p:nvSpPr>
        <p:spPr>
          <a:xfrm>
            <a:off x="180516" y="5285009"/>
            <a:ext cx="2116257" cy="769441"/>
          </a:xfrm>
          <a:prstGeom prst="rect">
            <a:avLst/>
          </a:prstGeom>
          <a:noFill/>
        </p:spPr>
        <p:txBody>
          <a:bodyPr wrap="square" rtlCol="0">
            <a:spAutoFit/>
          </a:bodyPr>
          <a:lstStyle/>
          <a:p>
            <a:r>
              <a:rPr lang="en-US" sz="1100" b="1"/>
              <a:t>Cassette</a:t>
            </a:r>
          </a:p>
          <a:p>
            <a:r>
              <a:rPr lang="en-GB" sz="1100" b="1"/>
              <a:t>Adv: Portable, stores more than vinyl.</a:t>
            </a:r>
          </a:p>
          <a:p>
            <a:r>
              <a:rPr lang="en-GB" sz="1100" b="1" err="1"/>
              <a:t>Disadv</a:t>
            </a:r>
            <a:r>
              <a:rPr lang="en-GB" sz="1100" b="1"/>
              <a:t>:  Easy to damage/warp</a:t>
            </a:r>
          </a:p>
        </p:txBody>
      </p:sp>
    </p:spTree>
    <p:extLst>
      <p:ext uri="{BB962C8B-B14F-4D97-AF65-F5344CB8AC3E}">
        <p14:creationId xmlns:p14="http://schemas.microsoft.com/office/powerpoint/2010/main" val="2832952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54C1C-FABF-AE04-AD40-0DDCEAEF7D71}"/>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E88D44E6-B55E-660D-463E-004A1837C764}"/>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1: the Music Business &amp; Music Technology</a:t>
            </a:r>
          </a:p>
        </p:txBody>
      </p:sp>
      <p:sp>
        <p:nvSpPr>
          <p:cNvPr id="4" name="TextBox 3">
            <a:extLst>
              <a:ext uri="{FF2B5EF4-FFF2-40B4-BE49-F238E27FC236}">
                <a16:creationId xmlns:a16="http://schemas.microsoft.com/office/drawing/2014/main" id="{0A688D12-6569-D2F4-C3DF-73BF43A1233E}"/>
              </a:ext>
            </a:extLst>
          </p:cNvPr>
          <p:cNvSpPr txBox="1"/>
          <p:nvPr/>
        </p:nvSpPr>
        <p:spPr>
          <a:xfrm>
            <a:off x="111064" y="4159695"/>
            <a:ext cx="6635872" cy="5262979"/>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7</a:t>
            </a:r>
            <a:r>
              <a:rPr lang="en-GB" sz="1200" b="1" i="0" u="sng" strike="noStrike">
                <a:solidFill>
                  <a:srgbClr val="292934"/>
                </a:solidFill>
                <a:effectLst/>
                <a:latin typeface="Arial" panose="020B0604020202020204" pitchFamily="34" charset="0"/>
                <a:cs typeface="Arial" panose="020B0604020202020204" pitchFamily="34" charset="0"/>
              </a:rPr>
              <a:t>. Promotion.</a:t>
            </a:r>
            <a:r>
              <a:rPr lang="en-GB" sz="1200" b="1" i="0" strike="noStrike">
                <a:solidFill>
                  <a:srgbClr val="292934"/>
                </a:solidFill>
                <a:effectLst/>
                <a:latin typeface="Arial" panose="020B0604020202020204" pitchFamily="34" charset="0"/>
                <a:cs typeface="Arial" panose="020B0604020202020204" pitchFamily="34" charset="0"/>
              </a:rPr>
              <a:t> (</a:t>
            </a:r>
            <a:r>
              <a:rPr lang="en-GB" sz="1200" i="0" strike="noStrike">
                <a:solidFill>
                  <a:srgbClr val="292934"/>
                </a:solidFill>
                <a:effectLst/>
                <a:latin typeface="Arial" panose="020B0604020202020204" pitchFamily="34" charset="0"/>
                <a:cs typeface="Arial" panose="020B0604020202020204" pitchFamily="34" charset="0"/>
              </a:rPr>
              <a:t>Extended written answer practice) Describe and evaluate the differences between physical and digital promotion methods. To do this, list different ways of promoting music. Then discuss the advantages and disadvantages. </a:t>
            </a:r>
          </a:p>
          <a:p>
            <a:pPr rtl="0" fontAlgn="base">
              <a:spcBef>
                <a:spcPts val="0"/>
              </a:spcBef>
              <a:spcAft>
                <a:spcPts val="0"/>
              </a:spcAft>
            </a:pPr>
            <a:endParaRPr lang="en-GB"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b="1">
                <a:solidFill>
                  <a:srgbClr val="292934"/>
                </a:solidFill>
                <a:latin typeface="Arial" panose="020B0604020202020204" pitchFamily="34" charset="0"/>
                <a:cs typeface="Arial" panose="020B0604020202020204" pitchFamily="34" charset="0"/>
              </a:rPr>
              <a:t>Physical promotion: </a:t>
            </a:r>
            <a:r>
              <a:rPr lang="en-GB" sz="1200" i="1">
                <a:solidFill>
                  <a:srgbClr val="292934"/>
                </a:solidFill>
                <a:latin typeface="Arial" panose="020B0604020202020204" pitchFamily="34" charset="0"/>
                <a:cs typeface="Arial" panose="020B0604020202020204" pitchFamily="34" charset="0"/>
              </a:rPr>
              <a:t>One way of promoting physically is flyers. This involves handing out leaflets that advertise your music or perhaps a concert or tour. An advantage of this is that you can direct your flyers towards your target demographic, e.g. by handing them out outside a gig by a musician similar to your own style of music. Disadvantages are that they are time consuming to produce (and cost money) and time consuming to distribute. </a:t>
            </a:r>
          </a:p>
          <a:p>
            <a:pPr rtl="0" fontAlgn="base">
              <a:spcBef>
                <a:spcPts val="0"/>
              </a:spcBef>
              <a:spcAft>
                <a:spcPts val="0"/>
              </a:spcAft>
            </a:pPr>
            <a:endParaRPr lang="en-GB" sz="1200" i="1">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i="1">
                <a:solidFill>
                  <a:srgbClr val="292934"/>
                </a:solidFill>
                <a:latin typeface="Arial" panose="020B0604020202020204" pitchFamily="34" charset="0"/>
                <a:cs typeface="Arial" panose="020B0604020202020204" pitchFamily="34" charset="0"/>
              </a:rPr>
              <a:t>Another approach to physical promotion is tours. An advantage of tours is that you can sell merchandise while promoting your music on stage, enabling you to earn while promoting. Additionally, concert-goers can develop a stronger bond with the artist by seeing them in person, rather than engaging online. A disadvantage of concerts as a promotional device is that they are very costly to carry out, and a majority of attendees will often already be fans, meaning you might not be broadening your fanbase considerably.</a:t>
            </a:r>
          </a:p>
          <a:p>
            <a:pPr rtl="0" fontAlgn="base">
              <a:spcBef>
                <a:spcPts val="0"/>
              </a:spcBef>
              <a:spcAft>
                <a:spcPts val="0"/>
              </a:spcAft>
            </a:pPr>
            <a:endParaRPr lang="en-GB"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b="1">
                <a:solidFill>
                  <a:srgbClr val="292934"/>
                </a:solidFill>
                <a:latin typeface="Arial" panose="020B0604020202020204" pitchFamily="34" charset="0"/>
                <a:cs typeface="Arial" panose="020B0604020202020204" pitchFamily="34" charset="0"/>
              </a:rPr>
              <a:t>Digital promotion: </a:t>
            </a:r>
            <a:r>
              <a:rPr lang="en-GB" sz="1200" i="1">
                <a:solidFill>
                  <a:srgbClr val="292934"/>
                </a:solidFill>
                <a:latin typeface="Arial" panose="020B0604020202020204" pitchFamily="34" charset="0"/>
                <a:cs typeface="Arial" panose="020B0604020202020204" pitchFamily="34" charset="0"/>
              </a:rPr>
              <a:t>One way of promoting music digitally is through social media posts. Advantages of social media posts are that they are free to produce and can reach a large audience instantly, making them a much faster delivery method than physical promotion. A disadvantage is that the target audience will see your post as one of many, meaning that you are less likely to have meaningful impact on them than if they attended a concert, for example.</a:t>
            </a:r>
          </a:p>
          <a:p>
            <a:pPr rtl="0" fontAlgn="base">
              <a:spcBef>
                <a:spcPts val="0"/>
              </a:spcBef>
              <a:spcAft>
                <a:spcPts val="0"/>
              </a:spcAft>
            </a:pPr>
            <a:endParaRPr lang="en-GB" sz="1200" i="1">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i="1">
                <a:solidFill>
                  <a:srgbClr val="292934"/>
                </a:solidFill>
                <a:latin typeface="Arial" panose="020B0604020202020204" pitchFamily="34" charset="0"/>
                <a:cs typeface="Arial" panose="020B0604020202020204" pitchFamily="34" charset="0"/>
              </a:rPr>
              <a:t>Another way to promote music digitally is live streaming. Artists sometimes stream whole concerts, or small intimate performances. Advantages of this is that your audience can access your live music without paying for a concert ticket, and the musician does not have to pay for an expensive tour. A disadvantage is that physical merchandise is not as readily available as it would be at an in-person content. </a:t>
            </a:r>
            <a:endParaRPr lang="en-GB" sz="1200">
              <a:solidFill>
                <a:srgbClr val="292934"/>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F31EBEEC-9101-8E56-03B8-AD92FB7C3808}"/>
              </a:ext>
            </a:extLst>
          </p:cNvPr>
          <p:cNvSpPr txBox="1"/>
          <p:nvPr/>
        </p:nvSpPr>
        <p:spPr>
          <a:xfrm>
            <a:off x="111064" y="575422"/>
            <a:ext cx="6635872" cy="830997"/>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6. Marketing.</a:t>
            </a:r>
            <a:r>
              <a:rPr lang="en-GB" sz="1200" b="1">
                <a:solidFill>
                  <a:srgbClr val="292934"/>
                </a:solidFill>
                <a:latin typeface="Arial" panose="020B0604020202020204" pitchFamily="34" charset="0"/>
                <a:cs typeface="Arial" panose="020B0604020202020204" pitchFamily="34" charset="0"/>
              </a:rPr>
              <a:t>  </a:t>
            </a:r>
            <a:r>
              <a:rPr lang="en-GB" sz="1200">
                <a:solidFill>
                  <a:srgbClr val="292934"/>
                </a:solidFill>
                <a:latin typeface="Arial" panose="020B0604020202020204" pitchFamily="34" charset="0"/>
                <a:cs typeface="Arial" panose="020B0604020202020204" pitchFamily="34" charset="0"/>
              </a:rPr>
              <a:t>Create a mind-map for marketing:</a:t>
            </a:r>
          </a:p>
          <a:p>
            <a:pPr marL="171450" indent="-171450" rtl="0" fontAlgn="base">
              <a:spcBef>
                <a:spcPts val="0"/>
              </a:spcBef>
              <a:spcAft>
                <a:spcPts val="0"/>
              </a:spcAft>
              <a:buFont typeface="Arial" panose="020B0604020202020204" pitchFamily="34" charset="0"/>
              <a:buChar char="•"/>
            </a:pPr>
            <a:r>
              <a:rPr lang="en-GB" sz="1200">
                <a:solidFill>
                  <a:srgbClr val="292934"/>
                </a:solidFill>
                <a:latin typeface="Arial" panose="020B0604020202020204" pitchFamily="34" charset="0"/>
                <a:cs typeface="Arial" panose="020B0604020202020204" pitchFamily="34" charset="0"/>
              </a:rPr>
              <a:t>What is it?</a:t>
            </a:r>
          </a:p>
          <a:p>
            <a:pPr marL="171450" indent="-171450" rtl="0" fontAlgn="base">
              <a:spcBef>
                <a:spcPts val="0"/>
              </a:spcBef>
              <a:spcAft>
                <a:spcPts val="0"/>
              </a:spcAft>
              <a:buFont typeface="Arial" panose="020B0604020202020204" pitchFamily="34" charset="0"/>
              <a:buChar char="•"/>
            </a:pPr>
            <a:r>
              <a:rPr lang="en-GB" sz="1200">
                <a:solidFill>
                  <a:srgbClr val="292934"/>
                </a:solidFill>
                <a:latin typeface="Arial" panose="020B0604020202020204" pitchFamily="34" charset="0"/>
                <a:cs typeface="Arial" panose="020B0604020202020204" pitchFamily="34" charset="0"/>
              </a:rPr>
              <a:t>What is involved?</a:t>
            </a:r>
          </a:p>
          <a:p>
            <a:pPr marL="171450" indent="-171450" rtl="0" fontAlgn="base">
              <a:spcBef>
                <a:spcPts val="0"/>
              </a:spcBef>
              <a:spcAft>
                <a:spcPts val="0"/>
              </a:spcAft>
              <a:buFont typeface="Arial" panose="020B0604020202020204" pitchFamily="34" charset="0"/>
              <a:buChar char="•"/>
            </a:pPr>
            <a:r>
              <a:rPr lang="en-GB" sz="1200">
                <a:solidFill>
                  <a:srgbClr val="292934"/>
                </a:solidFill>
                <a:latin typeface="Arial" panose="020B0604020202020204" pitchFamily="34" charset="0"/>
                <a:cs typeface="Arial" panose="020B0604020202020204" pitchFamily="34" charset="0"/>
              </a:rPr>
              <a:t>Why is it important?</a:t>
            </a:r>
          </a:p>
        </p:txBody>
      </p:sp>
      <p:sp>
        <p:nvSpPr>
          <p:cNvPr id="19" name="Rectangle 18">
            <a:extLst>
              <a:ext uri="{FF2B5EF4-FFF2-40B4-BE49-F238E27FC236}">
                <a16:creationId xmlns:a16="http://schemas.microsoft.com/office/drawing/2014/main" id="{F11A341E-AD82-7C65-9A54-E4C778485D91}"/>
              </a:ext>
            </a:extLst>
          </p:cNvPr>
          <p:cNvSpPr/>
          <p:nvPr/>
        </p:nvSpPr>
        <p:spPr>
          <a:xfrm>
            <a:off x="166596" y="1406419"/>
            <a:ext cx="6524808" cy="264440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AE6C3E4-4082-10B0-0689-8100BCC03A1C}"/>
              </a:ext>
            </a:extLst>
          </p:cNvPr>
          <p:cNvSpPr/>
          <p:nvPr/>
        </p:nvSpPr>
        <p:spPr>
          <a:xfrm>
            <a:off x="2749546" y="2464302"/>
            <a:ext cx="1358907"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a:t>Marketing</a:t>
            </a:r>
          </a:p>
        </p:txBody>
      </p:sp>
      <p:sp>
        <p:nvSpPr>
          <p:cNvPr id="21" name="TextBox 20">
            <a:extLst>
              <a:ext uri="{FF2B5EF4-FFF2-40B4-BE49-F238E27FC236}">
                <a16:creationId xmlns:a16="http://schemas.microsoft.com/office/drawing/2014/main" id="{FAB44A82-E33A-7055-729F-83EE16F41E9E}"/>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11</a:t>
            </a:r>
          </a:p>
        </p:txBody>
      </p:sp>
      <p:sp>
        <p:nvSpPr>
          <p:cNvPr id="2" name="Oval 1">
            <a:extLst>
              <a:ext uri="{FF2B5EF4-FFF2-40B4-BE49-F238E27FC236}">
                <a16:creationId xmlns:a16="http://schemas.microsoft.com/office/drawing/2014/main" id="{0D339CCF-65D0-B0E5-E7DC-26F431D3651D}"/>
              </a:ext>
            </a:extLst>
          </p:cNvPr>
          <p:cNvSpPr/>
          <p:nvPr/>
        </p:nvSpPr>
        <p:spPr>
          <a:xfrm>
            <a:off x="307180" y="1714500"/>
            <a:ext cx="2442365"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Activities a company undertakes to promote the buying of its products</a:t>
            </a:r>
            <a:endParaRPr lang="en-GB" sz="1000"/>
          </a:p>
        </p:txBody>
      </p:sp>
      <p:cxnSp>
        <p:nvCxnSpPr>
          <p:cNvPr id="6" name="Straight Connector 5">
            <a:extLst>
              <a:ext uri="{FF2B5EF4-FFF2-40B4-BE49-F238E27FC236}">
                <a16:creationId xmlns:a16="http://schemas.microsoft.com/office/drawing/2014/main" id="{2F3B1501-C348-5659-CDE1-98AD0DB27095}"/>
              </a:ext>
            </a:extLst>
          </p:cNvPr>
          <p:cNvCxnSpPr>
            <a:cxnSpLocks/>
            <a:stCxn id="2" idx="5"/>
            <a:endCxn id="20" idx="2"/>
          </p:cNvCxnSpPr>
          <p:nvPr/>
        </p:nvCxnSpPr>
        <p:spPr>
          <a:xfrm>
            <a:off x="2391869" y="2160837"/>
            <a:ext cx="357677" cy="567784"/>
          </a:xfrm>
          <a:prstGeom prst="line">
            <a:avLst/>
          </a:prstGeom>
        </p:spPr>
        <p:style>
          <a:lnRef idx="2">
            <a:schemeClr val="accent1"/>
          </a:lnRef>
          <a:fillRef idx="0">
            <a:schemeClr val="accent1"/>
          </a:fillRef>
          <a:effectRef idx="1">
            <a:schemeClr val="accent1"/>
          </a:effectRef>
          <a:fontRef idx="minor">
            <a:schemeClr val="tx1"/>
          </a:fontRef>
        </p:style>
      </p:cxnSp>
      <p:sp>
        <p:nvSpPr>
          <p:cNvPr id="10" name="Oval 9">
            <a:extLst>
              <a:ext uri="{FF2B5EF4-FFF2-40B4-BE49-F238E27FC236}">
                <a16:creationId xmlns:a16="http://schemas.microsoft.com/office/drawing/2014/main" id="{5D6E075D-9A96-E3B4-55DD-F0956063DB71}"/>
              </a:ext>
            </a:extLst>
          </p:cNvPr>
          <p:cNvSpPr/>
          <p:nvPr/>
        </p:nvSpPr>
        <p:spPr>
          <a:xfrm>
            <a:off x="570683" y="2720161"/>
            <a:ext cx="1557684"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Market research</a:t>
            </a:r>
            <a:endParaRPr lang="en-GB" sz="1000"/>
          </a:p>
        </p:txBody>
      </p:sp>
      <p:cxnSp>
        <p:nvCxnSpPr>
          <p:cNvPr id="11" name="Straight Connector 10">
            <a:extLst>
              <a:ext uri="{FF2B5EF4-FFF2-40B4-BE49-F238E27FC236}">
                <a16:creationId xmlns:a16="http://schemas.microsoft.com/office/drawing/2014/main" id="{27A99FB2-128E-E6CC-3B7E-7DA7906AD3C4}"/>
              </a:ext>
            </a:extLst>
          </p:cNvPr>
          <p:cNvCxnSpPr>
            <a:cxnSpLocks/>
            <a:stCxn id="10" idx="6"/>
            <a:endCxn id="20" idx="3"/>
          </p:cNvCxnSpPr>
          <p:nvPr/>
        </p:nvCxnSpPr>
        <p:spPr>
          <a:xfrm flipV="1">
            <a:off x="2128367" y="2915522"/>
            <a:ext cx="820186" cy="66097"/>
          </a:xfrm>
          <a:prstGeom prst="line">
            <a:avLst/>
          </a:prstGeom>
        </p:spPr>
        <p:style>
          <a:lnRef idx="2">
            <a:schemeClr val="accent1"/>
          </a:lnRef>
          <a:fillRef idx="0">
            <a:schemeClr val="accent1"/>
          </a:fillRef>
          <a:effectRef idx="1">
            <a:schemeClr val="accent1"/>
          </a:effectRef>
          <a:fontRef idx="minor">
            <a:schemeClr val="tx1"/>
          </a:fontRef>
        </p:style>
      </p:cxnSp>
      <p:sp>
        <p:nvSpPr>
          <p:cNvPr id="15" name="Oval 14">
            <a:extLst>
              <a:ext uri="{FF2B5EF4-FFF2-40B4-BE49-F238E27FC236}">
                <a16:creationId xmlns:a16="http://schemas.microsoft.com/office/drawing/2014/main" id="{738B96FE-1B43-3DBC-61AD-2BD1CEB0AA57}"/>
              </a:ext>
            </a:extLst>
          </p:cNvPr>
          <p:cNvSpPr/>
          <p:nvPr/>
        </p:nvSpPr>
        <p:spPr>
          <a:xfrm>
            <a:off x="3234433" y="1566485"/>
            <a:ext cx="731146"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Logos</a:t>
            </a:r>
            <a:endParaRPr lang="en-GB" sz="1000"/>
          </a:p>
        </p:txBody>
      </p:sp>
      <p:cxnSp>
        <p:nvCxnSpPr>
          <p:cNvPr id="16" name="Straight Connector 15">
            <a:extLst>
              <a:ext uri="{FF2B5EF4-FFF2-40B4-BE49-F238E27FC236}">
                <a16:creationId xmlns:a16="http://schemas.microsoft.com/office/drawing/2014/main" id="{2B6D1E13-5A6B-6A05-9590-7A1914E6BAD6}"/>
              </a:ext>
            </a:extLst>
          </p:cNvPr>
          <p:cNvCxnSpPr>
            <a:cxnSpLocks/>
            <a:stCxn id="15" idx="3"/>
            <a:endCxn id="20" idx="0"/>
          </p:cNvCxnSpPr>
          <p:nvPr/>
        </p:nvCxnSpPr>
        <p:spPr>
          <a:xfrm>
            <a:off x="3341507" y="2012822"/>
            <a:ext cx="87493" cy="451480"/>
          </a:xfrm>
          <a:prstGeom prst="line">
            <a:avLst/>
          </a:prstGeom>
        </p:spPr>
        <p:style>
          <a:lnRef idx="2">
            <a:schemeClr val="accent1"/>
          </a:lnRef>
          <a:fillRef idx="0">
            <a:schemeClr val="accent1"/>
          </a:fillRef>
          <a:effectRef idx="1">
            <a:schemeClr val="accent1"/>
          </a:effectRef>
          <a:fontRef idx="minor">
            <a:schemeClr val="tx1"/>
          </a:fontRef>
        </p:style>
      </p:cxnSp>
      <p:sp>
        <p:nvSpPr>
          <p:cNvPr id="26" name="Oval 25">
            <a:extLst>
              <a:ext uri="{FF2B5EF4-FFF2-40B4-BE49-F238E27FC236}">
                <a16:creationId xmlns:a16="http://schemas.microsoft.com/office/drawing/2014/main" id="{A7DA340C-4AE2-1D6D-190A-F81FFAA9C2CE}"/>
              </a:ext>
            </a:extLst>
          </p:cNvPr>
          <p:cNvSpPr/>
          <p:nvPr/>
        </p:nvSpPr>
        <p:spPr>
          <a:xfrm>
            <a:off x="4245614" y="1535504"/>
            <a:ext cx="1126485"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err="1"/>
              <a:t>Colour</a:t>
            </a:r>
            <a:r>
              <a:rPr lang="en-US" sz="1000"/>
              <a:t> schemes</a:t>
            </a:r>
            <a:endParaRPr lang="en-GB" sz="1000"/>
          </a:p>
        </p:txBody>
      </p:sp>
      <p:cxnSp>
        <p:nvCxnSpPr>
          <p:cNvPr id="27" name="Straight Connector 26">
            <a:extLst>
              <a:ext uri="{FF2B5EF4-FFF2-40B4-BE49-F238E27FC236}">
                <a16:creationId xmlns:a16="http://schemas.microsoft.com/office/drawing/2014/main" id="{E5D3961D-2476-2915-B087-B3BA31A92081}"/>
              </a:ext>
            </a:extLst>
          </p:cNvPr>
          <p:cNvCxnSpPr>
            <a:cxnSpLocks/>
            <a:stCxn id="26" idx="3"/>
            <a:endCxn id="20" idx="7"/>
          </p:cNvCxnSpPr>
          <p:nvPr/>
        </p:nvCxnSpPr>
        <p:spPr>
          <a:xfrm flipH="1">
            <a:off x="3909446" y="1981841"/>
            <a:ext cx="501138" cy="559878"/>
          </a:xfrm>
          <a:prstGeom prst="line">
            <a:avLst/>
          </a:prstGeom>
        </p:spPr>
        <p:style>
          <a:lnRef idx="2">
            <a:schemeClr val="accent1"/>
          </a:lnRef>
          <a:fillRef idx="0">
            <a:schemeClr val="accent1"/>
          </a:fillRef>
          <a:effectRef idx="1">
            <a:schemeClr val="accent1"/>
          </a:effectRef>
          <a:fontRef idx="minor">
            <a:schemeClr val="tx1"/>
          </a:fontRef>
        </p:style>
      </p:cxnSp>
      <p:sp>
        <p:nvSpPr>
          <p:cNvPr id="32" name="Oval 31">
            <a:extLst>
              <a:ext uri="{FF2B5EF4-FFF2-40B4-BE49-F238E27FC236}">
                <a16:creationId xmlns:a16="http://schemas.microsoft.com/office/drawing/2014/main" id="{51E471F5-7E0C-6228-B56E-CF4C953565CD}"/>
              </a:ext>
            </a:extLst>
          </p:cNvPr>
          <p:cNvSpPr/>
          <p:nvPr/>
        </p:nvSpPr>
        <p:spPr>
          <a:xfrm>
            <a:off x="5181688" y="2056714"/>
            <a:ext cx="1369132" cy="691812"/>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Development of the brand</a:t>
            </a:r>
            <a:endParaRPr lang="en-GB" sz="1000"/>
          </a:p>
        </p:txBody>
      </p:sp>
      <p:cxnSp>
        <p:nvCxnSpPr>
          <p:cNvPr id="33" name="Straight Connector 32">
            <a:extLst>
              <a:ext uri="{FF2B5EF4-FFF2-40B4-BE49-F238E27FC236}">
                <a16:creationId xmlns:a16="http://schemas.microsoft.com/office/drawing/2014/main" id="{977E56BA-EAC0-0F00-CD87-96B6F45FF942}"/>
              </a:ext>
            </a:extLst>
          </p:cNvPr>
          <p:cNvCxnSpPr>
            <a:cxnSpLocks/>
            <a:stCxn id="32" idx="3"/>
            <a:endCxn id="20" idx="6"/>
          </p:cNvCxnSpPr>
          <p:nvPr/>
        </p:nvCxnSpPr>
        <p:spPr>
          <a:xfrm flipH="1">
            <a:off x="4108453" y="2647212"/>
            <a:ext cx="1273740" cy="81409"/>
          </a:xfrm>
          <a:prstGeom prst="line">
            <a:avLst/>
          </a:prstGeom>
        </p:spPr>
        <p:style>
          <a:lnRef idx="2">
            <a:schemeClr val="accent1"/>
          </a:lnRef>
          <a:fillRef idx="0">
            <a:schemeClr val="accent1"/>
          </a:fillRef>
          <a:effectRef idx="1">
            <a:schemeClr val="accent1"/>
          </a:effectRef>
          <a:fontRef idx="minor">
            <a:schemeClr val="tx1"/>
          </a:fontRef>
        </p:style>
      </p:cxnSp>
      <p:sp>
        <p:nvSpPr>
          <p:cNvPr id="39" name="Oval 38">
            <a:extLst>
              <a:ext uri="{FF2B5EF4-FFF2-40B4-BE49-F238E27FC236}">
                <a16:creationId xmlns:a16="http://schemas.microsoft.com/office/drawing/2014/main" id="{B187E56F-5C56-4039-8584-87548C1A8C4E}"/>
              </a:ext>
            </a:extLst>
          </p:cNvPr>
          <p:cNvSpPr/>
          <p:nvPr/>
        </p:nvSpPr>
        <p:spPr>
          <a:xfrm>
            <a:off x="5181688" y="3137363"/>
            <a:ext cx="1154818"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Campaign: visibility of artists</a:t>
            </a:r>
            <a:endParaRPr lang="en-GB" sz="1000"/>
          </a:p>
        </p:txBody>
      </p:sp>
      <p:cxnSp>
        <p:nvCxnSpPr>
          <p:cNvPr id="40" name="Straight Connector 39">
            <a:extLst>
              <a:ext uri="{FF2B5EF4-FFF2-40B4-BE49-F238E27FC236}">
                <a16:creationId xmlns:a16="http://schemas.microsoft.com/office/drawing/2014/main" id="{C13E2716-58DB-762F-1FD2-28E24B472865}"/>
              </a:ext>
            </a:extLst>
          </p:cNvPr>
          <p:cNvCxnSpPr>
            <a:cxnSpLocks/>
            <a:stCxn id="39" idx="2"/>
            <a:endCxn id="20" idx="5"/>
          </p:cNvCxnSpPr>
          <p:nvPr/>
        </p:nvCxnSpPr>
        <p:spPr>
          <a:xfrm flipH="1" flipV="1">
            <a:off x="3909446" y="2915522"/>
            <a:ext cx="1272242" cy="483299"/>
          </a:xfrm>
          <a:prstGeom prst="line">
            <a:avLst/>
          </a:prstGeom>
        </p:spPr>
        <p:style>
          <a:lnRef idx="2">
            <a:schemeClr val="accent1"/>
          </a:lnRef>
          <a:fillRef idx="0">
            <a:schemeClr val="accent1"/>
          </a:fillRef>
          <a:effectRef idx="1">
            <a:schemeClr val="accent1"/>
          </a:effectRef>
          <a:fontRef idx="minor">
            <a:schemeClr val="tx1"/>
          </a:fontRef>
        </p:style>
      </p:cxnSp>
      <p:sp>
        <p:nvSpPr>
          <p:cNvPr id="44" name="Oval 43">
            <a:extLst>
              <a:ext uri="{FF2B5EF4-FFF2-40B4-BE49-F238E27FC236}">
                <a16:creationId xmlns:a16="http://schemas.microsoft.com/office/drawing/2014/main" id="{56EB37FB-CD4B-2308-8191-A83AA7E6CBBE}"/>
              </a:ext>
            </a:extLst>
          </p:cNvPr>
          <p:cNvSpPr/>
          <p:nvPr/>
        </p:nvSpPr>
        <p:spPr>
          <a:xfrm>
            <a:off x="3909446" y="3339418"/>
            <a:ext cx="903039"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b="1"/>
              <a:t>Social media</a:t>
            </a:r>
            <a:endParaRPr lang="en-GB" sz="1000" b="1"/>
          </a:p>
        </p:txBody>
      </p:sp>
      <p:cxnSp>
        <p:nvCxnSpPr>
          <p:cNvPr id="45" name="Straight Connector 44">
            <a:extLst>
              <a:ext uri="{FF2B5EF4-FFF2-40B4-BE49-F238E27FC236}">
                <a16:creationId xmlns:a16="http://schemas.microsoft.com/office/drawing/2014/main" id="{04D9BE09-4736-A3F7-4BA5-D4BDE13AD569}"/>
              </a:ext>
            </a:extLst>
          </p:cNvPr>
          <p:cNvCxnSpPr>
            <a:cxnSpLocks/>
            <a:stCxn id="44" idx="1"/>
            <a:endCxn id="20" idx="4"/>
          </p:cNvCxnSpPr>
          <p:nvPr/>
        </p:nvCxnSpPr>
        <p:spPr>
          <a:xfrm flipH="1" flipV="1">
            <a:off x="3429000" y="2992939"/>
            <a:ext cx="612693" cy="423058"/>
          </a:xfrm>
          <a:prstGeom prst="line">
            <a:avLst/>
          </a:prstGeom>
        </p:spPr>
        <p:style>
          <a:lnRef idx="2">
            <a:schemeClr val="accent1"/>
          </a:lnRef>
          <a:fillRef idx="0">
            <a:schemeClr val="accent1"/>
          </a:fillRef>
          <a:effectRef idx="1">
            <a:schemeClr val="accent1"/>
          </a:effectRef>
          <a:fontRef idx="minor">
            <a:schemeClr val="tx1"/>
          </a:fontRef>
        </p:style>
      </p:cxnSp>
      <p:sp>
        <p:nvSpPr>
          <p:cNvPr id="49" name="Oval 48">
            <a:extLst>
              <a:ext uri="{FF2B5EF4-FFF2-40B4-BE49-F238E27FC236}">
                <a16:creationId xmlns:a16="http://schemas.microsoft.com/office/drawing/2014/main" id="{9D5A8A2F-E1C8-6AB6-EDB0-A6DC6F932263}"/>
              </a:ext>
            </a:extLst>
          </p:cNvPr>
          <p:cNvSpPr/>
          <p:nvPr/>
        </p:nvSpPr>
        <p:spPr>
          <a:xfrm>
            <a:off x="2111539" y="3301020"/>
            <a:ext cx="1557684"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Audience demographic</a:t>
            </a:r>
            <a:endParaRPr lang="en-GB" sz="1000"/>
          </a:p>
        </p:txBody>
      </p:sp>
      <p:cxnSp>
        <p:nvCxnSpPr>
          <p:cNvPr id="50" name="Straight Connector 49">
            <a:extLst>
              <a:ext uri="{FF2B5EF4-FFF2-40B4-BE49-F238E27FC236}">
                <a16:creationId xmlns:a16="http://schemas.microsoft.com/office/drawing/2014/main" id="{6A5D2903-8D53-8A4D-BE07-E037E7BBE728}"/>
              </a:ext>
            </a:extLst>
          </p:cNvPr>
          <p:cNvCxnSpPr>
            <a:cxnSpLocks/>
            <a:stCxn id="49" idx="0"/>
            <a:endCxn id="20" idx="4"/>
          </p:cNvCxnSpPr>
          <p:nvPr/>
        </p:nvCxnSpPr>
        <p:spPr>
          <a:xfrm flipV="1">
            <a:off x="2890381" y="2992939"/>
            <a:ext cx="538619" cy="308081"/>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1756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52A53-F0FF-2CC9-C8F9-0D83FED7BF43}"/>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2745387B-4E73-8A33-3B6C-1450B730D789}"/>
              </a:ext>
            </a:extLst>
          </p:cNvPr>
          <p:cNvPicPr>
            <a:picLocks noChangeAspect="1"/>
          </p:cNvPicPr>
          <p:nvPr/>
        </p:nvPicPr>
        <p:blipFill>
          <a:blip r:embed="rId2"/>
          <a:stretch>
            <a:fillRect/>
          </a:stretch>
        </p:blipFill>
        <p:spPr>
          <a:xfrm>
            <a:off x="668741" y="4864816"/>
            <a:ext cx="739512" cy="647710"/>
          </a:xfrm>
          <a:prstGeom prst="rect">
            <a:avLst/>
          </a:prstGeom>
        </p:spPr>
      </p:pic>
      <p:sp>
        <p:nvSpPr>
          <p:cNvPr id="5" name="Title 1">
            <a:extLst>
              <a:ext uri="{FF2B5EF4-FFF2-40B4-BE49-F238E27FC236}">
                <a16:creationId xmlns:a16="http://schemas.microsoft.com/office/drawing/2014/main" id="{E3BF3498-3680-AEAD-441F-8B870B6063A0}"/>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1: the Music Business &amp; Music Technology</a:t>
            </a:r>
          </a:p>
        </p:txBody>
      </p:sp>
      <p:sp>
        <p:nvSpPr>
          <p:cNvPr id="17" name="TextBox 16">
            <a:extLst>
              <a:ext uri="{FF2B5EF4-FFF2-40B4-BE49-F238E27FC236}">
                <a16:creationId xmlns:a16="http://schemas.microsoft.com/office/drawing/2014/main" id="{B1BBB544-CBB6-A185-B796-9056D2BCD571}"/>
              </a:ext>
            </a:extLst>
          </p:cNvPr>
          <p:cNvSpPr txBox="1"/>
          <p:nvPr/>
        </p:nvSpPr>
        <p:spPr>
          <a:xfrm>
            <a:off x="111063" y="457290"/>
            <a:ext cx="6635872" cy="830997"/>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8. Merchandise.</a:t>
            </a:r>
            <a:r>
              <a:rPr lang="en-GB" sz="1200" b="1">
                <a:solidFill>
                  <a:srgbClr val="292934"/>
                </a:solidFill>
                <a:latin typeface="Arial" panose="020B0604020202020204" pitchFamily="34" charset="0"/>
                <a:cs typeface="Arial" panose="020B0604020202020204" pitchFamily="34" charset="0"/>
              </a:rPr>
              <a:t>  </a:t>
            </a:r>
            <a:r>
              <a:rPr lang="en-GB" sz="1200">
                <a:solidFill>
                  <a:srgbClr val="292934"/>
                </a:solidFill>
                <a:latin typeface="Arial" panose="020B0604020202020204" pitchFamily="34" charset="0"/>
                <a:cs typeface="Arial" panose="020B0604020202020204" pitchFamily="34" charset="0"/>
              </a:rPr>
              <a:t>Create a mind-map for merchandise:</a:t>
            </a:r>
          </a:p>
          <a:p>
            <a:pPr marL="171450" indent="-171450" rtl="0" fontAlgn="base">
              <a:spcBef>
                <a:spcPts val="0"/>
              </a:spcBef>
              <a:spcAft>
                <a:spcPts val="0"/>
              </a:spcAft>
              <a:buFont typeface="Arial" panose="020B0604020202020204" pitchFamily="34" charset="0"/>
              <a:buChar char="•"/>
            </a:pPr>
            <a:r>
              <a:rPr lang="en-GB" sz="1200">
                <a:solidFill>
                  <a:srgbClr val="292934"/>
                </a:solidFill>
                <a:latin typeface="Arial" panose="020B0604020202020204" pitchFamily="34" charset="0"/>
                <a:cs typeface="Arial" panose="020B0604020202020204" pitchFamily="34" charset="0"/>
              </a:rPr>
              <a:t>Give examples of merch</a:t>
            </a:r>
          </a:p>
          <a:p>
            <a:pPr marL="171450" indent="-171450" rtl="0" fontAlgn="base">
              <a:spcBef>
                <a:spcPts val="0"/>
              </a:spcBef>
              <a:spcAft>
                <a:spcPts val="0"/>
              </a:spcAft>
              <a:buFont typeface="Arial" panose="020B0604020202020204" pitchFamily="34" charset="0"/>
              <a:buChar char="•"/>
            </a:pPr>
            <a:r>
              <a:rPr lang="en-GB" sz="1200">
                <a:solidFill>
                  <a:srgbClr val="292934"/>
                </a:solidFill>
                <a:latin typeface="Arial" panose="020B0604020202020204" pitchFamily="34" charset="0"/>
                <a:cs typeface="Arial" panose="020B0604020202020204" pitchFamily="34" charset="0"/>
              </a:rPr>
              <a:t>Where might it be sold?</a:t>
            </a:r>
          </a:p>
          <a:p>
            <a:pPr marL="171450" indent="-171450" rtl="0" fontAlgn="base">
              <a:spcBef>
                <a:spcPts val="0"/>
              </a:spcBef>
              <a:spcAft>
                <a:spcPts val="0"/>
              </a:spcAft>
              <a:buFont typeface="Arial" panose="020B0604020202020204" pitchFamily="34" charset="0"/>
              <a:buChar char="•"/>
            </a:pPr>
            <a:r>
              <a:rPr lang="en-GB" sz="1200">
                <a:solidFill>
                  <a:srgbClr val="292934"/>
                </a:solidFill>
                <a:latin typeface="Arial" panose="020B0604020202020204" pitchFamily="34" charset="0"/>
                <a:cs typeface="Arial" panose="020B0604020202020204" pitchFamily="34" charset="0"/>
              </a:rPr>
              <a:t>What makes it effective?</a:t>
            </a:r>
          </a:p>
        </p:txBody>
      </p:sp>
      <p:sp>
        <p:nvSpPr>
          <p:cNvPr id="19" name="Rectangle 18">
            <a:extLst>
              <a:ext uri="{FF2B5EF4-FFF2-40B4-BE49-F238E27FC236}">
                <a16:creationId xmlns:a16="http://schemas.microsoft.com/office/drawing/2014/main" id="{9B583BAF-D7E5-CDA8-9732-CE530CDEBD5A}"/>
              </a:ext>
            </a:extLst>
          </p:cNvPr>
          <p:cNvSpPr/>
          <p:nvPr/>
        </p:nvSpPr>
        <p:spPr>
          <a:xfrm>
            <a:off x="166595" y="1323913"/>
            <a:ext cx="6524808" cy="2647195"/>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DAD6C431-7C5D-CDF0-E092-802EBF5304DA}"/>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12</a:t>
            </a:r>
          </a:p>
        </p:txBody>
      </p:sp>
      <p:sp>
        <p:nvSpPr>
          <p:cNvPr id="2" name="TextBox 1">
            <a:extLst>
              <a:ext uri="{FF2B5EF4-FFF2-40B4-BE49-F238E27FC236}">
                <a16:creationId xmlns:a16="http://schemas.microsoft.com/office/drawing/2014/main" id="{B92495D7-98B8-1092-68A5-BA7529C7D2D2}"/>
              </a:ext>
            </a:extLst>
          </p:cNvPr>
          <p:cNvSpPr txBox="1"/>
          <p:nvPr/>
        </p:nvSpPr>
        <p:spPr>
          <a:xfrm>
            <a:off x="111063" y="4079132"/>
            <a:ext cx="6635872" cy="461665"/>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9. Physical distribution.</a:t>
            </a:r>
            <a:r>
              <a:rPr lang="en-GB" sz="1200" b="1">
                <a:solidFill>
                  <a:srgbClr val="292934"/>
                </a:solidFill>
                <a:latin typeface="Arial" panose="020B0604020202020204" pitchFamily="34" charset="0"/>
                <a:cs typeface="Arial" panose="020B0604020202020204" pitchFamily="34" charset="0"/>
              </a:rPr>
              <a:t>  </a:t>
            </a:r>
            <a:r>
              <a:rPr lang="en-GB" sz="1200">
                <a:solidFill>
                  <a:srgbClr val="292934"/>
                </a:solidFill>
                <a:latin typeface="Arial" panose="020B0604020202020204" pitchFamily="34" charset="0"/>
                <a:cs typeface="Arial" panose="020B0604020202020204" pitchFamily="34" charset="0"/>
              </a:rPr>
              <a:t>Annotate the diagram to explain the process of getting physical copies of music to the shops..</a:t>
            </a:r>
          </a:p>
        </p:txBody>
      </p:sp>
      <p:sp>
        <p:nvSpPr>
          <p:cNvPr id="3" name="Rectangle 2">
            <a:extLst>
              <a:ext uri="{FF2B5EF4-FFF2-40B4-BE49-F238E27FC236}">
                <a16:creationId xmlns:a16="http://schemas.microsoft.com/office/drawing/2014/main" id="{4DA6A579-613F-D25D-D35C-35850B75FFD8}"/>
              </a:ext>
            </a:extLst>
          </p:cNvPr>
          <p:cNvSpPr/>
          <p:nvPr/>
        </p:nvSpPr>
        <p:spPr>
          <a:xfrm>
            <a:off x="166594" y="4547797"/>
            <a:ext cx="6524808" cy="264440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2C816FC2-9394-690B-EAD9-A91133978988}"/>
              </a:ext>
            </a:extLst>
          </p:cNvPr>
          <p:cNvSpPr/>
          <p:nvPr/>
        </p:nvSpPr>
        <p:spPr>
          <a:xfrm>
            <a:off x="457200" y="5512526"/>
            <a:ext cx="1162594" cy="461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Manufacturer</a:t>
            </a:r>
          </a:p>
        </p:txBody>
      </p:sp>
      <p:sp>
        <p:nvSpPr>
          <p:cNvPr id="8" name="Rectangle: Rounded Corners 7">
            <a:extLst>
              <a:ext uri="{FF2B5EF4-FFF2-40B4-BE49-F238E27FC236}">
                <a16:creationId xmlns:a16="http://schemas.microsoft.com/office/drawing/2014/main" id="{DDD933A6-A271-3A24-5088-75C8586EA939}"/>
              </a:ext>
            </a:extLst>
          </p:cNvPr>
          <p:cNvSpPr/>
          <p:nvPr/>
        </p:nvSpPr>
        <p:spPr>
          <a:xfrm>
            <a:off x="2847701" y="5520251"/>
            <a:ext cx="1162594" cy="461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Distribution company</a:t>
            </a:r>
          </a:p>
        </p:txBody>
      </p:sp>
      <p:sp>
        <p:nvSpPr>
          <p:cNvPr id="9" name="Rectangle: Rounded Corners 8">
            <a:extLst>
              <a:ext uri="{FF2B5EF4-FFF2-40B4-BE49-F238E27FC236}">
                <a16:creationId xmlns:a16="http://schemas.microsoft.com/office/drawing/2014/main" id="{AD98EC85-0DD3-A9C4-E290-C3E978AE8CFE}"/>
              </a:ext>
            </a:extLst>
          </p:cNvPr>
          <p:cNvSpPr/>
          <p:nvPr/>
        </p:nvSpPr>
        <p:spPr>
          <a:xfrm>
            <a:off x="5068389" y="5520251"/>
            <a:ext cx="1162594" cy="461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Retail</a:t>
            </a:r>
          </a:p>
        </p:txBody>
      </p:sp>
      <p:sp>
        <p:nvSpPr>
          <p:cNvPr id="10" name="Arrow: Right 9">
            <a:extLst>
              <a:ext uri="{FF2B5EF4-FFF2-40B4-BE49-F238E27FC236}">
                <a16:creationId xmlns:a16="http://schemas.microsoft.com/office/drawing/2014/main" id="{2948501A-3AFB-7A36-FBE1-C3AD338FC16F}"/>
              </a:ext>
            </a:extLst>
          </p:cNvPr>
          <p:cNvSpPr/>
          <p:nvPr/>
        </p:nvSpPr>
        <p:spPr>
          <a:xfrm>
            <a:off x="1763486" y="5590197"/>
            <a:ext cx="914402" cy="35699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583628DC-8D87-E684-2C07-47F1E350C542}"/>
              </a:ext>
            </a:extLst>
          </p:cNvPr>
          <p:cNvSpPr/>
          <p:nvPr/>
        </p:nvSpPr>
        <p:spPr>
          <a:xfrm>
            <a:off x="4126222" y="5572585"/>
            <a:ext cx="914402" cy="35699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70590D72-208A-DA9B-7D0C-2E47807AD263}"/>
              </a:ext>
            </a:extLst>
          </p:cNvPr>
          <p:cNvPicPr>
            <a:picLocks noChangeAspect="1"/>
          </p:cNvPicPr>
          <p:nvPr/>
        </p:nvPicPr>
        <p:blipFill>
          <a:blip r:embed="rId3"/>
          <a:stretch>
            <a:fillRect/>
          </a:stretch>
        </p:blipFill>
        <p:spPr>
          <a:xfrm>
            <a:off x="2939144" y="4903897"/>
            <a:ext cx="979712" cy="598859"/>
          </a:xfrm>
          <a:prstGeom prst="rect">
            <a:avLst/>
          </a:prstGeom>
        </p:spPr>
      </p:pic>
      <p:pic>
        <p:nvPicPr>
          <p:cNvPr id="18" name="Picture 17">
            <a:extLst>
              <a:ext uri="{FF2B5EF4-FFF2-40B4-BE49-F238E27FC236}">
                <a16:creationId xmlns:a16="http://schemas.microsoft.com/office/drawing/2014/main" id="{F31033FB-4F95-462B-1202-18B7C62DAAF4}"/>
              </a:ext>
            </a:extLst>
          </p:cNvPr>
          <p:cNvPicPr>
            <a:picLocks noChangeAspect="1"/>
          </p:cNvPicPr>
          <p:nvPr/>
        </p:nvPicPr>
        <p:blipFill>
          <a:blip r:embed="rId4"/>
          <a:stretch>
            <a:fillRect/>
          </a:stretch>
        </p:blipFill>
        <p:spPr>
          <a:xfrm>
            <a:off x="5279930" y="4774621"/>
            <a:ext cx="739512" cy="728135"/>
          </a:xfrm>
          <a:prstGeom prst="rect">
            <a:avLst/>
          </a:prstGeom>
        </p:spPr>
      </p:pic>
      <p:sp>
        <p:nvSpPr>
          <p:cNvPr id="22" name="TextBox 21">
            <a:extLst>
              <a:ext uri="{FF2B5EF4-FFF2-40B4-BE49-F238E27FC236}">
                <a16:creationId xmlns:a16="http://schemas.microsoft.com/office/drawing/2014/main" id="{6E9B9A18-6D10-AF1E-8E81-AEE4CC5EBE1C}"/>
              </a:ext>
            </a:extLst>
          </p:cNvPr>
          <p:cNvSpPr txBox="1"/>
          <p:nvPr/>
        </p:nvSpPr>
        <p:spPr>
          <a:xfrm>
            <a:off x="137129" y="7382723"/>
            <a:ext cx="6635872" cy="1754326"/>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10. Digital distribution.</a:t>
            </a:r>
            <a:r>
              <a:rPr lang="en-GB" sz="1200" b="1">
                <a:solidFill>
                  <a:srgbClr val="292934"/>
                </a:solidFill>
                <a:latin typeface="Arial" panose="020B0604020202020204" pitchFamily="34" charset="0"/>
                <a:cs typeface="Arial" panose="020B0604020202020204" pitchFamily="34" charset="0"/>
              </a:rPr>
              <a:t>  </a:t>
            </a:r>
            <a:r>
              <a:rPr lang="en-GB" sz="1200">
                <a:solidFill>
                  <a:srgbClr val="292934"/>
                </a:solidFill>
                <a:latin typeface="Arial" panose="020B0604020202020204" pitchFamily="34" charset="0"/>
                <a:cs typeface="Arial" panose="020B0604020202020204" pitchFamily="34" charset="0"/>
              </a:rPr>
              <a:t>Use the space below to explain how </a:t>
            </a:r>
            <a:r>
              <a:rPr lang="en-GB" sz="1200" u="sng">
                <a:solidFill>
                  <a:srgbClr val="292934"/>
                </a:solidFill>
                <a:latin typeface="Arial" panose="020B0604020202020204" pitchFamily="34" charset="0"/>
                <a:cs typeface="Arial" panose="020B0604020202020204" pitchFamily="34" charset="0"/>
              </a:rPr>
              <a:t>digital</a:t>
            </a:r>
            <a:r>
              <a:rPr lang="en-GB" sz="1200">
                <a:solidFill>
                  <a:srgbClr val="292934"/>
                </a:solidFill>
                <a:latin typeface="Arial" panose="020B0604020202020204" pitchFamily="34" charset="0"/>
                <a:cs typeface="Arial" panose="020B0604020202020204" pitchFamily="34" charset="0"/>
              </a:rPr>
              <a:t> distribution services work.</a:t>
            </a:r>
          </a:p>
          <a:p>
            <a:pPr rtl="0" fontAlgn="base">
              <a:spcBef>
                <a:spcPts val="0"/>
              </a:spcBef>
              <a:spcAft>
                <a:spcPts val="0"/>
              </a:spcAft>
            </a:pPr>
            <a:endParaRPr lang="en-GB"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i="1">
                <a:solidFill>
                  <a:srgbClr val="292934"/>
                </a:solidFill>
                <a:latin typeface="Arial" panose="020B0604020202020204" pitchFamily="34" charset="0"/>
                <a:cs typeface="Arial" panose="020B0604020202020204" pitchFamily="34" charset="0"/>
              </a:rPr>
              <a:t>Record labels, or independent artists, pay an </a:t>
            </a:r>
            <a:r>
              <a:rPr lang="en-GB" sz="1200" b="1" i="1">
                <a:solidFill>
                  <a:srgbClr val="292934"/>
                </a:solidFill>
                <a:latin typeface="Arial" panose="020B0604020202020204" pitchFamily="34" charset="0"/>
                <a:cs typeface="Arial" panose="020B0604020202020204" pitchFamily="34" charset="0"/>
              </a:rPr>
              <a:t>aggregator</a:t>
            </a:r>
            <a:r>
              <a:rPr lang="en-GB" sz="1200" i="1">
                <a:solidFill>
                  <a:srgbClr val="292934"/>
                </a:solidFill>
                <a:latin typeface="Arial" panose="020B0604020202020204" pitchFamily="34" charset="0"/>
                <a:cs typeface="Arial" panose="020B0604020202020204" pitchFamily="34" charset="0"/>
              </a:rPr>
              <a:t>, such as ReverbNation, to upload their music to streaming and digital music sites. Users either stream (Spotify) or purchase (Apple Music) music, which generate </a:t>
            </a:r>
            <a:r>
              <a:rPr lang="en-GB" sz="1200" b="1" i="1">
                <a:solidFill>
                  <a:srgbClr val="292934"/>
                </a:solidFill>
                <a:latin typeface="Arial" panose="020B0604020202020204" pitchFamily="34" charset="0"/>
                <a:cs typeface="Arial" panose="020B0604020202020204" pitchFamily="34" charset="0"/>
              </a:rPr>
              <a:t>royalties</a:t>
            </a:r>
            <a:r>
              <a:rPr lang="en-GB" sz="1200" i="1">
                <a:solidFill>
                  <a:srgbClr val="292934"/>
                </a:solidFill>
                <a:latin typeface="Arial" panose="020B0604020202020204" pitchFamily="34" charset="0"/>
                <a:cs typeface="Arial" panose="020B0604020202020204" pitchFamily="34" charset="0"/>
              </a:rPr>
              <a:t>. The aggregator collects the royalties and </a:t>
            </a:r>
            <a:r>
              <a:rPr lang="en-GB" sz="1200" b="1" i="1">
                <a:solidFill>
                  <a:srgbClr val="292934"/>
                </a:solidFill>
                <a:latin typeface="Arial" panose="020B0604020202020204" pitchFamily="34" charset="0"/>
                <a:cs typeface="Arial" panose="020B0604020202020204" pitchFamily="34" charset="0"/>
              </a:rPr>
              <a:t>distributes</a:t>
            </a:r>
            <a:r>
              <a:rPr lang="en-GB" sz="1200" i="1">
                <a:solidFill>
                  <a:srgbClr val="292934"/>
                </a:solidFill>
                <a:latin typeface="Arial" panose="020B0604020202020204" pitchFamily="34" charset="0"/>
                <a:cs typeface="Arial" panose="020B0604020202020204" pitchFamily="34" charset="0"/>
              </a:rPr>
              <a:t> them to the artist.</a:t>
            </a:r>
            <a:endParaRPr lang="en-GB" sz="1200" b="1" i="1">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endParaRPr lang="en-GB" sz="120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i="1">
                <a:solidFill>
                  <a:srgbClr val="292934"/>
                </a:solidFill>
                <a:latin typeface="Arial" panose="020B0604020202020204" pitchFamily="34" charset="0"/>
                <a:cs typeface="Arial" panose="020B0604020202020204" pitchFamily="34" charset="0"/>
              </a:rPr>
              <a:t>Aggregators either charge a one-off fee for this service or they take a percentage of the royalty as their service charge.</a:t>
            </a:r>
          </a:p>
        </p:txBody>
      </p:sp>
      <p:sp>
        <p:nvSpPr>
          <p:cNvPr id="4" name="Oval 3">
            <a:extLst>
              <a:ext uri="{FF2B5EF4-FFF2-40B4-BE49-F238E27FC236}">
                <a16:creationId xmlns:a16="http://schemas.microsoft.com/office/drawing/2014/main" id="{899AAB95-DF47-AB4B-1F0C-71B209231E70}"/>
              </a:ext>
            </a:extLst>
          </p:cNvPr>
          <p:cNvSpPr/>
          <p:nvPr/>
        </p:nvSpPr>
        <p:spPr>
          <a:xfrm>
            <a:off x="2749545" y="2464302"/>
            <a:ext cx="1980089"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a:t>Merchandise</a:t>
            </a:r>
          </a:p>
        </p:txBody>
      </p:sp>
      <p:sp>
        <p:nvSpPr>
          <p:cNvPr id="6" name="Oval 5">
            <a:extLst>
              <a:ext uri="{FF2B5EF4-FFF2-40B4-BE49-F238E27FC236}">
                <a16:creationId xmlns:a16="http://schemas.microsoft.com/office/drawing/2014/main" id="{F513290B-D608-B61B-3C21-88757385114E}"/>
              </a:ext>
            </a:extLst>
          </p:cNvPr>
          <p:cNvSpPr/>
          <p:nvPr/>
        </p:nvSpPr>
        <p:spPr>
          <a:xfrm>
            <a:off x="307180" y="1714500"/>
            <a:ext cx="2442365"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Clothing: hoodies, t-shirts, hats</a:t>
            </a:r>
            <a:endParaRPr lang="en-GB" sz="1000"/>
          </a:p>
        </p:txBody>
      </p:sp>
      <p:cxnSp>
        <p:nvCxnSpPr>
          <p:cNvPr id="12" name="Straight Connector 11">
            <a:extLst>
              <a:ext uri="{FF2B5EF4-FFF2-40B4-BE49-F238E27FC236}">
                <a16:creationId xmlns:a16="http://schemas.microsoft.com/office/drawing/2014/main" id="{D91832A6-7D4C-8A8E-9DC9-147ACDCC0FAD}"/>
              </a:ext>
            </a:extLst>
          </p:cNvPr>
          <p:cNvCxnSpPr>
            <a:cxnSpLocks/>
            <a:stCxn id="6" idx="5"/>
            <a:endCxn id="4" idx="2"/>
          </p:cNvCxnSpPr>
          <p:nvPr/>
        </p:nvCxnSpPr>
        <p:spPr>
          <a:xfrm>
            <a:off x="2391869" y="2160837"/>
            <a:ext cx="357676" cy="567784"/>
          </a:xfrm>
          <a:prstGeom prst="line">
            <a:avLst/>
          </a:prstGeom>
        </p:spPr>
        <p:style>
          <a:lnRef idx="2">
            <a:schemeClr val="accent1"/>
          </a:lnRef>
          <a:fillRef idx="0">
            <a:schemeClr val="accent1"/>
          </a:fillRef>
          <a:effectRef idx="1">
            <a:schemeClr val="accent1"/>
          </a:effectRef>
          <a:fontRef idx="minor">
            <a:schemeClr val="tx1"/>
          </a:fontRef>
        </p:style>
      </p:cxnSp>
      <p:sp>
        <p:nvSpPr>
          <p:cNvPr id="14" name="Oval 13">
            <a:extLst>
              <a:ext uri="{FF2B5EF4-FFF2-40B4-BE49-F238E27FC236}">
                <a16:creationId xmlns:a16="http://schemas.microsoft.com/office/drawing/2014/main" id="{39E3165B-1804-BCAB-F26E-5439243185CD}"/>
              </a:ext>
            </a:extLst>
          </p:cNvPr>
          <p:cNvSpPr/>
          <p:nvPr/>
        </p:nvSpPr>
        <p:spPr>
          <a:xfrm>
            <a:off x="485630" y="2554435"/>
            <a:ext cx="1906239" cy="688642"/>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Accessories: phone cases, guitar picks, keyrings</a:t>
            </a:r>
            <a:endParaRPr lang="en-GB" sz="1000"/>
          </a:p>
        </p:txBody>
      </p:sp>
      <p:cxnSp>
        <p:nvCxnSpPr>
          <p:cNvPr id="16" name="Straight Connector 15">
            <a:extLst>
              <a:ext uri="{FF2B5EF4-FFF2-40B4-BE49-F238E27FC236}">
                <a16:creationId xmlns:a16="http://schemas.microsoft.com/office/drawing/2014/main" id="{6622A3BC-4F42-ADF0-C2DF-F7949BC30ABA}"/>
              </a:ext>
            </a:extLst>
          </p:cNvPr>
          <p:cNvCxnSpPr>
            <a:cxnSpLocks/>
            <a:stCxn id="14" idx="6"/>
            <a:endCxn id="4" idx="3"/>
          </p:cNvCxnSpPr>
          <p:nvPr/>
        </p:nvCxnSpPr>
        <p:spPr>
          <a:xfrm>
            <a:off x="2391869" y="2898756"/>
            <a:ext cx="647653" cy="16766"/>
          </a:xfrm>
          <a:prstGeom prst="line">
            <a:avLst/>
          </a:prstGeom>
        </p:spPr>
        <p:style>
          <a:lnRef idx="2">
            <a:schemeClr val="accent1"/>
          </a:lnRef>
          <a:fillRef idx="0">
            <a:schemeClr val="accent1"/>
          </a:fillRef>
          <a:effectRef idx="1">
            <a:schemeClr val="accent1"/>
          </a:effectRef>
          <a:fontRef idx="minor">
            <a:schemeClr val="tx1"/>
          </a:fontRef>
        </p:style>
      </p:cxnSp>
      <p:sp>
        <p:nvSpPr>
          <p:cNvPr id="23" name="Oval 22">
            <a:extLst>
              <a:ext uri="{FF2B5EF4-FFF2-40B4-BE49-F238E27FC236}">
                <a16:creationId xmlns:a16="http://schemas.microsoft.com/office/drawing/2014/main" id="{45AC7F47-3A62-1003-E0AA-5CB3F49DEF3F}"/>
              </a:ext>
            </a:extLst>
          </p:cNvPr>
          <p:cNvSpPr/>
          <p:nvPr/>
        </p:nvSpPr>
        <p:spPr>
          <a:xfrm>
            <a:off x="3030919" y="1421080"/>
            <a:ext cx="2645981" cy="52291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Visual products: posters, signed photographs, autographs</a:t>
            </a:r>
            <a:endParaRPr lang="en-GB" sz="1000"/>
          </a:p>
        </p:txBody>
      </p:sp>
      <p:cxnSp>
        <p:nvCxnSpPr>
          <p:cNvPr id="24" name="Straight Connector 23">
            <a:extLst>
              <a:ext uri="{FF2B5EF4-FFF2-40B4-BE49-F238E27FC236}">
                <a16:creationId xmlns:a16="http://schemas.microsoft.com/office/drawing/2014/main" id="{936728BC-B62E-8224-01B3-21D534CB8580}"/>
              </a:ext>
            </a:extLst>
          </p:cNvPr>
          <p:cNvCxnSpPr>
            <a:cxnSpLocks/>
            <a:stCxn id="23" idx="3"/>
            <a:endCxn id="4" idx="0"/>
          </p:cNvCxnSpPr>
          <p:nvPr/>
        </p:nvCxnSpPr>
        <p:spPr>
          <a:xfrm>
            <a:off x="3418414" y="1867417"/>
            <a:ext cx="321176" cy="596885"/>
          </a:xfrm>
          <a:prstGeom prst="line">
            <a:avLst/>
          </a:prstGeom>
        </p:spPr>
        <p:style>
          <a:lnRef idx="2">
            <a:schemeClr val="accent1"/>
          </a:lnRef>
          <a:fillRef idx="0">
            <a:schemeClr val="accent1"/>
          </a:fillRef>
          <a:effectRef idx="1">
            <a:schemeClr val="accent1"/>
          </a:effectRef>
          <a:fontRef idx="minor">
            <a:schemeClr val="tx1"/>
          </a:fontRef>
        </p:style>
      </p:cxnSp>
      <p:sp>
        <p:nvSpPr>
          <p:cNvPr id="27" name="Oval 26">
            <a:extLst>
              <a:ext uri="{FF2B5EF4-FFF2-40B4-BE49-F238E27FC236}">
                <a16:creationId xmlns:a16="http://schemas.microsoft.com/office/drawing/2014/main" id="{8D311C6F-9194-F846-BB9E-A3F9A497A8A2}"/>
              </a:ext>
            </a:extLst>
          </p:cNvPr>
          <p:cNvSpPr/>
          <p:nvPr/>
        </p:nvSpPr>
        <p:spPr>
          <a:xfrm>
            <a:off x="5181688" y="2056714"/>
            <a:ext cx="1369132" cy="691812"/>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Sold at concerts, on websites, via social media</a:t>
            </a:r>
            <a:endParaRPr lang="en-GB" sz="1000"/>
          </a:p>
        </p:txBody>
      </p:sp>
      <p:cxnSp>
        <p:nvCxnSpPr>
          <p:cNvPr id="28" name="Straight Connector 27">
            <a:extLst>
              <a:ext uri="{FF2B5EF4-FFF2-40B4-BE49-F238E27FC236}">
                <a16:creationId xmlns:a16="http://schemas.microsoft.com/office/drawing/2014/main" id="{0D255660-B0A0-3B39-6765-8EA6F463143B}"/>
              </a:ext>
            </a:extLst>
          </p:cNvPr>
          <p:cNvCxnSpPr>
            <a:cxnSpLocks/>
            <a:stCxn id="27" idx="3"/>
            <a:endCxn id="4" idx="6"/>
          </p:cNvCxnSpPr>
          <p:nvPr/>
        </p:nvCxnSpPr>
        <p:spPr>
          <a:xfrm flipH="1">
            <a:off x="4729634" y="2647212"/>
            <a:ext cx="652559" cy="81409"/>
          </a:xfrm>
          <a:prstGeom prst="line">
            <a:avLst/>
          </a:prstGeom>
        </p:spPr>
        <p:style>
          <a:lnRef idx="2">
            <a:schemeClr val="accent1"/>
          </a:lnRef>
          <a:fillRef idx="0">
            <a:schemeClr val="accent1"/>
          </a:fillRef>
          <a:effectRef idx="1">
            <a:schemeClr val="accent1"/>
          </a:effectRef>
          <a:fontRef idx="minor">
            <a:schemeClr val="tx1"/>
          </a:fontRef>
        </p:style>
      </p:cxnSp>
      <p:sp>
        <p:nvSpPr>
          <p:cNvPr id="33" name="Oval 32">
            <a:extLst>
              <a:ext uri="{FF2B5EF4-FFF2-40B4-BE49-F238E27FC236}">
                <a16:creationId xmlns:a16="http://schemas.microsoft.com/office/drawing/2014/main" id="{EAD81122-EBD1-DB3E-86F5-7F5E326C90EB}"/>
              </a:ext>
            </a:extLst>
          </p:cNvPr>
          <p:cNvSpPr/>
          <p:nvPr/>
        </p:nvSpPr>
        <p:spPr>
          <a:xfrm>
            <a:off x="3579002" y="3073027"/>
            <a:ext cx="2379838" cy="688641"/>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a:t>Effective: branding – logos, fonts, </a:t>
            </a:r>
            <a:r>
              <a:rPr lang="en-US" sz="1000" err="1"/>
              <a:t>colour</a:t>
            </a:r>
            <a:r>
              <a:rPr lang="en-US" sz="1000"/>
              <a:t> schemes</a:t>
            </a:r>
          </a:p>
          <a:p>
            <a:pPr algn="ctr"/>
            <a:r>
              <a:rPr lang="en-US" sz="1000"/>
              <a:t>Availability</a:t>
            </a:r>
            <a:endParaRPr lang="en-GB" sz="1000"/>
          </a:p>
        </p:txBody>
      </p:sp>
      <p:cxnSp>
        <p:nvCxnSpPr>
          <p:cNvPr id="34" name="Straight Connector 33">
            <a:extLst>
              <a:ext uri="{FF2B5EF4-FFF2-40B4-BE49-F238E27FC236}">
                <a16:creationId xmlns:a16="http://schemas.microsoft.com/office/drawing/2014/main" id="{F9D7DC36-DDE0-41B1-E126-27C3AE865257}"/>
              </a:ext>
            </a:extLst>
          </p:cNvPr>
          <p:cNvCxnSpPr>
            <a:cxnSpLocks/>
            <a:stCxn id="33" idx="0"/>
            <a:endCxn id="4" idx="4"/>
          </p:cNvCxnSpPr>
          <p:nvPr/>
        </p:nvCxnSpPr>
        <p:spPr>
          <a:xfrm flipH="1" flipV="1">
            <a:off x="3739590" y="2992939"/>
            <a:ext cx="1029331" cy="80088"/>
          </a:xfrm>
          <a:prstGeom prst="line">
            <a:avLst/>
          </a:prstGeom>
        </p:spPr>
        <p:style>
          <a:lnRef idx="2">
            <a:schemeClr val="accent1"/>
          </a:lnRef>
          <a:fillRef idx="0">
            <a:schemeClr val="accent1"/>
          </a:fillRef>
          <a:effectRef idx="1">
            <a:schemeClr val="accent1"/>
          </a:effectRef>
          <a:fontRef idx="minor">
            <a:schemeClr val="tx1"/>
          </a:fontRef>
        </p:style>
      </p:cxnSp>
      <p:sp>
        <p:nvSpPr>
          <p:cNvPr id="62" name="TextBox 61">
            <a:extLst>
              <a:ext uri="{FF2B5EF4-FFF2-40B4-BE49-F238E27FC236}">
                <a16:creationId xmlns:a16="http://schemas.microsoft.com/office/drawing/2014/main" id="{1A1FD2AB-BF2E-DE8A-447F-306C33CBFFB1}"/>
              </a:ext>
            </a:extLst>
          </p:cNvPr>
          <p:cNvSpPr txBox="1"/>
          <p:nvPr/>
        </p:nvSpPr>
        <p:spPr>
          <a:xfrm>
            <a:off x="449580" y="6033922"/>
            <a:ext cx="1426990" cy="1015663"/>
          </a:xfrm>
          <a:prstGeom prst="rect">
            <a:avLst/>
          </a:prstGeom>
          <a:noFill/>
        </p:spPr>
        <p:txBody>
          <a:bodyPr wrap="square" rtlCol="0">
            <a:spAutoFit/>
          </a:bodyPr>
          <a:lstStyle/>
          <a:p>
            <a:r>
              <a:rPr lang="en-US" sz="1000"/>
              <a:t>The record label sends the master audio files to a manufacturer. The manufacturer produces physical copies in a factory.</a:t>
            </a:r>
            <a:endParaRPr lang="en-GB" sz="1000"/>
          </a:p>
        </p:txBody>
      </p:sp>
      <p:sp>
        <p:nvSpPr>
          <p:cNvPr id="63" name="TextBox 62">
            <a:extLst>
              <a:ext uri="{FF2B5EF4-FFF2-40B4-BE49-F238E27FC236}">
                <a16:creationId xmlns:a16="http://schemas.microsoft.com/office/drawing/2014/main" id="{86F712AC-EF6A-A2ED-B8D0-FC4D3C8E6C95}"/>
              </a:ext>
            </a:extLst>
          </p:cNvPr>
          <p:cNvSpPr txBox="1"/>
          <p:nvPr/>
        </p:nvSpPr>
        <p:spPr>
          <a:xfrm>
            <a:off x="2847701" y="6053059"/>
            <a:ext cx="1426990" cy="1015663"/>
          </a:xfrm>
          <a:prstGeom prst="rect">
            <a:avLst/>
          </a:prstGeom>
          <a:noFill/>
        </p:spPr>
        <p:txBody>
          <a:bodyPr wrap="square" rtlCol="0">
            <a:spAutoFit/>
          </a:bodyPr>
          <a:lstStyle/>
          <a:p>
            <a:r>
              <a:rPr lang="en-US" sz="1000"/>
              <a:t>The distribution company collects the physical copies from the factory and takes them to shops to be sold.</a:t>
            </a:r>
            <a:endParaRPr lang="en-GB" sz="1000"/>
          </a:p>
        </p:txBody>
      </p:sp>
      <p:sp>
        <p:nvSpPr>
          <p:cNvPr id="64" name="TextBox 63">
            <a:extLst>
              <a:ext uri="{FF2B5EF4-FFF2-40B4-BE49-F238E27FC236}">
                <a16:creationId xmlns:a16="http://schemas.microsoft.com/office/drawing/2014/main" id="{DBD2BB47-4363-76B4-528E-0BF3AB0AAD3E}"/>
              </a:ext>
            </a:extLst>
          </p:cNvPr>
          <p:cNvSpPr txBox="1"/>
          <p:nvPr/>
        </p:nvSpPr>
        <p:spPr>
          <a:xfrm>
            <a:off x="4819909" y="6033922"/>
            <a:ext cx="1713982" cy="1015663"/>
          </a:xfrm>
          <a:prstGeom prst="rect">
            <a:avLst/>
          </a:prstGeom>
          <a:noFill/>
        </p:spPr>
        <p:txBody>
          <a:bodyPr wrap="square" rtlCol="0">
            <a:spAutoFit/>
          </a:bodyPr>
          <a:lstStyle/>
          <a:p>
            <a:r>
              <a:rPr lang="en-US" sz="1000"/>
              <a:t>Shops sell the product at a ‘mark-up’ to get their profit. They may do promotions such as in-store performances to promote the product.</a:t>
            </a:r>
            <a:endParaRPr lang="en-GB" sz="1000"/>
          </a:p>
        </p:txBody>
      </p:sp>
    </p:spTree>
    <p:extLst>
      <p:ext uri="{BB962C8B-B14F-4D97-AF65-F5344CB8AC3E}">
        <p14:creationId xmlns:p14="http://schemas.microsoft.com/office/powerpoint/2010/main" val="4251711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E1719-9B0C-96EA-804E-F60F9418587E}"/>
            </a:ext>
          </a:extLst>
        </p:cNvPr>
        <p:cNvGrpSpPr/>
        <p:nvPr/>
      </p:nvGrpSpPr>
      <p:grpSpPr>
        <a:xfrm>
          <a:off x="0" y="0"/>
          <a:ext cx="0" cy="0"/>
          <a:chOff x="0" y="0"/>
          <a:chExt cx="0" cy="0"/>
        </a:xfrm>
      </p:grpSpPr>
      <p:sp>
        <p:nvSpPr>
          <p:cNvPr id="27" name="Rectangle 26">
            <a:extLst>
              <a:ext uri="{FF2B5EF4-FFF2-40B4-BE49-F238E27FC236}">
                <a16:creationId xmlns:a16="http://schemas.microsoft.com/office/drawing/2014/main" id="{70EE26AD-FC12-6499-9AC4-380C8BB6E9E6}"/>
              </a:ext>
            </a:extLst>
          </p:cNvPr>
          <p:cNvSpPr/>
          <p:nvPr/>
        </p:nvSpPr>
        <p:spPr>
          <a:xfrm>
            <a:off x="222127" y="4144491"/>
            <a:ext cx="6524808" cy="5415879"/>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71B53257-5B95-0F37-54B9-6FE0D35E2B1B}"/>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1: the Music Business &amp; Music Technology</a:t>
            </a:r>
          </a:p>
        </p:txBody>
      </p:sp>
      <p:sp>
        <p:nvSpPr>
          <p:cNvPr id="17" name="TextBox 16">
            <a:extLst>
              <a:ext uri="{FF2B5EF4-FFF2-40B4-BE49-F238E27FC236}">
                <a16:creationId xmlns:a16="http://schemas.microsoft.com/office/drawing/2014/main" id="{4AC7D019-4E0B-C9EA-0EC7-55D0545E955D}"/>
              </a:ext>
            </a:extLst>
          </p:cNvPr>
          <p:cNvSpPr txBox="1"/>
          <p:nvPr/>
        </p:nvSpPr>
        <p:spPr>
          <a:xfrm>
            <a:off x="111063" y="457290"/>
            <a:ext cx="6635872" cy="276999"/>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11. PRS for Music.</a:t>
            </a:r>
            <a:r>
              <a:rPr lang="en-GB" sz="1200" b="1">
                <a:solidFill>
                  <a:srgbClr val="292934"/>
                </a:solidFill>
                <a:latin typeface="Arial" panose="020B0604020202020204" pitchFamily="34" charset="0"/>
                <a:cs typeface="Arial" panose="020B0604020202020204" pitchFamily="34" charset="0"/>
              </a:rPr>
              <a:t>  </a:t>
            </a:r>
            <a:r>
              <a:rPr lang="en-GB" sz="1200">
                <a:solidFill>
                  <a:srgbClr val="292934"/>
                </a:solidFill>
                <a:latin typeface="Arial" panose="020B0604020202020204" pitchFamily="34" charset="0"/>
                <a:cs typeface="Arial" panose="020B0604020202020204" pitchFamily="34" charset="0"/>
              </a:rPr>
              <a:t>Circle or highlight the </a:t>
            </a:r>
            <a:r>
              <a:rPr lang="en-GB" sz="1200" b="1">
                <a:solidFill>
                  <a:srgbClr val="292934"/>
                </a:solidFill>
                <a:latin typeface="Arial" panose="020B0604020202020204" pitchFamily="34" charset="0"/>
                <a:cs typeface="Arial" panose="020B0604020202020204" pitchFamily="34" charset="0"/>
              </a:rPr>
              <a:t>five true statements </a:t>
            </a:r>
            <a:r>
              <a:rPr lang="en-GB" sz="1200">
                <a:solidFill>
                  <a:srgbClr val="292934"/>
                </a:solidFill>
                <a:latin typeface="Arial" panose="020B0604020202020204" pitchFamily="34" charset="0"/>
                <a:cs typeface="Arial" panose="020B0604020202020204" pitchFamily="34" charset="0"/>
              </a:rPr>
              <a:t>about PRS for Music</a:t>
            </a:r>
          </a:p>
        </p:txBody>
      </p:sp>
      <p:sp>
        <p:nvSpPr>
          <p:cNvPr id="19" name="Rectangle 18">
            <a:extLst>
              <a:ext uri="{FF2B5EF4-FFF2-40B4-BE49-F238E27FC236}">
                <a16:creationId xmlns:a16="http://schemas.microsoft.com/office/drawing/2014/main" id="{CFDD2715-2455-CBA4-9665-ACD454D267BB}"/>
              </a:ext>
            </a:extLst>
          </p:cNvPr>
          <p:cNvSpPr/>
          <p:nvPr/>
        </p:nvSpPr>
        <p:spPr>
          <a:xfrm>
            <a:off x="222127" y="876560"/>
            <a:ext cx="6524808" cy="2467532"/>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2623330F-E656-75F4-0063-BCD8276949DD}"/>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13</a:t>
            </a:r>
          </a:p>
        </p:txBody>
      </p:sp>
      <p:sp>
        <p:nvSpPr>
          <p:cNvPr id="2" name="TextBox 1">
            <a:extLst>
              <a:ext uri="{FF2B5EF4-FFF2-40B4-BE49-F238E27FC236}">
                <a16:creationId xmlns:a16="http://schemas.microsoft.com/office/drawing/2014/main" id="{ACD24D1E-CFA4-4428-A4FB-54D2ED0F5CD4}"/>
              </a:ext>
            </a:extLst>
          </p:cNvPr>
          <p:cNvSpPr txBox="1"/>
          <p:nvPr/>
        </p:nvSpPr>
        <p:spPr>
          <a:xfrm>
            <a:off x="222127" y="3486363"/>
            <a:ext cx="6635872" cy="646331"/>
          </a:xfrm>
          <a:prstGeom prst="rect">
            <a:avLst/>
          </a:prstGeom>
          <a:noFill/>
        </p:spPr>
        <p:txBody>
          <a:bodyPr wrap="square">
            <a:spAutoFit/>
          </a:bodyPr>
          <a:lstStyle/>
          <a:p>
            <a:pPr rtl="0" fontAlgn="base">
              <a:spcBef>
                <a:spcPts val="0"/>
              </a:spcBef>
              <a:spcAft>
                <a:spcPts val="0"/>
              </a:spcAft>
            </a:pPr>
            <a:r>
              <a:rPr lang="en-GB" sz="1200" b="1" u="sng">
                <a:solidFill>
                  <a:srgbClr val="292934"/>
                </a:solidFill>
                <a:latin typeface="Arial" panose="020B0604020202020204" pitchFamily="34" charset="0"/>
                <a:cs typeface="Arial" panose="020B0604020202020204" pitchFamily="34" charset="0"/>
              </a:rPr>
              <a:t>12. The Musician’s Union.</a:t>
            </a:r>
            <a:r>
              <a:rPr lang="en-GB" sz="1200" b="1">
                <a:solidFill>
                  <a:srgbClr val="292934"/>
                </a:solidFill>
                <a:latin typeface="Arial" panose="020B0604020202020204" pitchFamily="34" charset="0"/>
                <a:cs typeface="Arial" panose="020B0604020202020204" pitchFamily="34" charset="0"/>
              </a:rPr>
              <a:t>  </a:t>
            </a:r>
            <a:r>
              <a:rPr lang="en-GB" sz="1200">
                <a:solidFill>
                  <a:srgbClr val="292934"/>
                </a:solidFill>
                <a:latin typeface="Arial" panose="020B0604020202020204" pitchFamily="34" charset="0"/>
                <a:cs typeface="Arial" panose="020B0604020202020204" pitchFamily="34" charset="0"/>
              </a:rPr>
              <a:t>In your own words, describe what the Musician’s Union does and what the benefits are of joining MU. You can write in full sentences, bullet points or complete a mind-map.</a:t>
            </a:r>
          </a:p>
        </p:txBody>
      </p:sp>
      <p:sp>
        <p:nvSpPr>
          <p:cNvPr id="4" name="Rectangle 3">
            <a:extLst>
              <a:ext uri="{FF2B5EF4-FFF2-40B4-BE49-F238E27FC236}">
                <a16:creationId xmlns:a16="http://schemas.microsoft.com/office/drawing/2014/main" id="{09B6FE00-E78F-74F2-1168-8A6CE4C28B22}"/>
              </a:ext>
            </a:extLst>
          </p:cNvPr>
          <p:cNvSpPr/>
          <p:nvPr/>
        </p:nvSpPr>
        <p:spPr>
          <a:xfrm>
            <a:off x="379043" y="1025774"/>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When a recording is played in public, a royalty is generated</a:t>
            </a:r>
          </a:p>
        </p:txBody>
      </p:sp>
      <p:sp>
        <p:nvSpPr>
          <p:cNvPr id="6" name="Rectangle 5">
            <a:extLst>
              <a:ext uri="{FF2B5EF4-FFF2-40B4-BE49-F238E27FC236}">
                <a16:creationId xmlns:a16="http://schemas.microsoft.com/office/drawing/2014/main" id="{30B24FB9-3C13-A259-98B7-5FE210738A32}"/>
              </a:ext>
            </a:extLst>
          </p:cNvPr>
          <p:cNvSpPr/>
          <p:nvPr/>
        </p:nvSpPr>
        <p:spPr>
          <a:xfrm>
            <a:off x="379043" y="2548401"/>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b="1">
                <a:solidFill>
                  <a:schemeClr val="tx1"/>
                </a:solidFill>
              </a:rPr>
              <a:t>Businesses that play music in a public space must have a PRS license.</a:t>
            </a:r>
          </a:p>
        </p:txBody>
      </p:sp>
      <p:sp>
        <p:nvSpPr>
          <p:cNvPr id="12" name="Rectangle 11">
            <a:extLst>
              <a:ext uri="{FF2B5EF4-FFF2-40B4-BE49-F238E27FC236}">
                <a16:creationId xmlns:a16="http://schemas.microsoft.com/office/drawing/2014/main" id="{5D98E5CD-EE24-A01A-E2DC-0D22CE3A3BBD}"/>
              </a:ext>
            </a:extLst>
          </p:cNvPr>
          <p:cNvSpPr/>
          <p:nvPr/>
        </p:nvSpPr>
        <p:spPr>
          <a:xfrm>
            <a:off x="2338000" y="1782830"/>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PRS collect monies from license-holders</a:t>
            </a:r>
          </a:p>
        </p:txBody>
      </p:sp>
      <p:sp>
        <p:nvSpPr>
          <p:cNvPr id="14" name="Rectangle 13">
            <a:extLst>
              <a:ext uri="{FF2B5EF4-FFF2-40B4-BE49-F238E27FC236}">
                <a16:creationId xmlns:a16="http://schemas.microsoft.com/office/drawing/2014/main" id="{DB3F4219-A410-FEB9-D169-BCCBBFB8F202}"/>
              </a:ext>
            </a:extLst>
          </p:cNvPr>
          <p:cNvSpPr/>
          <p:nvPr/>
        </p:nvSpPr>
        <p:spPr>
          <a:xfrm>
            <a:off x="4359899" y="2583430"/>
            <a:ext cx="2272656"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PRS distribute royalties to their license-holders.</a:t>
            </a:r>
          </a:p>
        </p:txBody>
      </p:sp>
      <p:sp>
        <p:nvSpPr>
          <p:cNvPr id="16" name="Rectangle 15">
            <a:extLst>
              <a:ext uri="{FF2B5EF4-FFF2-40B4-BE49-F238E27FC236}">
                <a16:creationId xmlns:a16="http://schemas.microsoft.com/office/drawing/2014/main" id="{0A71335B-6283-C498-97C1-56B5F6297C90}"/>
              </a:ext>
            </a:extLst>
          </p:cNvPr>
          <p:cNvSpPr/>
          <p:nvPr/>
        </p:nvSpPr>
        <p:spPr>
          <a:xfrm>
            <a:off x="4296955" y="1022369"/>
            <a:ext cx="2338917"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PRS is a royalty collection and distribution service</a:t>
            </a:r>
          </a:p>
        </p:txBody>
      </p:sp>
      <p:sp>
        <p:nvSpPr>
          <p:cNvPr id="23" name="Rectangle 22">
            <a:extLst>
              <a:ext uri="{FF2B5EF4-FFF2-40B4-BE49-F238E27FC236}">
                <a16:creationId xmlns:a16="http://schemas.microsoft.com/office/drawing/2014/main" id="{CF2778F1-6506-444F-BD8D-E37939739801}"/>
              </a:ext>
            </a:extLst>
          </p:cNvPr>
          <p:cNvSpPr/>
          <p:nvPr/>
        </p:nvSpPr>
        <p:spPr>
          <a:xfrm>
            <a:off x="2337999" y="1029151"/>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PRS is a rapper from Chicago</a:t>
            </a:r>
          </a:p>
        </p:txBody>
      </p:sp>
      <p:sp>
        <p:nvSpPr>
          <p:cNvPr id="24" name="Rectangle 23">
            <a:extLst>
              <a:ext uri="{FF2B5EF4-FFF2-40B4-BE49-F238E27FC236}">
                <a16:creationId xmlns:a16="http://schemas.microsoft.com/office/drawing/2014/main" id="{B8ED4785-7346-0FE8-8D7B-75DB076FA6D6}"/>
              </a:ext>
            </a:extLst>
          </p:cNvPr>
          <p:cNvSpPr/>
          <p:nvPr/>
        </p:nvSpPr>
        <p:spPr>
          <a:xfrm>
            <a:off x="346180" y="1793137"/>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PRS collect monies from artists</a:t>
            </a:r>
          </a:p>
        </p:txBody>
      </p:sp>
      <p:sp>
        <p:nvSpPr>
          <p:cNvPr id="25" name="Rectangle 24">
            <a:extLst>
              <a:ext uri="{FF2B5EF4-FFF2-40B4-BE49-F238E27FC236}">
                <a16:creationId xmlns:a16="http://schemas.microsoft.com/office/drawing/2014/main" id="{F3520C60-6A2E-9D31-2F8B-DF6EA88D929C}"/>
              </a:ext>
            </a:extLst>
          </p:cNvPr>
          <p:cNvSpPr/>
          <p:nvPr/>
        </p:nvSpPr>
        <p:spPr>
          <a:xfrm>
            <a:off x="4363216" y="1776048"/>
            <a:ext cx="2272656"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solidFill>
                  <a:schemeClr val="tx1"/>
                </a:solidFill>
              </a:rPr>
              <a:t>Businesses that play music in public spaces do not need a license.</a:t>
            </a:r>
          </a:p>
        </p:txBody>
      </p:sp>
      <p:sp>
        <p:nvSpPr>
          <p:cNvPr id="26" name="Rectangle 25">
            <a:extLst>
              <a:ext uri="{FF2B5EF4-FFF2-40B4-BE49-F238E27FC236}">
                <a16:creationId xmlns:a16="http://schemas.microsoft.com/office/drawing/2014/main" id="{91EB8A67-617B-898E-9C53-1AEFF7728BC8}"/>
              </a:ext>
            </a:extLst>
          </p:cNvPr>
          <p:cNvSpPr/>
          <p:nvPr/>
        </p:nvSpPr>
        <p:spPr>
          <a:xfrm>
            <a:off x="2357875" y="2561975"/>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PRS distribute royalties to their rights-holders (artists)</a:t>
            </a:r>
          </a:p>
        </p:txBody>
      </p:sp>
      <p:sp>
        <p:nvSpPr>
          <p:cNvPr id="3" name="TextBox 2">
            <a:extLst>
              <a:ext uri="{FF2B5EF4-FFF2-40B4-BE49-F238E27FC236}">
                <a16:creationId xmlns:a16="http://schemas.microsoft.com/office/drawing/2014/main" id="{35B61141-D942-38FC-6DF6-16C407FF0B65}"/>
              </a:ext>
            </a:extLst>
          </p:cNvPr>
          <p:cNvSpPr txBox="1"/>
          <p:nvPr/>
        </p:nvSpPr>
        <p:spPr>
          <a:xfrm>
            <a:off x="332622" y="4285762"/>
            <a:ext cx="6192753" cy="2492990"/>
          </a:xfrm>
          <a:prstGeom prst="rect">
            <a:avLst/>
          </a:prstGeom>
          <a:noFill/>
        </p:spPr>
        <p:txBody>
          <a:bodyPr wrap="square" rtlCol="0">
            <a:spAutoFit/>
          </a:bodyPr>
          <a:lstStyle/>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Instrument insurance</a:t>
            </a:r>
            <a:r>
              <a:rPr lang="en-US" sz="1200">
                <a:latin typeface="Arial" panose="020B0604020202020204" pitchFamily="34" charset="0"/>
                <a:cs typeface="Arial" panose="020B0604020202020204" pitchFamily="34" charset="0"/>
              </a:rPr>
              <a:t>: by paying regularly to the MU, the union will replace lost, stolen or damaged musical equipment.</a:t>
            </a:r>
          </a:p>
          <a:p>
            <a:endParaRPr lang="en-US"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Contract/legal advice</a:t>
            </a:r>
            <a:r>
              <a:rPr lang="en-US" sz="1200">
                <a:latin typeface="Arial" panose="020B0604020202020204" pitchFamily="34" charset="0"/>
                <a:cs typeface="Arial" panose="020B0604020202020204" pitchFamily="34" charset="0"/>
              </a:rPr>
              <a:t>: the MU will give you advice on your contracts or any legal difficulties you may have.</a:t>
            </a:r>
          </a:p>
          <a:p>
            <a:pPr marL="285750" indent="-285750">
              <a:buFont typeface="Arial" panose="020B0604020202020204" pitchFamily="34" charset="0"/>
              <a:buChar char="•"/>
            </a:pPr>
            <a:endParaRPr lang="en-US"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Pay disputes: </a:t>
            </a:r>
            <a:r>
              <a:rPr lang="en-US" sz="1200">
                <a:latin typeface="Arial" panose="020B0604020202020204" pitchFamily="34" charset="0"/>
                <a:cs typeface="Arial" panose="020B0604020202020204" pitchFamily="34" charset="0"/>
              </a:rPr>
              <a:t>the MU will help you recover your fee if you are not paid for work.</a:t>
            </a:r>
          </a:p>
          <a:p>
            <a:pPr marL="285750" indent="-285750">
              <a:buFont typeface="Arial" panose="020B0604020202020204" pitchFamily="34" charset="0"/>
              <a:buChar char="•"/>
            </a:pPr>
            <a:endParaRPr lang="en-US"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Lobby the government: </a:t>
            </a:r>
            <a:r>
              <a:rPr lang="en-US" sz="1200">
                <a:latin typeface="Arial" panose="020B0604020202020204" pitchFamily="34" charset="0"/>
                <a:cs typeface="Arial" panose="020B0604020202020204" pitchFamily="34" charset="0"/>
              </a:rPr>
              <a:t>the MU will fight for rights and benefits for the music industry on your behalf.</a:t>
            </a:r>
          </a:p>
          <a:p>
            <a:pPr marL="285750" indent="-285750">
              <a:buFont typeface="Arial" panose="020B0604020202020204" pitchFamily="34" charset="0"/>
              <a:buChar char="•"/>
            </a:pPr>
            <a:endParaRPr lang="en-US"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Professional development: </a:t>
            </a:r>
            <a:r>
              <a:rPr lang="en-US" sz="1200">
                <a:latin typeface="Arial" panose="020B0604020202020204" pitchFamily="34" charset="0"/>
                <a:cs typeface="Arial" panose="020B0604020202020204" pitchFamily="34" charset="0"/>
              </a:rPr>
              <a:t>they will support you with information and courses to develop you as a professional.</a:t>
            </a:r>
            <a:endParaRPr lang="en-GB" sz="1200" b="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3843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91AF5-524A-ECA7-9D3E-321C5E5E0047}"/>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A5ED9AA7-410D-325C-3225-71CC5AF04180}"/>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14</a:t>
            </a:r>
          </a:p>
        </p:txBody>
      </p:sp>
      <p:sp>
        <p:nvSpPr>
          <p:cNvPr id="3" name="TextBox 2">
            <a:extLst>
              <a:ext uri="{FF2B5EF4-FFF2-40B4-BE49-F238E27FC236}">
                <a16:creationId xmlns:a16="http://schemas.microsoft.com/office/drawing/2014/main" id="{A56D44F3-B062-9C6F-DEC3-EBAD91E7509A}"/>
              </a:ext>
            </a:extLst>
          </p:cNvPr>
          <p:cNvSpPr txBox="1"/>
          <p:nvPr/>
        </p:nvSpPr>
        <p:spPr>
          <a:xfrm>
            <a:off x="392076" y="3161210"/>
            <a:ext cx="6074229" cy="830997"/>
          </a:xfrm>
          <a:prstGeom prst="rect">
            <a:avLst/>
          </a:prstGeom>
          <a:noFill/>
        </p:spPr>
        <p:txBody>
          <a:bodyPr wrap="square" rtlCol="0">
            <a:spAutoFit/>
          </a:bodyPr>
          <a:lstStyle/>
          <a:p>
            <a:r>
              <a:rPr lang="en-GB" sz="2400"/>
              <a:t>Content Area 2: The Digital Audio Workstation (DAW)</a:t>
            </a:r>
          </a:p>
        </p:txBody>
      </p:sp>
      <p:sp>
        <p:nvSpPr>
          <p:cNvPr id="2" name="Rectangle: Rounded Corners 1">
            <a:extLst>
              <a:ext uri="{FF2B5EF4-FFF2-40B4-BE49-F238E27FC236}">
                <a16:creationId xmlns:a16="http://schemas.microsoft.com/office/drawing/2014/main" id="{D9EA9BC8-9D72-B6E4-A71B-B3F0ED7BE55E}"/>
              </a:ext>
            </a:extLst>
          </p:cNvPr>
          <p:cNvSpPr/>
          <p:nvPr/>
        </p:nvSpPr>
        <p:spPr>
          <a:xfrm>
            <a:off x="1161143" y="6219371"/>
            <a:ext cx="4238172" cy="1400629"/>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Key exam questions</a:t>
            </a:r>
            <a:r>
              <a:rPr lang="en-GB">
                <a:solidFill>
                  <a:schemeClr val="tx1"/>
                </a:solidFill>
              </a:rPr>
              <a:t>:</a:t>
            </a:r>
          </a:p>
          <a:p>
            <a:pPr marL="285750" indent="-285750">
              <a:buFont typeface="Arial" panose="020B0604020202020204" pitchFamily="34" charset="0"/>
              <a:buChar char="•"/>
            </a:pPr>
            <a:r>
              <a:rPr lang="en-GB">
                <a:solidFill>
                  <a:schemeClr val="tx1"/>
                </a:solidFill>
              </a:rPr>
              <a:t>Identify specific pieces of kit, e.g. XLR cables &amp; explain their uses</a:t>
            </a:r>
          </a:p>
          <a:p>
            <a:pPr marL="285750" indent="-285750">
              <a:buFont typeface="Arial" panose="020B0604020202020204" pitchFamily="34" charset="0"/>
              <a:buChar char="•"/>
            </a:pPr>
            <a:r>
              <a:rPr lang="en-GB">
                <a:solidFill>
                  <a:schemeClr val="tx1"/>
                </a:solidFill>
              </a:rPr>
              <a:t>Synths and samplers</a:t>
            </a:r>
          </a:p>
        </p:txBody>
      </p:sp>
    </p:spTree>
    <p:extLst>
      <p:ext uri="{BB962C8B-B14F-4D97-AF65-F5344CB8AC3E}">
        <p14:creationId xmlns:p14="http://schemas.microsoft.com/office/powerpoint/2010/main" val="3232296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98BDDC-2DE1-FF57-B059-A90E697A16C3}"/>
              </a:ext>
            </a:extLst>
          </p:cNvPr>
          <p:cNvSpPr/>
          <p:nvPr/>
        </p:nvSpPr>
        <p:spPr>
          <a:xfrm>
            <a:off x="273296" y="6961837"/>
            <a:ext cx="6274387" cy="26350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98BAFC-0B91-9177-9365-2BFBB25A7AC8}"/>
              </a:ext>
            </a:extLst>
          </p:cNvPr>
          <p:cNvSpPr/>
          <p:nvPr/>
        </p:nvSpPr>
        <p:spPr>
          <a:xfrm>
            <a:off x="276713" y="3251881"/>
            <a:ext cx="6274387" cy="26350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FE20C3D0-5237-1C6D-7A8A-E3107019F40C}"/>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2: The Digital Audio Workstation (DAW)</a:t>
            </a:r>
          </a:p>
        </p:txBody>
      </p:sp>
      <p:sp>
        <p:nvSpPr>
          <p:cNvPr id="7" name="TextBox 6">
            <a:extLst>
              <a:ext uri="{FF2B5EF4-FFF2-40B4-BE49-F238E27FC236}">
                <a16:creationId xmlns:a16="http://schemas.microsoft.com/office/drawing/2014/main" id="{364772F5-3F59-2A7A-EA3C-5F1E903D1B81}"/>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15</a:t>
            </a:r>
          </a:p>
        </p:txBody>
      </p:sp>
      <p:sp>
        <p:nvSpPr>
          <p:cNvPr id="3" name="TextBox 2">
            <a:extLst>
              <a:ext uri="{FF2B5EF4-FFF2-40B4-BE49-F238E27FC236}">
                <a16:creationId xmlns:a16="http://schemas.microsoft.com/office/drawing/2014/main" id="{FA272014-EF07-3C7E-171C-81ED8D5350A0}"/>
              </a:ext>
            </a:extLst>
          </p:cNvPr>
          <p:cNvSpPr txBox="1"/>
          <p:nvPr/>
        </p:nvSpPr>
        <p:spPr>
          <a:xfrm>
            <a:off x="291805" y="2472035"/>
            <a:ext cx="6344066" cy="738664"/>
          </a:xfrm>
          <a:prstGeom prst="rect">
            <a:avLst/>
          </a:prstGeom>
          <a:noFill/>
        </p:spPr>
        <p:txBody>
          <a:bodyPr wrap="square" rtlCol="0">
            <a:spAutoFit/>
          </a:bodyPr>
          <a:lstStyle/>
          <a:p>
            <a:r>
              <a:rPr lang="en-GB" sz="1400"/>
              <a:t>2. It is likely you will be asked about connections (cables). In the space below, label how the MIDI keyboard, audio interface and bass guitar can be connected.(e.g. XLR cable).</a:t>
            </a:r>
            <a:endParaRPr lang="en-GB" sz="1400" b="1"/>
          </a:p>
        </p:txBody>
      </p:sp>
      <p:sp>
        <p:nvSpPr>
          <p:cNvPr id="8" name="TextBox 7">
            <a:extLst>
              <a:ext uri="{FF2B5EF4-FFF2-40B4-BE49-F238E27FC236}">
                <a16:creationId xmlns:a16="http://schemas.microsoft.com/office/drawing/2014/main" id="{462BB982-B264-1693-22C8-BEAC89C65344}"/>
              </a:ext>
            </a:extLst>
          </p:cNvPr>
          <p:cNvSpPr txBox="1"/>
          <p:nvPr/>
        </p:nvSpPr>
        <p:spPr>
          <a:xfrm>
            <a:off x="163650" y="6118413"/>
            <a:ext cx="6344066" cy="738664"/>
          </a:xfrm>
          <a:prstGeom prst="rect">
            <a:avLst/>
          </a:prstGeom>
          <a:noFill/>
        </p:spPr>
        <p:txBody>
          <a:bodyPr wrap="square" rtlCol="0">
            <a:spAutoFit/>
          </a:bodyPr>
          <a:lstStyle/>
          <a:p>
            <a:r>
              <a:rPr lang="en-GB" sz="1400"/>
              <a:t>3. At some point, they will probably ask you about different </a:t>
            </a:r>
            <a:r>
              <a:rPr lang="en-GB" sz="1400" b="1"/>
              <a:t>audio file types</a:t>
            </a:r>
            <a:r>
              <a:rPr lang="en-GB" sz="1400"/>
              <a:t>. In the space below, create a mind-map of uncompressed and compressed audio formats. Include </a:t>
            </a:r>
            <a:r>
              <a:rPr lang="en-GB" sz="1400" b="1"/>
              <a:t>examples</a:t>
            </a:r>
            <a:r>
              <a:rPr lang="en-GB" sz="1400"/>
              <a:t>, </a:t>
            </a:r>
            <a:r>
              <a:rPr lang="en-GB" sz="1400" b="1"/>
              <a:t>advantages</a:t>
            </a:r>
            <a:r>
              <a:rPr lang="en-GB" sz="1400"/>
              <a:t> and </a:t>
            </a:r>
            <a:r>
              <a:rPr lang="en-GB" sz="1400" b="1"/>
              <a:t>disadvantages</a:t>
            </a:r>
            <a:r>
              <a:rPr lang="en-GB" sz="1400"/>
              <a:t>.</a:t>
            </a:r>
            <a:endParaRPr lang="en-GB" sz="1400" b="1"/>
          </a:p>
        </p:txBody>
      </p:sp>
      <p:sp>
        <p:nvSpPr>
          <p:cNvPr id="10" name="Oval 9">
            <a:extLst>
              <a:ext uri="{FF2B5EF4-FFF2-40B4-BE49-F238E27FC236}">
                <a16:creationId xmlns:a16="http://schemas.microsoft.com/office/drawing/2014/main" id="{4BBAB6C9-E69C-D4CE-A153-A1553D83BCB6}"/>
              </a:ext>
            </a:extLst>
          </p:cNvPr>
          <p:cNvSpPr/>
          <p:nvPr/>
        </p:nvSpPr>
        <p:spPr>
          <a:xfrm>
            <a:off x="887905" y="7931656"/>
            <a:ext cx="2128837"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a:t>Uncompressed audio</a:t>
            </a:r>
          </a:p>
        </p:txBody>
      </p:sp>
      <p:sp>
        <p:nvSpPr>
          <p:cNvPr id="11" name="Oval 10">
            <a:extLst>
              <a:ext uri="{FF2B5EF4-FFF2-40B4-BE49-F238E27FC236}">
                <a16:creationId xmlns:a16="http://schemas.microsoft.com/office/drawing/2014/main" id="{78016260-EBEC-B466-D21A-444AAD0AA3E4}"/>
              </a:ext>
            </a:extLst>
          </p:cNvPr>
          <p:cNvSpPr/>
          <p:nvPr/>
        </p:nvSpPr>
        <p:spPr>
          <a:xfrm>
            <a:off x="3890319" y="7926383"/>
            <a:ext cx="2128837"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a:t>Compressed audio</a:t>
            </a:r>
          </a:p>
        </p:txBody>
      </p:sp>
      <p:sp>
        <p:nvSpPr>
          <p:cNvPr id="2" name="TextBox 1">
            <a:extLst>
              <a:ext uri="{FF2B5EF4-FFF2-40B4-BE49-F238E27FC236}">
                <a16:creationId xmlns:a16="http://schemas.microsoft.com/office/drawing/2014/main" id="{D248BDE6-CF8D-15B7-4B83-34E18AB4F023}"/>
              </a:ext>
            </a:extLst>
          </p:cNvPr>
          <p:cNvSpPr txBox="1"/>
          <p:nvPr/>
        </p:nvSpPr>
        <p:spPr>
          <a:xfrm>
            <a:off x="311553" y="483994"/>
            <a:ext cx="6344066" cy="523220"/>
          </a:xfrm>
          <a:prstGeom prst="rect">
            <a:avLst/>
          </a:prstGeom>
          <a:noFill/>
        </p:spPr>
        <p:txBody>
          <a:bodyPr wrap="square" rtlCol="0">
            <a:spAutoFit/>
          </a:bodyPr>
          <a:lstStyle/>
          <a:p>
            <a:r>
              <a:rPr lang="en-GB" sz="1400"/>
              <a:t>1. Health &amp; safety will probably come up at some point. Below are some potential injuries. What could cause them and how could you prevent them? </a:t>
            </a:r>
            <a:endParaRPr lang="en-GB" sz="1400" b="1"/>
          </a:p>
        </p:txBody>
      </p:sp>
      <p:pic>
        <p:nvPicPr>
          <p:cNvPr id="6" name="Picture 5">
            <a:extLst>
              <a:ext uri="{FF2B5EF4-FFF2-40B4-BE49-F238E27FC236}">
                <a16:creationId xmlns:a16="http://schemas.microsoft.com/office/drawing/2014/main" id="{E5694E1F-A8DB-146E-ED9A-61E77B009594}"/>
              </a:ext>
            </a:extLst>
          </p:cNvPr>
          <p:cNvPicPr>
            <a:picLocks noChangeAspect="1"/>
          </p:cNvPicPr>
          <p:nvPr/>
        </p:nvPicPr>
        <p:blipFill>
          <a:blip r:embed="rId2"/>
          <a:stretch>
            <a:fillRect/>
          </a:stretch>
        </p:blipFill>
        <p:spPr>
          <a:xfrm>
            <a:off x="332515" y="1039629"/>
            <a:ext cx="1605930" cy="1327646"/>
          </a:xfrm>
          <a:prstGeom prst="rect">
            <a:avLst/>
          </a:prstGeom>
        </p:spPr>
      </p:pic>
      <p:pic>
        <p:nvPicPr>
          <p:cNvPr id="13" name="Picture 12">
            <a:extLst>
              <a:ext uri="{FF2B5EF4-FFF2-40B4-BE49-F238E27FC236}">
                <a16:creationId xmlns:a16="http://schemas.microsoft.com/office/drawing/2014/main" id="{6D459C7B-BDA1-022B-F959-DF3F9399DC11}"/>
              </a:ext>
            </a:extLst>
          </p:cNvPr>
          <p:cNvPicPr>
            <a:picLocks noChangeAspect="1"/>
          </p:cNvPicPr>
          <p:nvPr/>
        </p:nvPicPr>
        <p:blipFill>
          <a:blip r:embed="rId3"/>
          <a:stretch>
            <a:fillRect/>
          </a:stretch>
        </p:blipFill>
        <p:spPr>
          <a:xfrm>
            <a:off x="2799100" y="3465069"/>
            <a:ext cx="858501" cy="850970"/>
          </a:xfrm>
          <a:prstGeom prst="rect">
            <a:avLst/>
          </a:prstGeom>
        </p:spPr>
      </p:pic>
      <p:pic>
        <p:nvPicPr>
          <p:cNvPr id="15" name="Picture 14">
            <a:extLst>
              <a:ext uri="{FF2B5EF4-FFF2-40B4-BE49-F238E27FC236}">
                <a16:creationId xmlns:a16="http://schemas.microsoft.com/office/drawing/2014/main" id="{96295EC3-D993-F9EF-30C9-6427DF6E7A4D}"/>
              </a:ext>
            </a:extLst>
          </p:cNvPr>
          <p:cNvPicPr>
            <a:picLocks noChangeAspect="1"/>
          </p:cNvPicPr>
          <p:nvPr/>
        </p:nvPicPr>
        <p:blipFill>
          <a:blip r:embed="rId4"/>
          <a:stretch>
            <a:fillRect/>
          </a:stretch>
        </p:blipFill>
        <p:spPr>
          <a:xfrm>
            <a:off x="569977" y="3974794"/>
            <a:ext cx="1383912" cy="733323"/>
          </a:xfrm>
          <a:prstGeom prst="rect">
            <a:avLst/>
          </a:prstGeom>
        </p:spPr>
      </p:pic>
      <p:pic>
        <p:nvPicPr>
          <p:cNvPr id="17" name="Picture 16">
            <a:extLst>
              <a:ext uri="{FF2B5EF4-FFF2-40B4-BE49-F238E27FC236}">
                <a16:creationId xmlns:a16="http://schemas.microsoft.com/office/drawing/2014/main" id="{125498FA-C3F0-7943-5EF8-39740CFD6003}"/>
              </a:ext>
            </a:extLst>
          </p:cNvPr>
          <p:cNvPicPr>
            <a:picLocks noChangeAspect="1"/>
          </p:cNvPicPr>
          <p:nvPr/>
        </p:nvPicPr>
        <p:blipFill>
          <a:blip r:embed="rId5"/>
          <a:stretch>
            <a:fillRect/>
          </a:stretch>
        </p:blipFill>
        <p:spPr>
          <a:xfrm>
            <a:off x="2457909" y="4879547"/>
            <a:ext cx="1540882" cy="395098"/>
          </a:xfrm>
          <a:prstGeom prst="rect">
            <a:avLst/>
          </a:prstGeom>
        </p:spPr>
      </p:pic>
      <p:pic>
        <p:nvPicPr>
          <p:cNvPr id="21" name="Picture 20">
            <a:extLst>
              <a:ext uri="{FF2B5EF4-FFF2-40B4-BE49-F238E27FC236}">
                <a16:creationId xmlns:a16="http://schemas.microsoft.com/office/drawing/2014/main" id="{00B14289-1F64-3328-1095-161EE945FB2B}"/>
              </a:ext>
            </a:extLst>
          </p:cNvPr>
          <p:cNvPicPr>
            <a:picLocks noChangeAspect="1"/>
          </p:cNvPicPr>
          <p:nvPr/>
        </p:nvPicPr>
        <p:blipFill>
          <a:blip r:embed="rId6"/>
          <a:stretch>
            <a:fillRect/>
          </a:stretch>
        </p:blipFill>
        <p:spPr>
          <a:xfrm>
            <a:off x="4868735" y="5036323"/>
            <a:ext cx="1462391" cy="644225"/>
          </a:xfrm>
          <a:prstGeom prst="rect">
            <a:avLst/>
          </a:prstGeom>
        </p:spPr>
      </p:pic>
      <p:sp>
        <p:nvSpPr>
          <p:cNvPr id="12" name="TextBox 11">
            <a:extLst>
              <a:ext uri="{FF2B5EF4-FFF2-40B4-BE49-F238E27FC236}">
                <a16:creationId xmlns:a16="http://schemas.microsoft.com/office/drawing/2014/main" id="{4560C72C-A339-3401-7B50-BD431362903F}"/>
              </a:ext>
            </a:extLst>
          </p:cNvPr>
          <p:cNvSpPr txBox="1"/>
          <p:nvPr/>
        </p:nvSpPr>
        <p:spPr>
          <a:xfrm>
            <a:off x="1693978" y="1049846"/>
            <a:ext cx="4392681" cy="276999"/>
          </a:xfrm>
          <a:prstGeom prst="rect">
            <a:avLst/>
          </a:prstGeom>
          <a:noFill/>
        </p:spPr>
        <p:txBody>
          <a:bodyPr wrap="square" rtlCol="0">
            <a:spAutoFit/>
          </a:bodyPr>
          <a:lstStyle/>
          <a:p>
            <a:r>
              <a:rPr lang="en-US" sz="1200" b="1"/>
              <a:t>Cause: sitting for too long. Prevent: take rest breaks</a:t>
            </a:r>
            <a:endParaRPr lang="en-GB" sz="1200" b="1"/>
          </a:p>
        </p:txBody>
      </p:sp>
      <p:sp>
        <p:nvSpPr>
          <p:cNvPr id="14" name="TextBox 13">
            <a:extLst>
              <a:ext uri="{FF2B5EF4-FFF2-40B4-BE49-F238E27FC236}">
                <a16:creationId xmlns:a16="http://schemas.microsoft.com/office/drawing/2014/main" id="{9BADCE66-837D-ACCE-CD98-14B449D00F38}"/>
              </a:ext>
            </a:extLst>
          </p:cNvPr>
          <p:cNvSpPr txBox="1"/>
          <p:nvPr/>
        </p:nvSpPr>
        <p:spPr>
          <a:xfrm>
            <a:off x="1737299" y="1453128"/>
            <a:ext cx="4392681" cy="276999"/>
          </a:xfrm>
          <a:prstGeom prst="rect">
            <a:avLst/>
          </a:prstGeom>
          <a:noFill/>
        </p:spPr>
        <p:txBody>
          <a:bodyPr wrap="square" rtlCol="0">
            <a:spAutoFit/>
          </a:bodyPr>
          <a:lstStyle/>
          <a:p>
            <a:r>
              <a:rPr lang="en-US" sz="1200" b="1"/>
              <a:t>Cause: faulty electrics. Prevent: have equipment PAT tested.</a:t>
            </a:r>
            <a:endParaRPr lang="en-GB" sz="1200" b="1"/>
          </a:p>
        </p:txBody>
      </p:sp>
      <p:sp>
        <p:nvSpPr>
          <p:cNvPr id="16" name="TextBox 15">
            <a:extLst>
              <a:ext uri="{FF2B5EF4-FFF2-40B4-BE49-F238E27FC236}">
                <a16:creationId xmlns:a16="http://schemas.microsoft.com/office/drawing/2014/main" id="{570BB145-117D-A59E-4F04-393AA208B7D0}"/>
              </a:ext>
            </a:extLst>
          </p:cNvPr>
          <p:cNvSpPr txBox="1"/>
          <p:nvPr/>
        </p:nvSpPr>
        <p:spPr>
          <a:xfrm>
            <a:off x="1626475" y="1783645"/>
            <a:ext cx="5180868" cy="276999"/>
          </a:xfrm>
          <a:prstGeom prst="rect">
            <a:avLst/>
          </a:prstGeom>
          <a:noFill/>
        </p:spPr>
        <p:txBody>
          <a:bodyPr wrap="square" rtlCol="0">
            <a:spAutoFit/>
          </a:bodyPr>
          <a:lstStyle/>
          <a:p>
            <a:r>
              <a:rPr lang="en-US" sz="1200" b="1"/>
              <a:t>Cause: looking at screens for too long. Prevent: Take rest breaks</a:t>
            </a:r>
            <a:endParaRPr lang="en-GB" sz="1200" b="1"/>
          </a:p>
        </p:txBody>
      </p:sp>
      <p:sp>
        <p:nvSpPr>
          <p:cNvPr id="18" name="TextBox 17">
            <a:extLst>
              <a:ext uri="{FF2B5EF4-FFF2-40B4-BE49-F238E27FC236}">
                <a16:creationId xmlns:a16="http://schemas.microsoft.com/office/drawing/2014/main" id="{E6E07ED9-104B-6F4C-6379-475F061B044E}"/>
              </a:ext>
            </a:extLst>
          </p:cNvPr>
          <p:cNvSpPr txBox="1"/>
          <p:nvPr/>
        </p:nvSpPr>
        <p:spPr>
          <a:xfrm>
            <a:off x="1693978" y="2079283"/>
            <a:ext cx="5180868" cy="461665"/>
          </a:xfrm>
          <a:prstGeom prst="rect">
            <a:avLst/>
          </a:prstGeom>
          <a:noFill/>
        </p:spPr>
        <p:txBody>
          <a:bodyPr wrap="square" rtlCol="0">
            <a:spAutoFit/>
          </a:bodyPr>
          <a:lstStyle/>
          <a:p>
            <a:r>
              <a:rPr lang="en-US" sz="1200" b="1"/>
              <a:t>Cause: listening (esp. on headphones) too loud for too long. Prevent: Limit volume/take rest breaks/use open-back headphones</a:t>
            </a:r>
            <a:endParaRPr lang="en-GB" sz="1200" b="1"/>
          </a:p>
        </p:txBody>
      </p:sp>
      <p:cxnSp>
        <p:nvCxnSpPr>
          <p:cNvPr id="20" name="Straight Connector 19">
            <a:extLst>
              <a:ext uri="{FF2B5EF4-FFF2-40B4-BE49-F238E27FC236}">
                <a16:creationId xmlns:a16="http://schemas.microsoft.com/office/drawing/2014/main" id="{4C56431B-77E8-CFC8-50CD-BC39F4E962F0}"/>
              </a:ext>
            </a:extLst>
          </p:cNvPr>
          <p:cNvCxnSpPr>
            <a:stCxn id="15" idx="3"/>
          </p:cNvCxnSpPr>
          <p:nvPr/>
        </p:nvCxnSpPr>
        <p:spPr>
          <a:xfrm flipV="1">
            <a:off x="1953889" y="4193381"/>
            <a:ext cx="845211" cy="148075"/>
          </a:xfrm>
          <a:prstGeom prst="line">
            <a:avLst/>
          </a:prstGeom>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a16="http://schemas.microsoft.com/office/drawing/2014/main" id="{DAF7D6E0-8E7A-4083-B716-B6BCD8E2DD5F}"/>
              </a:ext>
            </a:extLst>
          </p:cNvPr>
          <p:cNvSpPr txBox="1"/>
          <p:nvPr/>
        </p:nvSpPr>
        <p:spPr>
          <a:xfrm>
            <a:off x="2023448" y="3837265"/>
            <a:ext cx="627400" cy="369332"/>
          </a:xfrm>
          <a:prstGeom prst="rect">
            <a:avLst/>
          </a:prstGeom>
          <a:noFill/>
        </p:spPr>
        <p:txBody>
          <a:bodyPr wrap="square" rtlCol="0">
            <a:spAutoFit/>
          </a:bodyPr>
          <a:lstStyle/>
          <a:p>
            <a:r>
              <a:rPr lang="en-US" b="1"/>
              <a:t>USB</a:t>
            </a:r>
            <a:endParaRPr lang="en-GB" b="1"/>
          </a:p>
        </p:txBody>
      </p:sp>
      <p:sp>
        <p:nvSpPr>
          <p:cNvPr id="23" name="TextBox 22">
            <a:extLst>
              <a:ext uri="{FF2B5EF4-FFF2-40B4-BE49-F238E27FC236}">
                <a16:creationId xmlns:a16="http://schemas.microsoft.com/office/drawing/2014/main" id="{E06A2883-8113-B9C5-B1D5-E8522A61FCF8}"/>
              </a:ext>
            </a:extLst>
          </p:cNvPr>
          <p:cNvSpPr txBox="1"/>
          <p:nvPr/>
        </p:nvSpPr>
        <p:spPr>
          <a:xfrm>
            <a:off x="2694227" y="4355743"/>
            <a:ext cx="627400" cy="369332"/>
          </a:xfrm>
          <a:prstGeom prst="rect">
            <a:avLst/>
          </a:prstGeom>
          <a:noFill/>
        </p:spPr>
        <p:txBody>
          <a:bodyPr wrap="square" rtlCol="0">
            <a:spAutoFit/>
          </a:bodyPr>
          <a:lstStyle/>
          <a:p>
            <a:r>
              <a:rPr lang="en-US" b="1"/>
              <a:t>USB</a:t>
            </a:r>
            <a:endParaRPr lang="en-GB" b="1"/>
          </a:p>
        </p:txBody>
      </p:sp>
      <p:cxnSp>
        <p:nvCxnSpPr>
          <p:cNvPr id="24" name="Straight Connector 23">
            <a:extLst>
              <a:ext uri="{FF2B5EF4-FFF2-40B4-BE49-F238E27FC236}">
                <a16:creationId xmlns:a16="http://schemas.microsoft.com/office/drawing/2014/main" id="{02BBEE1A-459E-F66C-FAA7-A54FB1A55FD5}"/>
              </a:ext>
            </a:extLst>
          </p:cNvPr>
          <p:cNvCxnSpPr>
            <a:cxnSpLocks/>
          </p:cNvCxnSpPr>
          <p:nvPr/>
        </p:nvCxnSpPr>
        <p:spPr>
          <a:xfrm flipV="1">
            <a:off x="3410489" y="4361653"/>
            <a:ext cx="51137" cy="484054"/>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C3172EF3-3121-4EE6-D27C-DC6778810579}"/>
              </a:ext>
            </a:extLst>
          </p:cNvPr>
          <p:cNvCxnSpPr>
            <a:cxnSpLocks/>
          </p:cNvCxnSpPr>
          <p:nvPr/>
        </p:nvCxnSpPr>
        <p:spPr>
          <a:xfrm>
            <a:off x="2586038" y="5107312"/>
            <a:ext cx="2394756" cy="398838"/>
          </a:xfrm>
          <a:prstGeom prst="line">
            <a:avLst/>
          </a:prstGeom>
        </p:spPr>
        <p:style>
          <a:lnRef idx="2">
            <a:schemeClr val="accent1"/>
          </a:lnRef>
          <a:fillRef idx="0">
            <a:schemeClr val="accent1"/>
          </a:fillRef>
          <a:effectRef idx="1">
            <a:schemeClr val="accent1"/>
          </a:effectRef>
          <a:fontRef idx="minor">
            <a:schemeClr val="tx1"/>
          </a:fontRef>
        </p:style>
      </p:cxnSp>
      <p:sp>
        <p:nvSpPr>
          <p:cNvPr id="29" name="TextBox 28">
            <a:extLst>
              <a:ext uri="{FF2B5EF4-FFF2-40B4-BE49-F238E27FC236}">
                <a16:creationId xmlns:a16="http://schemas.microsoft.com/office/drawing/2014/main" id="{69C39D5B-C1E4-5087-3EB1-B56273F7A62F}"/>
              </a:ext>
            </a:extLst>
          </p:cNvPr>
          <p:cNvSpPr txBox="1"/>
          <p:nvPr/>
        </p:nvSpPr>
        <p:spPr>
          <a:xfrm>
            <a:off x="2709448" y="5341338"/>
            <a:ext cx="2147935" cy="369332"/>
          </a:xfrm>
          <a:prstGeom prst="rect">
            <a:avLst/>
          </a:prstGeom>
          <a:noFill/>
        </p:spPr>
        <p:txBody>
          <a:bodyPr wrap="square" rtlCol="0">
            <a:spAutoFit/>
          </a:bodyPr>
          <a:lstStyle/>
          <a:p>
            <a:r>
              <a:rPr lang="en-US" b="1"/>
              <a:t>¼” jack cable</a:t>
            </a:r>
            <a:endParaRPr lang="en-GB" b="1"/>
          </a:p>
        </p:txBody>
      </p:sp>
      <p:sp>
        <p:nvSpPr>
          <p:cNvPr id="30" name="TextBox 29">
            <a:extLst>
              <a:ext uri="{FF2B5EF4-FFF2-40B4-BE49-F238E27FC236}">
                <a16:creationId xmlns:a16="http://schemas.microsoft.com/office/drawing/2014/main" id="{F76B097B-04A7-33D8-EE41-1946ADCB3F98}"/>
              </a:ext>
            </a:extLst>
          </p:cNvPr>
          <p:cNvSpPr txBox="1"/>
          <p:nvPr/>
        </p:nvSpPr>
        <p:spPr>
          <a:xfrm>
            <a:off x="429993" y="7052909"/>
            <a:ext cx="2614612" cy="2585323"/>
          </a:xfrm>
          <a:prstGeom prst="rect">
            <a:avLst/>
          </a:prstGeom>
          <a:noFill/>
        </p:spPr>
        <p:txBody>
          <a:bodyPr wrap="square" rtlCol="0">
            <a:spAutoFit/>
          </a:bodyPr>
          <a:lstStyle/>
          <a:p>
            <a:r>
              <a:rPr lang="en-US" b="1"/>
              <a:t>Example: WAV</a:t>
            </a:r>
          </a:p>
          <a:p>
            <a:r>
              <a:rPr lang="en-US" b="1"/>
              <a:t>Advantages: higher quality</a:t>
            </a:r>
            <a:r>
              <a:rPr lang="en-GB" b="1"/>
              <a:t>/no data loss</a:t>
            </a:r>
          </a:p>
          <a:p>
            <a:endParaRPr lang="en-GB" b="1"/>
          </a:p>
          <a:p>
            <a:endParaRPr lang="en-GB" b="1"/>
          </a:p>
          <a:p>
            <a:endParaRPr lang="en-GB" b="1"/>
          </a:p>
          <a:p>
            <a:r>
              <a:rPr lang="en-GB" b="1"/>
              <a:t>Disadvantages: takes up more storage/can be difficult to transfer</a:t>
            </a:r>
            <a:endParaRPr lang="en-US" b="1"/>
          </a:p>
        </p:txBody>
      </p:sp>
      <p:sp>
        <p:nvSpPr>
          <p:cNvPr id="31" name="TextBox 30">
            <a:extLst>
              <a:ext uri="{FF2B5EF4-FFF2-40B4-BE49-F238E27FC236}">
                <a16:creationId xmlns:a16="http://schemas.microsoft.com/office/drawing/2014/main" id="{06DFBBE6-1E43-546B-DD87-965F69BE05A4}"/>
              </a:ext>
            </a:extLst>
          </p:cNvPr>
          <p:cNvSpPr txBox="1"/>
          <p:nvPr/>
        </p:nvSpPr>
        <p:spPr>
          <a:xfrm>
            <a:off x="3783415" y="7031427"/>
            <a:ext cx="2614612" cy="2308324"/>
          </a:xfrm>
          <a:prstGeom prst="rect">
            <a:avLst/>
          </a:prstGeom>
          <a:noFill/>
        </p:spPr>
        <p:txBody>
          <a:bodyPr wrap="square" rtlCol="0">
            <a:spAutoFit/>
          </a:bodyPr>
          <a:lstStyle/>
          <a:p>
            <a:r>
              <a:rPr lang="en-US" b="1"/>
              <a:t>Example: mp3</a:t>
            </a:r>
          </a:p>
          <a:p>
            <a:r>
              <a:rPr lang="en-US" b="1"/>
              <a:t>Advantages: takes up less storage</a:t>
            </a:r>
          </a:p>
          <a:p>
            <a:endParaRPr lang="en-US" b="1"/>
          </a:p>
          <a:p>
            <a:endParaRPr lang="en-US" b="1"/>
          </a:p>
          <a:p>
            <a:endParaRPr lang="en-US" b="1"/>
          </a:p>
          <a:p>
            <a:r>
              <a:rPr lang="en-US" b="1"/>
              <a:t>Disadvantage: lesser quality/data loss</a:t>
            </a:r>
          </a:p>
        </p:txBody>
      </p:sp>
    </p:spTree>
    <p:extLst>
      <p:ext uri="{BB962C8B-B14F-4D97-AF65-F5344CB8AC3E}">
        <p14:creationId xmlns:p14="http://schemas.microsoft.com/office/powerpoint/2010/main" val="241911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2A255-48D2-6459-5F36-7AAF93C81E18}"/>
            </a:ext>
          </a:extLst>
        </p:cNvPr>
        <p:cNvGrpSpPr/>
        <p:nvPr/>
      </p:nvGrpSpPr>
      <p:grpSpPr>
        <a:xfrm>
          <a:off x="0" y="0"/>
          <a:ext cx="0" cy="0"/>
          <a:chOff x="0" y="0"/>
          <a:chExt cx="0" cy="0"/>
        </a:xfrm>
      </p:grpSpPr>
      <p:sp>
        <p:nvSpPr>
          <p:cNvPr id="25" name="Cloud 24">
            <a:extLst>
              <a:ext uri="{FF2B5EF4-FFF2-40B4-BE49-F238E27FC236}">
                <a16:creationId xmlns:a16="http://schemas.microsoft.com/office/drawing/2014/main" id="{7A289742-99EA-0B03-EF46-9F2EF0013327}"/>
              </a:ext>
            </a:extLst>
          </p:cNvPr>
          <p:cNvSpPr/>
          <p:nvPr/>
        </p:nvSpPr>
        <p:spPr>
          <a:xfrm>
            <a:off x="174134" y="806411"/>
            <a:ext cx="1367177" cy="990532"/>
          </a:xfrm>
          <a:prstGeom prst="cloud">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2938A696-92E3-1015-3262-B1749E915B40}"/>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2: The Digital Audio Workstation (DAW)</a:t>
            </a:r>
          </a:p>
        </p:txBody>
      </p:sp>
      <p:sp>
        <p:nvSpPr>
          <p:cNvPr id="2" name="TextBox 1">
            <a:extLst>
              <a:ext uri="{FF2B5EF4-FFF2-40B4-BE49-F238E27FC236}">
                <a16:creationId xmlns:a16="http://schemas.microsoft.com/office/drawing/2014/main" id="{F1D51A2F-278E-32E4-271E-A69CA05942E1}"/>
              </a:ext>
            </a:extLst>
          </p:cNvPr>
          <p:cNvSpPr txBox="1"/>
          <p:nvPr/>
        </p:nvSpPr>
        <p:spPr>
          <a:xfrm>
            <a:off x="222128" y="406040"/>
            <a:ext cx="6344066" cy="307777"/>
          </a:xfrm>
          <a:prstGeom prst="rect">
            <a:avLst/>
          </a:prstGeom>
          <a:noFill/>
        </p:spPr>
        <p:txBody>
          <a:bodyPr wrap="square" rtlCol="0">
            <a:spAutoFit/>
          </a:bodyPr>
          <a:lstStyle/>
          <a:p>
            <a:r>
              <a:rPr lang="en-GB" sz="1400"/>
              <a:t>4. Annotate the mind-map to explain the</a:t>
            </a:r>
            <a:r>
              <a:rPr lang="en-GB" sz="1400" b="1"/>
              <a:t> purpose </a:t>
            </a:r>
            <a:r>
              <a:rPr lang="en-GB" sz="1400"/>
              <a:t>of the computer hardware.</a:t>
            </a:r>
            <a:endParaRPr lang="en-GB" sz="1400" b="1"/>
          </a:p>
        </p:txBody>
      </p:sp>
      <p:sp>
        <p:nvSpPr>
          <p:cNvPr id="12" name="Rectangle 11">
            <a:extLst>
              <a:ext uri="{FF2B5EF4-FFF2-40B4-BE49-F238E27FC236}">
                <a16:creationId xmlns:a16="http://schemas.microsoft.com/office/drawing/2014/main" id="{835A2042-CA69-54B1-8986-FA520869F83F}"/>
              </a:ext>
            </a:extLst>
          </p:cNvPr>
          <p:cNvSpPr/>
          <p:nvPr/>
        </p:nvSpPr>
        <p:spPr>
          <a:xfrm>
            <a:off x="152450" y="791770"/>
            <a:ext cx="6483422" cy="4263555"/>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6C04DA9-3DF4-CC87-3518-32112DA3FB5A}"/>
              </a:ext>
            </a:extLst>
          </p:cNvPr>
          <p:cNvPicPr>
            <a:picLocks noChangeAspect="1"/>
          </p:cNvPicPr>
          <p:nvPr/>
        </p:nvPicPr>
        <p:blipFill>
          <a:blip r:embed="rId2"/>
          <a:stretch>
            <a:fillRect/>
          </a:stretch>
        </p:blipFill>
        <p:spPr>
          <a:xfrm>
            <a:off x="3064198" y="2392180"/>
            <a:ext cx="1096649" cy="1087029"/>
          </a:xfrm>
          <a:prstGeom prst="rect">
            <a:avLst/>
          </a:prstGeom>
        </p:spPr>
      </p:pic>
      <p:sp>
        <p:nvSpPr>
          <p:cNvPr id="16" name="TextBox 15">
            <a:extLst>
              <a:ext uri="{FF2B5EF4-FFF2-40B4-BE49-F238E27FC236}">
                <a16:creationId xmlns:a16="http://schemas.microsoft.com/office/drawing/2014/main" id="{D4A48750-9D7F-6C88-BD0C-C6B2B3B9185F}"/>
              </a:ext>
            </a:extLst>
          </p:cNvPr>
          <p:cNvSpPr txBox="1"/>
          <p:nvPr/>
        </p:nvSpPr>
        <p:spPr>
          <a:xfrm>
            <a:off x="3120200" y="1275765"/>
            <a:ext cx="522514" cy="276999"/>
          </a:xfrm>
          <a:prstGeom prst="rect">
            <a:avLst/>
          </a:prstGeom>
          <a:solidFill>
            <a:srgbClr val="00B0F0"/>
          </a:solidFill>
          <a:ln>
            <a:solidFill>
              <a:schemeClr val="tx1"/>
            </a:solidFill>
          </a:ln>
        </p:spPr>
        <p:txBody>
          <a:bodyPr wrap="square" rtlCol="0">
            <a:spAutoFit/>
          </a:bodyPr>
          <a:lstStyle/>
          <a:p>
            <a:r>
              <a:rPr lang="en-GB" sz="1200" b="1"/>
              <a:t>RAM</a:t>
            </a:r>
            <a:endParaRPr lang="en-GB" b="1"/>
          </a:p>
        </p:txBody>
      </p:sp>
      <p:sp>
        <p:nvSpPr>
          <p:cNvPr id="18" name="TextBox 17">
            <a:extLst>
              <a:ext uri="{FF2B5EF4-FFF2-40B4-BE49-F238E27FC236}">
                <a16:creationId xmlns:a16="http://schemas.microsoft.com/office/drawing/2014/main" id="{08F474A1-4CAC-B795-D840-B53B36891B52}"/>
              </a:ext>
            </a:extLst>
          </p:cNvPr>
          <p:cNvSpPr txBox="1"/>
          <p:nvPr/>
        </p:nvSpPr>
        <p:spPr>
          <a:xfrm>
            <a:off x="926218" y="2413659"/>
            <a:ext cx="966652" cy="461665"/>
          </a:xfrm>
          <a:prstGeom prst="rect">
            <a:avLst/>
          </a:prstGeom>
          <a:solidFill>
            <a:srgbClr val="00B0F0"/>
          </a:solidFill>
          <a:ln>
            <a:solidFill>
              <a:schemeClr val="tx1"/>
            </a:solidFill>
          </a:ln>
        </p:spPr>
        <p:txBody>
          <a:bodyPr wrap="square" rtlCol="0">
            <a:spAutoFit/>
          </a:bodyPr>
          <a:lstStyle/>
          <a:p>
            <a:r>
              <a:rPr lang="en-GB" sz="1200" b="1"/>
              <a:t>Operating system</a:t>
            </a:r>
            <a:endParaRPr lang="en-GB" b="1"/>
          </a:p>
        </p:txBody>
      </p:sp>
      <p:sp>
        <p:nvSpPr>
          <p:cNvPr id="19" name="TextBox 18">
            <a:extLst>
              <a:ext uri="{FF2B5EF4-FFF2-40B4-BE49-F238E27FC236}">
                <a16:creationId xmlns:a16="http://schemas.microsoft.com/office/drawing/2014/main" id="{CCE3BCA4-CFDA-E712-BC13-616112A591F2}"/>
              </a:ext>
            </a:extLst>
          </p:cNvPr>
          <p:cNvSpPr txBox="1"/>
          <p:nvPr/>
        </p:nvSpPr>
        <p:spPr>
          <a:xfrm>
            <a:off x="5035716" y="2319999"/>
            <a:ext cx="966651" cy="276999"/>
          </a:xfrm>
          <a:prstGeom prst="rect">
            <a:avLst/>
          </a:prstGeom>
          <a:solidFill>
            <a:srgbClr val="00B0F0"/>
          </a:solidFill>
          <a:ln>
            <a:solidFill>
              <a:schemeClr val="tx1"/>
            </a:solidFill>
          </a:ln>
        </p:spPr>
        <p:txBody>
          <a:bodyPr wrap="square" rtlCol="0">
            <a:spAutoFit/>
          </a:bodyPr>
          <a:lstStyle/>
          <a:p>
            <a:r>
              <a:rPr lang="en-GB" sz="1200" b="1"/>
              <a:t>Hard drive</a:t>
            </a:r>
            <a:endParaRPr lang="en-GB" b="1"/>
          </a:p>
        </p:txBody>
      </p:sp>
      <p:sp>
        <p:nvSpPr>
          <p:cNvPr id="20" name="TextBox 19">
            <a:extLst>
              <a:ext uri="{FF2B5EF4-FFF2-40B4-BE49-F238E27FC236}">
                <a16:creationId xmlns:a16="http://schemas.microsoft.com/office/drawing/2014/main" id="{2EF5A281-08F9-5EF7-FB03-41BB8ECF6A92}"/>
              </a:ext>
            </a:extLst>
          </p:cNvPr>
          <p:cNvSpPr txBox="1"/>
          <p:nvPr/>
        </p:nvSpPr>
        <p:spPr>
          <a:xfrm>
            <a:off x="2496734" y="4259103"/>
            <a:ext cx="2087361" cy="276999"/>
          </a:xfrm>
          <a:prstGeom prst="rect">
            <a:avLst/>
          </a:prstGeom>
          <a:solidFill>
            <a:srgbClr val="00B0F0"/>
          </a:solidFill>
          <a:ln>
            <a:solidFill>
              <a:schemeClr val="tx1"/>
            </a:solidFill>
          </a:ln>
        </p:spPr>
        <p:txBody>
          <a:bodyPr wrap="square" rtlCol="0">
            <a:spAutoFit/>
          </a:bodyPr>
          <a:lstStyle/>
          <a:p>
            <a:r>
              <a:rPr lang="en-GB" sz="1200" b="1"/>
              <a:t>Universal Serial Bus (USB)</a:t>
            </a:r>
            <a:endParaRPr lang="en-GB" b="1"/>
          </a:p>
        </p:txBody>
      </p:sp>
      <p:sp>
        <p:nvSpPr>
          <p:cNvPr id="22" name="TextBox 21">
            <a:extLst>
              <a:ext uri="{FF2B5EF4-FFF2-40B4-BE49-F238E27FC236}">
                <a16:creationId xmlns:a16="http://schemas.microsoft.com/office/drawing/2014/main" id="{636CA96D-36DD-80F1-8DFC-D857560A22EF}"/>
              </a:ext>
            </a:extLst>
          </p:cNvPr>
          <p:cNvSpPr txBox="1"/>
          <p:nvPr/>
        </p:nvSpPr>
        <p:spPr>
          <a:xfrm>
            <a:off x="517812" y="3540550"/>
            <a:ext cx="1750423" cy="276999"/>
          </a:xfrm>
          <a:prstGeom prst="rect">
            <a:avLst/>
          </a:prstGeom>
          <a:solidFill>
            <a:srgbClr val="00B0F0"/>
          </a:solidFill>
          <a:ln>
            <a:solidFill>
              <a:schemeClr val="tx1"/>
            </a:solidFill>
          </a:ln>
        </p:spPr>
        <p:txBody>
          <a:bodyPr wrap="square" rtlCol="0">
            <a:spAutoFit/>
          </a:bodyPr>
          <a:lstStyle/>
          <a:p>
            <a:r>
              <a:rPr lang="en-GB" sz="1200" b="1"/>
              <a:t>Solid state drive (SSD)</a:t>
            </a:r>
            <a:endParaRPr lang="en-GB" b="1"/>
          </a:p>
        </p:txBody>
      </p:sp>
      <p:sp>
        <p:nvSpPr>
          <p:cNvPr id="23" name="TextBox 22">
            <a:extLst>
              <a:ext uri="{FF2B5EF4-FFF2-40B4-BE49-F238E27FC236}">
                <a16:creationId xmlns:a16="http://schemas.microsoft.com/office/drawing/2014/main" id="{CE5CBE93-0980-3F34-B424-C41573A84C5D}"/>
              </a:ext>
            </a:extLst>
          </p:cNvPr>
          <p:cNvSpPr txBox="1"/>
          <p:nvPr/>
        </p:nvSpPr>
        <p:spPr>
          <a:xfrm>
            <a:off x="4893099" y="3601381"/>
            <a:ext cx="966651" cy="276999"/>
          </a:xfrm>
          <a:prstGeom prst="rect">
            <a:avLst/>
          </a:prstGeom>
          <a:solidFill>
            <a:srgbClr val="00B0F0"/>
          </a:solidFill>
          <a:ln>
            <a:solidFill>
              <a:schemeClr val="tx1"/>
            </a:solidFill>
          </a:ln>
        </p:spPr>
        <p:txBody>
          <a:bodyPr wrap="square" rtlCol="0">
            <a:spAutoFit/>
          </a:bodyPr>
          <a:lstStyle/>
          <a:p>
            <a:r>
              <a:rPr lang="en-GB" sz="1200" b="1"/>
              <a:t>Display</a:t>
            </a:r>
            <a:endParaRPr lang="en-GB" b="1"/>
          </a:p>
        </p:txBody>
      </p:sp>
      <p:sp>
        <p:nvSpPr>
          <p:cNvPr id="24" name="TextBox 23">
            <a:extLst>
              <a:ext uri="{FF2B5EF4-FFF2-40B4-BE49-F238E27FC236}">
                <a16:creationId xmlns:a16="http://schemas.microsoft.com/office/drawing/2014/main" id="{C9CF94E2-D89D-269C-B491-54BCC8BF38D5}"/>
              </a:ext>
            </a:extLst>
          </p:cNvPr>
          <p:cNvSpPr txBox="1"/>
          <p:nvPr/>
        </p:nvSpPr>
        <p:spPr>
          <a:xfrm>
            <a:off x="461244" y="1070992"/>
            <a:ext cx="966651" cy="461665"/>
          </a:xfrm>
          <a:prstGeom prst="rect">
            <a:avLst/>
          </a:prstGeom>
          <a:solidFill>
            <a:srgbClr val="00B0F0"/>
          </a:solidFill>
          <a:ln>
            <a:noFill/>
          </a:ln>
        </p:spPr>
        <p:txBody>
          <a:bodyPr wrap="square" rtlCol="0">
            <a:spAutoFit/>
          </a:bodyPr>
          <a:lstStyle/>
          <a:p>
            <a:r>
              <a:rPr lang="en-GB" sz="1200" b="1"/>
              <a:t>Cloud Storage</a:t>
            </a:r>
            <a:endParaRPr lang="en-GB" b="1"/>
          </a:p>
        </p:txBody>
      </p:sp>
      <p:sp>
        <p:nvSpPr>
          <p:cNvPr id="26" name="TextBox 25">
            <a:extLst>
              <a:ext uri="{FF2B5EF4-FFF2-40B4-BE49-F238E27FC236}">
                <a16:creationId xmlns:a16="http://schemas.microsoft.com/office/drawing/2014/main" id="{6ECC5D78-3CEE-AB91-8F75-9260D400AF0B}"/>
              </a:ext>
            </a:extLst>
          </p:cNvPr>
          <p:cNvSpPr txBox="1"/>
          <p:nvPr/>
        </p:nvSpPr>
        <p:spPr>
          <a:xfrm>
            <a:off x="5208608" y="918304"/>
            <a:ext cx="1302283" cy="276999"/>
          </a:xfrm>
          <a:prstGeom prst="rect">
            <a:avLst/>
          </a:prstGeom>
          <a:solidFill>
            <a:srgbClr val="00B0F0"/>
          </a:solidFill>
          <a:ln>
            <a:solidFill>
              <a:schemeClr val="tx1"/>
            </a:solidFill>
          </a:ln>
        </p:spPr>
        <p:txBody>
          <a:bodyPr wrap="square" rtlCol="0">
            <a:spAutoFit/>
          </a:bodyPr>
          <a:lstStyle/>
          <a:p>
            <a:r>
              <a:rPr lang="en-GB" sz="1200" b="1"/>
              <a:t>Network Drive</a:t>
            </a:r>
            <a:endParaRPr lang="en-GB" b="1"/>
          </a:p>
        </p:txBody>
      </p:sp>
      <p:cxnSp>
        <p:nvCxnSpPr>
          <p:cNvPr id="28" name="Straight Connector 27">
            <a:extLst>
              <a:ext uri="{FF2B5EF4-FFF2-40B4-BE49-F238E27FC236}">
                <a16:creationId xmlns:a16="http://schemas.microsoft.com/office/drawing/2014/main" id="{310FD58D-8291-43D0-9EB2-5EDC9FBEC0FD}"/>
              </a:ext>
            </a:extLst>
          </p:cNvPr>
          <p:cNvCxnSpPr>
            <a:cxnSpLocks/>
            <a:stCxn id="14" idx="1"/>
            <a:endCxn id="18" idx="3"/>
          </p:cNvCxnSpPr>
          <p:nvPr/>
        </p:nvCxnSpPr>
        <p:spPr>
          <a:xfrm flipH="1" flipV="1">
            <a:off x="1892870" y="2644492"/>
            <a:ext cx="1171328" cy="291203"/>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17080049-B25C-6E3A-4999-2A135F08EFC3}"/>
              </a:ext>
            </a:extLst>
          </p:cNvPr>
          <p:cNvCxnSpPr>
            <a:cxnSpLocks/>
            <a:endCxn id="22" idx="3"/>
          </p:cNvCxnSpPr>
          <p:nvPr/>
        </p:nvCxnSpPr>
        <p:spPr>
          <a:xfrm flipH="1">
            <a:off x="2268235" y="3332805"/>
            <a:ext cx="846300" cy="346245"/>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0C825289-95B7-8D96-48C9-F49DB35A6537}"/>
              </a:ext>
            </a:extLst>
          </p:cNvPr>
          <p:cNvCxnSpPr>
            <a:cxnSpLocks/>
            <a:stCxn id="14" idx="2"/>
            <a:endCxn id="20" idx="0"/>
          </p:cNvCxnSpPr>
          <p:nvPr/>
        </p:nvCxnSpPr>
        <p:spPr>
          <a:xfrm flipH="1">
            <a:off x="3540415" y="3479209"/>
            <a:ext cx="72108" cy="779894"/>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435C61D5-5E2C-5B35-DD75-6369884AE45A}"/>
              </a:ext>
            </a:extLst>
          </p:cNvPr>
          <p:cNvCxnSpPr>
            <a:cxnSpLocks/>
            <a:endCxn id="23" idx="1"/>
          </p:cNvCxnSpPr>
          <p:nvPr/>
        </p:nvCxnSpPr>
        <p:spPr>
          <a:xfrm>
            <a:off x="4195716" y="3209876"/>
            <a:ext cx="697383" cy="530005"/>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60CE9D6A-1721-E50E-B103-68235CEE47B3}"/>
              </a:ext>
            </a:extLst>
          </p:cNvPr>
          <p:cNvCxnSpPr>
            <a:cxnSpLocks/>
            <a:stCxn id="19" idx="1"/>
            <a:endCxn id="14" idx="3"/>
          </p:cNvCxnSpPr>
          <p:nvPr/>
        </p:nvCxnSpPr>
        <p:spPr>
          <a:xfrm flipH="1">
            <a:off x="4160847" y="2458499"/>
            <a:ext cx="874869" cy="477196"/>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6519465A-16AE-62E7-4049-8E86D8B0FE91}"/>
              </a:ext>
            </a:extLst>
          </p:cNvPr>
          <p:cNvCxnSpPr>
            <a:cxnSpLocks/>
            <a:stCxn id="26" idx="1"/>
          </p:cNvCxnSpPr>
          <p:nvPr/>
        </p:nvCxnSpPr>
        <p:spPr>
          <a:xfrm flipH="1">
            <a:off x="4142772" y="1056804"/>
            <a:ext cx="1065836" cy="1356855"/>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A64C3D4D-F66A-2F16-0685-662E541A2405}"/>
              </a:ext>
            </a:extLst>
          </p:cNvPr>
          <p:cNvCxnSpPr>
            <a:cxnSpLocks/>
            <a:stCxn id="16" idx="2"/>
            <a:endCxn id="14" idx="0"/>
          </p:cNvCxnSpPr>
          <p:nvPr/>
        </p:nvCxnSpPr>
        <p:spPr>
          <a:xfrm>
            <a:off x="3381457" y="1552764"/>
            <a:ext cx="231066" cy="839416"/>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DE7EB9D2-1D95-42A8-570F-3710B04D1A5C}"/>
              </a:ext>
            </a:extLst>
          </p:cNvPr>
          <p:cNvCxnSpPr>
            <a:cxnSpLocks/>
            <a:stCxn id="25" idx="0"/>
          </p:cNvCxnSpPr>
          <p:nvPr/>
        </p:nvCxnSpPr>
        <p:spPr>
          <a:xfrm>
            <a:off x="1540172" y="1301677"/>
            <a:ext cx="1489157" cy="1172242"/>
          </a:xfrm>
          <a:prstGeom prst="line">
            <a:avLst/>
          </a:prstGeom>
        </p:spPr>
        <p:style>
          <a:lnRef idx="2">
            <a:schemeClr val="accent1"/>
          </a:lnRef>
          <a:fillRef idx="0">
            <a:schemeClr val="accent1"/>
          </a:fillRef>
          <a:effectRef idx="1">
            <a:schemeClr val="accent1"/>
          </a:effectRef>
          <a:fontRef idx="minor">
            <a:schemeClr val="tx1"/>
          </a:fontRef>
        </p:style>
      </p:cxnSp>
      <p:sp>
        <p:nvSpPr>
          <p:cNvPr id="54" name="TextBox 53">
            <a:extLst>
              <a:ext uri="{FF2B5EF4-FFF2-40B4-BE49-F238E27FC236}">
                <a16:creationId xmlns:a16="http://schemas.microsoft.com/office/drawing/2014/main" id="{8AFD08FC-E104-C9E1-8AF7-9F5D97A9972D}"/>
              </a:ext>
            </a:extLst>
          </p:cNvPr>
          <p:cNvSpPr txBox="1"/>
          <p:nvPr/>
        </p:nvSpPr>
        <p:spPr>
          <a:xfrm>
            <a:off x="152450" y="5100165"/>
            <a:ext cx="6344066" cy="738664"/>
          </a:xfrm>
          <a:prstGeom prst="rect">
            <a:avLst/>
          </a:prstGeom>
          <a:noFill/>
        </p:spPr>
        <p:txBody>
          <a:bodyPr wrap="square" rtlCol="0">
            <a:spAutoFit/>
          </a:bodyPr>
          <a:lstStyle/>
          <a:p>
            <a:r>
              <a:rPr lang="en-GB" sz="1400"/>
              <a:t>5. Use the keywords below to explain the function of MIDI controllers. Describe the features and provide advantages/disadvantages of using MIDI controllers over real instruments.</a:t>
            </a:r>
            <a:endParaRPr lang="en-GB" sz="1400" b="1"/>
          </a:p>
        </p:txBody>
      </p:sp>
      <p:sp>
        <p:nvSpPr>
          <p:cNvPr id="55" name="TextBox 54">
            <a:extLst>
              <a:ext uri="{FF2B5EF4-FFF2-40B4-BE49-F238E27FC236}">
                <a16:creationId xmlns:a16="http://schemas.microsoft.com/office/drawing/2014/main" id="{F3EEB98B-69FC-2E7F-223E-0220CE364DEA}"/>
              </a:ext>
            </a:extLst>
          </p:cNvPr>
          <p:cNvSpPr txBox="1"/>
          <p:nvPr/>
        </p:nvSpPr>
        <p:spPr>
          <a:xfrm>
            <a:off x="4218463" y="5849830"/>
            <a:ext cx="654389" cy="276999"/>
          </a:xfrm>
          <a:prstGeom prst="rect">
            <a:avLst/>
          </a:prstGeom>
          <a:solidFill>
            <a:srgbClr val="00B0F0"/>
          </a:solidFill>
          <a:ln>
            <a:solidFill>
              <a:schemeClr val="tx1"/>
            </a:solidFill>
          </a:ln>
        </p:spPr>
        <p:txBody>
          <a:bodyPr wrap="square" rtlCol="0">
            <a:spAutoFit/>
          </a:bodyPr>
          <a:lstStyle/>
          <a:p>
            <a:r>
              <a:rPr lang="en-GB" sz="1200" b="1"/>
              <a:t>Pitch</a:t>
            </a:r>
            <a:endParaRPr lang="en-GB" b="1"/>
          </a:p>
        </p:txBody>
      </p:sp>
      <p:sp>
        <p:nvSpPr>
          <p:cNvPr id="56" name="TextBox 55">
            <a:extLst>
              <a:ext uri="{FF2B5EF4-FFF2-40B4-BE49-F238E27FC236}">
                <a16:creationId xmlns:a16="http://schemas.microsoft.com/office/drawing/2014/main" id="{304ADC33-99D1-8A5E-75EF-1EE6983AE94F}"/>
              </a:ext>
            </a:extLst>
          </p:cNvPr>
          <p:cNvSpPr txBox="1"/>
          <p:nvPr/>
        </p:nvSpPr>
        <p:spPr>
          <a:xfrm>
            <a:off x="4981521" y="5849831"/>
            <a:ext cx="761434" cy="276999"/>
          </a:xfrm>
          <a:prstGeom prst="rect">
            <a:avLst/>
          </a:prstGeom>
          <a:solidFill>
            <a:srgbClr val="00B0F0"/>
          </a:solidFill>
          <a:ln>
            <a:solidFill>
              <a:schemeClr val="tx1"/>
            </a:solidFill>
          </a:ln>
        </p:spPr>
        <p:txBody>
          <a:bodyPr wrap="square" rtlCol="0">
            <a:spAutoFit/>
          </a:bodyPr>
          <a:lstStyle/>
          <a:p>
            <a:r>
              <a:rPr lang="en-GB" sz="1200" b="1"/>
              <a:t>Velocity</a:t>
            </a:r>
            <a:endParaRPr lang="en-GB" b="1"/>
          </a:p>
        </p:txBody>
      </p:sp>
      <p:sp>
        <p:nvSpPr>
          <p:cNvPr id="57" name="TextBox 56">
            <a:extLst>
              <a:ext uri="{FF2B5EF4-FFF2-40B4-BE49-F238E27FC236}">
                <a16:creationId xmlns:a16="http://schemas.microsoft.com/office/drawing/2014/main" id="{7B58280C-93EB-F4DE-9F9B-3C9E37A836B4}"/>
              </a:ext>
            </a:extLst>
          </p:cNvPr>
          <p:cNvSpPr txBox="1"/>
          <p:nvPr/>
        </p:nvSpPr>
        <p:spPr>
          <a:xfrm>
            <a:off x="5845563" y="5836235"/>
            <a:ext cx="835450" cy="276999"/>
          </a:xfrm>
          <a:prstGeom prst="rect">
            <a:avLst/>
          </a:prstGeom>
          <a:solidFill>
            <a:srgbClr val="00B0F0"/>
          </a:solidFill>
          <a:ln>
            <a:solidFill>
              <a:schemeClr val="tx1"/>
            </a:solidFill>
          </a:ln>
        </p:spPr>
        <p:txBody>
          <a:bodyPr wrap="square" rtlCol="0">
            <a:spAutoFit/>
          </a:bodyPr>
          <a:lstStyle/>
          <a:p>
            <a:r>
              <a:rPr lang="en-GB" sz="1200" b="1"/>
              <a:t>Duration</a:t>
            </a:r>
            <a:endParaRPr lang="en-GB" b="1"/>
          </a:p>
        </p:txBody>
      </p:sp>
      <p:sp>
        <p:nvSpPr>
          <p:cNvPr id="58" name="TextBox 57">
            <a:extLst>
              <a:ext uri="{FF2B5EF4-FFF2-40B4-BE49-F238E27FC236}">
                <a16:creationId xmlns:a16="http://schemas.microsoft.com/office/drawing/2014/main" id="{89DB02AB-B1AA-E1B4-C853-1F0840EE5510}"/>
              </a:ext>
            </a:extLst>
          </p:cNvPr>
          <p:cNvSpPr txBox="1"/>
          <p:nvPr/>
        </p:nvSpPr>
        <p:spPr>
          <a:xfrm>
            <a:off x="152450" y="6235939"/>
            <a:ext cx="536709" cy="276999"/>
          </a:xfrm>
          <a:prstGeom prst="rect">
            <a:avLst/>
          </a:prstGeom>
          <a:solidFill>
            <a:srgbClr val="00B0F0"/>
          </a:solidFill>
          <a:ln>
            <a:solidFill>
              <a:schemeClr val="tx1"/>
            </a:solidFill>
          </a:ln>
        </p:spPr>
        <p:txBody>
          <a:bodyPr wrap="square" rtlCol="0">
            <a:spAutoFit/>
          </a:bodyPr>
          <a:lstStyle/>
          <a:p>
            <a:r>
              <a:rPr lang="en-GB" sz="1200" b="1"/>
              <a:t>USB</a:t>
            </a:r>
            <a:endParaRPr lang="en-GB" b="1"/>
          </a:p>
        </p:txBody>
      </p:sp>
      <p:sp>
        <p:nvSpPr>
          <p:cNvPr id="59" name="TextBox 58">
            <a:extLst>
              <a:ext uri="{FF2B5EF4-FFF2-40B4-BE49-F238E27FC236}">
                <a16:creationId xmlns:a16="http://schemas.microsoft.com/office/drawing/2014/main" id="{3300A410-CA81-29B3-2F52-EA80869A148D}"/>
              </a:ext>
            </a:extLst>
          </p:cNvPr>
          <p:cNvSpPr txBox="1"/>
          <p:nvPr/>
        </p:nvSpPr>
        <p:spPr>
          <a:xfrm>
            <a:off x="800976" y="6235939"/>
            <a:ext cx="1345000" cy="276999"/>
          </a:xfrm>
          <a:prstGeom prst="rect">
            <a:avLst/>
          </a:prstGeom>
          <a:solidFill>
            <a:srgbClr val="00B0F0"/>
          </a:solidFill>
          <a:ln>
            <a:solidFill>
              <a:schemeClr val="tx1"/>
            </a:solidFill>
          </a:ln>
        </p:spPr>
        <p:txBody>
          <a:bodyPr wrap="square" rtlCol="0">
            <a:spAutoFit/>
          </a:bodyPr>
          <a:lstStyle/>
          <a:p>
            <a:r>
              <a:rPr lang="en-GB" sz="1200" b="1"/>
              <a:t>5-pin DIN cable</a:t>
            </a:r>
            <a:endParaRPr lang="en-GB" b="1"/>
          </a:p>
        </p:txBody>
      </p:sp>
      <p:sp>
        <p:nvSpPr>
          <p:cNvPr id="60" name="TextBox 59">
            <a:extLst>
              <a:ext uri="{FF2B5EF4-FFF2-40B4-BE49-F238E27FC236}">
                <a16:creationId xmlns:a16="http://schemas.microsoft.com/office/drawing/2014/main" id="{7C1E887E-DC38-6DC3-162E-11EC579EBFDB}"/>
              </a:ext>
            </a:extLst>
          </p:cNvPr>
          <p:cNvSpPr txBox="1"/>
          <p:nvPr/>
        </p:nvSpPr>
        <p:spPr>
          <a:xfrm>
            <a:off x="3343456" y="6230511"/>
            <a:ext cx="1472929" cy="276999"/>
          </a:xfrm>
          <a:prstGeom prst="rect">
            <a:avLst/>
          </a:prstGeom>
          <a:solidFill>
            <a:srgbClr val="00B0F0"/>
          </a:solidFill>
          <a:ln>
            <a:solidFill>
              <a:schemeClr val="tx1"/>
            </a:solidFill>
          </a:ln>
        </p:spPr>
        <p:txBody>
          <a:bodyPr wrap="square" rtlCol="0">
            <a:spAutoFit/>
          </a:bodyPr>
          <a:lstStyle/>
          <a:p>
            <a:r>
              <a:rPr lang="en-GB" sz="1200" b="1"/>
              <a:t>Modulation wheel</a:t>
            </a:r>
            <a:endParaRPr lang="en-GB" b="1"/>
          </a:p>
        </p:txBody>
      </p:sp>
      <p:sp>
        <p:nvSpPr>
          <p:cNvPr id="61" name="TextBox 60">
            <a:extLst>
              <a:ext uri="{FF2B5EF4-FFF2-40B4-BE49-F238E27FC236}">
                <a16:creationId xmlns:a16="http://schemas.microsoft.com/office/drawing/2014/main" id="{6D7EB570-8FA3-CE7B-9497-CF0B7F6E6275}"/>
              </a:ext>
            </a:extLst>
          </p:cNvPr>
          <p:cNvSpPr txBox="1"/>
          <p:nvPr/>
        </p:nvSpPr>
        <p:spPr>
          <a:xfrm>
            <a:off x="2252893" y="6230512"/>
            <a:ext cx="999758" cy="276998"/>
          </a:xfrm>
          <a:prstGeom prst="rect">
            <a:avLst/>
          </a:prstGeom>
          <a:solidFill>
            <a:srgbClr val="00B0F0"/>
          </a:solidFill>
          <a:ln>
            <a:solidFill>
              <a:schemeClr val="tx1"/>
            </a:solidFill>
          </a:ln>
        </p:spPr>
        <p:txBody>
          <a:bodyPr wrap="square" rtlCol="0">
            <a:spAutoFit/>
          </a:bodyPr>
          <a:lstStyle/>
          <a:p>
            <a:r>
              <a:rPr lang="en-GB" sz="1200" b="1"/>
              <a:t>Pitch bend</a:t>
            </a:r>
            <a:endParaRPr lang="en-GB" b="1"/>
          </a:p>
        </p:txBody>
      </p:sp>
      <p:sp>
        <p:nvSpPr>
          <p:cNvPr id="62" name="TextBox 61">
            <a:extLst>
              <a:ext uri="{FF2B5EF4-FFF2-40B4-BE49-F238E27FC236}">
                <a16:creationId xmlns:a16="http://schemas.microsoft.com/office/drawing/2014/main" id="{BBB14B83-51AE-0020-90F7-8090ACB88E1E}"/>
              </a:ext>
            </a:extLst>
          </p:cNvPr>
          <p:cNvSpPr txBox="1"/>
          <p:nvPr/>
        </p:nvSpPr>
        <p:spPr>
          <a:xfrm>
            <a:off x="155927" y="5863198"/>
            <a:ext cx="1345000" cy="276999"/>
          </a:xfrm>
          <a:prstGeom prst="rect">
            <a:avLst/>
          </a:prstGeom>
          <a:solidFill>
            <a:srgbClr val="00B0F0"/>
          </a:solidFill>
          <a:ln>
            <a:solidFill>
              <a:schemeClr val="tx1"/>
            </a:solidFill>
          </a:ln>
        </p:spPr>
        <p:txBody>
          <a:bodyPr wrap="square" rtlCol="0">
            <a:spAutoFit/>
          </a:bodyPr>
          <a:lstStyle/>
          <a:p>
            <a:r>
              <a:rPr lang="en-GB" sz="1200" b="1"/>
              <a:t>MIDI controllers</a:t>
            </a:r>
            <a:endParaRPr lang="en-GB" b="1"/>
          </a:p>
        </p:txBody>
      </p:sp>
      <p:sp>
        <p:nvSpPr>
          <p:cNvPr id="3" name="TextBox 2">
            <a:extLst>
              <a:ext uri="{FF2B5EF4-FFF2-40B4-BE49-F238E27FC236}">
                <a16:creationId xmlns:a16="http://schemas.microsoft.com/office/drawing/2014/main" id="{6EB086DC-EE8F-7746-00F5-5299A7FA8201}"/>
              </a:ext>
            </a:extLst>
          </p:cNvPr>
          <p:cNvSpPr txBox="1"/>
          <p:nvPr/>
        </p:nvSpPr>
        <p:spPr>
          <a:xfrm>
            <a:off x="1583139" y="5852474"/>
            <a:ext cx="2553112" cy="276999"/>
          </a:xfrm>
          <a:prstGeom prst="rect">
            <a:avLst/>
          </a:prstGeom>
          <a:solidFill>
            <a:srgbClr val="00B0F0"/>
          </a:solidFill>
          <a:ln>
            <a:solidFill>
              <a:schemeClr val="tx1"/>
            </a:solidFill>
          </a:ln>
        </p:spPr>
        <p:txBody>
          <a:bodyPr wrap="square" rtlCol="0">
            <a:spAutoFit/>
          </a:bodyPr>
          <a:lstStyle/>
          <a:p>
            <a:r>
              <a:rPr lang="en-GB" sz="1200" b="1"/>
              <a:t>Guitar/keyboard/percussion/wind</a:t>
            </a:r>
            <a:endParaRPr lang="en-GB" b="1"/>
          </a:p>
        </p:txBody>
      </p:sp>
      <p:sp>
        <p:nvSpPr>
          <p:cNvPr id="4" name="TextBox 3">
            <a:extLst>
              <a:ext uri="{FF2B5EF4-FFF2-40B4-BE49-F238E27FC236}">
                <a16:creationId xmlns:a16="http://schemas.microsoft.com/office/drawing/2014/main" id="{79A5E5D3-8052-CBF1-7E6C-27977AE0DFB3}"/>
              </a:ext>
            </a:extLst>
          </p:cNvPr>
          <p:cNvSpPr txBox="1"/>
          <p:nvPr/>
        </p:nvSpPr>
        <p:spPr>
          <a:xfrm>
            <a:off x="106729" y="6705039"/>
            <a:ext cx="6881900" cy="2893100"/>
          </a:xfrm>
          <a:prstGeom prst="rect">
            <a:avLst/>
          </a:prstGeom>
          <a:noFill/>
        </p:spPr>
        <p:txBody>
          <a:bodyPr wrap="square" rtlCol="0">
            <a:spAutoFit/>
          </a:bodyPr>
          <a:lstStyle/>
          <a:p>
            <a:pPr marL="285750" indent="-285750" rtl="0" fontAlgn="base">
              <a:spcBef>
                <a:spcPts val="0"/>
              </a:spcBef>
              <a:spcAft>
                <a:spcPts val="0"/>
              </a:spcAft>
              <a:buFont typeface="Arial" panose="020B0604020202020204" pitchFamily="34" charset="0"/>
              <a:buChar char="•"/>
            </a:pPr>
            <a:r>
              <a:rPr lang="en-US" sz="1400">
                <a:solidFill>
                  <a:srgbClr val="292934"/>
                </a:solidFill>
                <a:latin typeface="Arial" panose="020B0604020202020204" pitchFamily="34" charset="0"/>
                <a:cs typeface="Arial" panose="020B0604020202020204" pitchFamily="34" charset="0"/>
              </a:rPr>
              <a:t>T</a:t>
            </a:r>
            <a:r>
              <a:rPr lang="en-GB" sz="1400">
                <a:solidFill>
                  <a:srgbClr val="292934"/>
                </a:solidFill>
                <a:latin typeface="Arial" panose="020B0604020202020204" pitchFamily="34" charset="0"/>
                <a:cs typeface="Arial" panose="020B0604020202020204" pitchFamily="34" charset="0"/>
              </a:rPr>
              <a:t>here are different types of MIDI controllers: </a:t>
            </a:r>
            <a:r>
              <a:rPr lang="en-GB" sz="1400" b="1">
                <a:solidFill>
                  <a:srgbClr val="292934"/>
                </a:solidFill>
                <a:latin typeface="Arial" panose="020B0604020202020204" pitchFamily="34" charset="0"/>
                <a:cs typeface="Arial" panose="020B0604020202020204" pitchFamily="34" charset="0"/>
              </a:rPr>
              <a:t>guitar, keyboard, percussion and wind.</a:t>
            </a:r>
          </a:p>
          <a:p>
            <a:pPr marL="285750" indent="-285750" rtl="0" fontAlgn="base">
              <a:spcBef>
                <a:spcPts val="0"/>
              </a:spcBef>
              <a:spcAft>
                <a:spcPts val="0"/>
              </a:spcAft>
              <a:buFont typeface="Arial" panose="020B0604020202020204" pitchFamily="34" charset="0"/>
              <a:buChar char="•"/>
            </a:pPr>
            <a:endParaRPr lang="en-GB" sz="1400">
              <a:solidFill>
                <a:srgbClr val="292934"/>
              </a:solidFill>
              <a:latin typeface="Arial" panose="020B0604020202020204" pitchFamily="34" charset="0"/>
              <a:cs typeface="Arial" panose="020B0604020202020204" pitchFamily="34" charset="0"/>
            </a:endParaRPr>
          </a:p>
          <a:p>
            <a:pPr marL="285750" indent="-285750" rtl="0" fontAlgn="base">
              <a:spcBef>
                <a:spcPts val="0"/>
              </a:spcBef>
              <a:spcAft>
                <a:spcPts val="0"/>
              </a:spcAft>
              <a:buFont typeface="Arial" panose="020B0604020202020204" pitchFamily="34" charset="0"/>
              <a:buChar char="•"/>
            </a:pPr>
            <a:r>
              <a:rPr lang="en-GB" sz="1400">
                <a:solidFill>
                  <a:srgbClr val="292934"/>
                </a:solidFill>
                <a:latin typeface="Arial" panose="020B0604020202020204" pitchFamily="34" charset="0"/>
                <a:cs typeface="Arial" panose="020B0604020202020204" pitchFamily="34" charset="0"/>
              </a:rPr>
              <a:t>MIDI controllers output </a:t>
            </a:r>
            <a:r>
              <a:rPr lang="en-GB" sz="1400" b="1">
                <a:solidFill>
                  <a:srgbClr val="292934"/>
                </a:solidFill>
                <a:latin typeface="Arial" panose="020B0604020202020204" pitchFamily="34" charset="0"/>
                <a:cs typeface="Arial" panose="020B0604020202020204" pitchFamily="34" charset="0"/>
              </a:rPr>
              <a:t>pitch, velocity and duration </a:t>
            </a:r>
            <a:r>
              <a:rPr lang="en-GB" sz="1400">
                <a:solidFill>
                  <a:srgbClr val="292934"/>
                </a:solidFill>
                <a:latin typeface="Arial" panose="020B0604020202020204" pitchFamily="34" charset="0"/>
                <a:cs typeface="Arial" panose="020B0604020202020204" pitchFamily="34" charset="0"/>
              </a:rPr>
              <a:t>information. </a:t>
            </a:r>
          </a:p>
          <a:p>
            <a:pPr marL="285750" indent="-285750" rtl="0" fontAlgn="base">
              <a:spcBef>
                <a:spcPts val="0"/>
              </a:spcBef>
              <a:spcAft>
                <a:spcPts val="0"/>
              </a:spcAft>
              <a:buFont typeface="Arial" panose="020B0604020202020204" pitchFamily="34" charset="0"/>
              <a:buChar char="•"/>
            </a:pPr>
            <a:endParaRPr lang="en-GB" sz="1400">
              <a:solidFill>
                <a:srgbClr val="292934"/>
              </a:solidFill>
              <a:latin typeface="Arial" panose="020B0604020202020204" pitchFamily="34" charset="0"/>
              <a:cs typeface="Arial" panose="020B0604020202020204" pitchFamily="34" charset="0"/>
            </a:endParaRPr>
          </a:p>
          <a:p>
            <a:pPr marL="285750" indent="-285750" rtl="0" fontAlgn="base">
              <a:spcBef>
                <a:spcPts val="0"/>
              </a:spcBef>
              <a:spcAft>
                <a:spcPts val="0"/>
              </a:spcAft>
              <a:buFont typeface="Arial" panose="020B0604020202020204" pitchFamily="34" charset="0"/>
              <a:buChar char="•"/>
            </a:pPr>
            <a:r>
              <a:rPr lang="en-GB" sz="1400">
                <a:solidFill>
                  <a:srgbClr val="292934"/>
                </a:solidFill>
                <a:latin typeface="Arial" panose="020B0604020202020204" pitchFamily="34" charset="0"/>
                <a:cs typeface="Arial" panose="020B0604020202020204" pitchFamily="34" charset="0"/>
              </a:rPr>
              <a:t>Modern MIDI controllers output data via </a:t>
            </a:r>
            <a:r>
              <a:rPr lang="en-GB" sz="1400" b="1">
                <a:solidFill>
                  <a:srgbClr val="292934"/>
                </a:solidFill>
                <a:latin typeface="Arial" panose="020B0604020202020204" pitchFamily="34" charset="0"/>
                <a:cs typeface="Arial" panose="020B0604020202020204" pitchFamily="34" charset="0"/>
              </a:rPr>
              <a:t>USB</a:t>
            </a:r>
            <a:r>
              <a:rPr lang="en-GB" sz="1400">
                <a:solidFill>
                  <a:srgbClr val="292934"/>
                </a:solidFill>
                <a:latin typeface="Arial" panose="020B0604020202020204" pitchFamily="34" charset="0"/>
                <a:cs typeface="Arial" panose="020B0604020202020204" pitchFamily="34" charset="0"/>
              </a:rPr>
              <a:t>. Older devices use </a:t>
            </a:r>
            <a:r>
              <a:rPr lang="en-GB" sz="1400" b="1">
                <a:solidFill>
                  <a:srgbClr val="292934"/>
                </a:solidFill>
                <a:latin typeface="Arial" panose="020B0604020202020204" pitchFamily="34" charset="0"/>
                <a:cs typeface="Arial" panose="020B0604020202020204" pitchFamily="34" charset="0"/>
              </a:rPr>
              <a:t>a 5-pin DIN </a:t>
            </a:r>
            <a:r>
              <a:rPr lang="en-GB" sz="1400">
                <a:solidFill>
                  <a:srgbClr val="292934"/>
                </a:solidFill>
                <a:latin typeface="Arial" panose="020B0604020202020204" pitchFamily="34" charset="0"/>
                <a:cs typeface="Arial" panose="020B0604020202020204" pitchFamily="34" charset="0"/>
              </a:rPr>
              <a:t>cable.</a:t>
            </a:r>
          </a:p>
          <a:p>
            <a:pPr marL="285750" indent="-285750" rtl="0" fontAlgn="base">
              <a:spcBef>
                <a:spcPts val="0"/>
              </a:spcBef>
              <a:spcAft>
                <a:spcPts val="0"/>
              </a:spcAft>
              <a:buFont typeface="Arial" panose="020B0604020202020204" pitchFamily="34" charset="0"/>
              <a:buChar char="•"/>
            </a:pPr>
            <a:endParaRPr lang="en-GB" sz="1400">
              <a:solidFill>
                <a:srgbClr val="292934"/>
              </a:solidFill>
              <a:latin typeface="Arial" panose="020B0604020202020204" pitchFamily="34" charset="0"/>
              <a:cs typeface="Arial" panose="020B0604020202020204" pitchFamily="34" charset="0"/>
            </a:endParaRPr>
          </a:p>
          <a:p>
            <a:pPr marL="285750" indent="-285750" rtl="0" fontAlgn="base">
              <a:spcBef>
                <a:spcPts val="0"/>
              </a:spcBef>
              <a:spcAft>
                <a:spcPts val="0"/>
              </a:spcAft>
              <a:buFont typeface="Arial" panose="020B0604020202020204" pitchFamily="34" charset="0"/>
              <a:buChar char="•"/>
            </a:pPr>
            <a:r>
              <a:rPr lang="en-GB" sz="1400">
                <a:solidFill>
                  <a:srgbClr val="292934"/>
                </a:solidFill>
                <a:latin typeface="Arial" panose="020B0604020202020204" pitchFamily="34" charset="0"/>
                <a:cs typeface="Arial" panose="020B0604020202020204" pitchFamily="34" charset="0"/>
              </a:rPr>
              <a:t>MIDI controllers can also send </a:t>
            </a:r>
            <a:r>
              <a:rPr lang="en-GB" sz="1400" b="1">
                <a:solidFill>
                  <a:srgbClr val="292934"/>
                </a:solidFill>
                <a:latin typeface="Arial" panose="020B0604020202020204" pitchFamily="34" charset="0"/>
                <a:cs typeface="Arial" panose="020B0604020202020204" pitchFamily="34" charset="0"/>
              </a:rPr>
              <a:t>pitch bend </a:t>
            </a:r>
            <a:r>
              <a:rPr lang="en-GB" sz="1400">
                <a:solidFill>
                  <a:srgbClr val="292934"/>
                </a:solidFill>
                <a:latin typeface="Arial" panose="020B0604020202020204" pitchFamily="34" charset="0"/>
                <a:cs typeface="Arial" panose="020B0604020202020204" pitchFamily="34" charset="0"/>
              </a:rPr>
              <a:t>information by using </a:t>
            </a:r>
            <a:r>
              <a:rPr lang="en-GB" sz="1400" b="1">
                <a:solidFill>
                  <a:srgbClr val="292934"/>
                </a:solidFill>
                <a:latin typeface="Arial" panose="020B0604020202020204" pitchFamily="34" charset="0"/>
                <a:cs typeface="Arial" panose="020B0604020202020204" pitchFamily="34" charset="0"/>
              </a:rPr>
              <a:t>the modulation </a:t>
            </a:r>
            <a:r>
              <a:rPr lang="en-GB" sz="1400">
                <a:solidFill>
                  <a:srgbClr val="292934"/>
                </a:solidFill>
                <a:latin typeface="Arial" panose="020B0604020202020204" pitchFamily="34" charset="0"/>
                <a:cs typeface="Arial" panose="020B0604020202020204" pitchFamily="34" charset="0"/>
              </a:rPr>
              <a:t>wheel. </a:t>
            </a:r>
          </a:p>
          <a:p>
            <a:pPr marL="285750" indent="-285750" rtl="0" fontAlgn="base">
              <a:spcBef>
                <a:spcPts val="0"/>
              </a:spcBef>
              <a:spcAft>
                <a:spcPts val="0"/>
              </a:spcAft>
              <a:buFont typeface="Arial" panose="020B0604020202020204" pitchFamily="34" charset="0"/>
              <a:buChar char="•"/>
            </a:pPr>
            <a:endParaRPr lang="en-GB" sz="1400">
              <a:solidFill>
                <a:srgbClr val="292934"/>
              </a:solidFill>
              <a:latin typeface="Arial" panose="020B0604020202020204" pitchFamily="34" charset="0"/>
              <a:cs typeface="Arial" panose="020B0604020202020204" pitchFamily="34" charset="0"/>
            </a:endParaRPr>
          </a:p>
          <a:p>
            <a:pPr marL="285750" indent="-285750" rtl="0" fontAlgn="base">
              <a:spcBef>
                <a:spcPts val="0"/>
              </a:spcBef>
              <a:spcAft>
                <a:spcPts val="0"/>
              </a:spcAft>
              <a:buFont typeface="Arial" panose="020B0604020202020204" pitchFamily="34" charset="0"/>
              <a:buChar char="•"/>
            </a:pPr>
            <a:r>
              <a:rPr lang="en-GB" sz="1400">
                <a:solidFill>
                  <a:srgbClr val="292934"/>
                </a:solidFill>
                <a:latin typeface="Arial" panose="020B0604020202020204" pitchFamily="34" charset="0"/>
                <a:cs typeface="Arial" panose="020B0604020202020204" pitchFamily="34" charset="0"/>
              </a:rPr>
              <a:t>MIDI data can be made to sound more natural by </a:t>
            </a:r>
            <a:r>
              <a:rPr lang="en-GB" sz="1400" b="1">
                <a:solidFill>
                  <a:srgbClr val="292934"/>
                </a:solidFill>
                <a:latin typeface="Arial" panose="020B0604020202020204" pitchFamily="34" charset="0"/>
                <a:cs typeface="Arial" panose="020B0604020202020204" pitchFamily="34" charset="0"/>
              </a:rPr>
              <a:t>humanisation</a:t>
            </a:r>
            <a:r>
              <a:rPr lang="en-GB" sz="1400">
                <a:solidFill>
                  <a:srgbClr val="292934"/>
                </a:solidFill>
                <a:latin typeface="Arial" panose="020B0604020202020204" pitchFamily="34" charset="0"/>
                <a:cs typeface="Arial" panose="020B0604020202020204" pitchFamily="34" charset="0"/>
              </a:rPr>
              <a:t> processes such as velocity editing.</a:t>
            </a:r>
            <a:endParaRPr lang="en-GB" sz="1400"/>
          </a:p>
        </p:txBody>
      </p:sp>
      <p:sp>
        <p:nvSpPr>
          <p:cNvPr id="7" name="TextBox 6">
            <a:extLst>
              <a:ext uri="{FF2B5EF4-FFF2-40B4-BE49-F238E27FC236}">
                <a16:creationId xmlns:a16="http://schemas.microsoft.com/office/drawing/2014/main" id="{70FF1192-C6AA-A73A-A68F-4706B87935BE}"/>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16</a:t>
            </a:r>
          </a:p>
        </p:txBody>
      </p:sp>
      <p:sp>
        <p:nvSpPr>
          <p:cNvPr id="10" name="TextBox 9">
            <a:extLst>
              <a:ext uri="{FF2B5EF4-FFF2-40B4-BE49-F238E27FC236}">
                <a16:creationId xmlns:a16="http://schemas.microsoft.com/office/drawing/2014/main" id="{DE8923BD-66D3-D0E5-040E-19F0ACC806D9}"/>
              </a:ext>
            </a:extLst>
          </p:cNvPr>
          <p:cNvSpPr txBox="1"/>
          <p:nvPr/>
        </p:nvSpPr>
        <p:spPr>
          <a:xfrm>
            <a:off x="4910573" y="6228877"/>
            <a:ext cx="1345001" cy="276998"/>
          </a:xfrm>
          <a:prstGeom prst="rect">
            <a:avLst/>
          </a:prstGeom>
          <a:solidFill>
            <a:srgbClr val="00B0F0"/>
          </a:solidFill>
          <a:ln>
            <a:solidFill>
              <a:schemeClr val="tx1"/>
            </a:solidFill>
          </a:ln>
        </p:spPr>
        <p:txBody>
          <a:bodyPr wrap="square" rtlCol="0">
            <a:spAutoFit/>
          </a:bodyPr>
          <a:lstStyle/>
          <a:p>
            <a:r>
              <a:rPr lang="en-GB" sz="1200" b="1"/>
              <a:t>Humanisation</a:t>
            </a:r>
            <a:endParaRPr lang="en-GB" b="1"/>
          </a:p>
        </p:txBody>
      </p:sp>
      <p:sp>
        <p:nvSpPr>
          <p:cNvPr id="6" name="TextBox 5">
            <a:extLst>
              <a:ext uri="{FF2B5EF4-FFF2-40B4-BE49-F238E27FC236}">
                <a16:creationId xmlns:a16="http://schemas.microsoft.com/office/drawing/2014/main" id="{8DC6D3A6-003E-2533-7100-101D57DB7345}"/>
              </a:ext>
            </a:extLst>
          </p:cNvPr>
          <p:cNvSpPr txBox="1"/>
          <p:nvPr/>
        </p:nvSpPr>
        <p:spPr>
          <a:xfrm>
            <a:off x="1669553" y="870246"/>
            <a:ext cx="693548" cy="646331"/>
          </a:xfrm>
          <a:prstGeom prst="rect">
            <a:avLst/>
          </a:prstGeom>
          <a:noFill/>
        </p:spPr>
        <p:txBody>
          <a:bodyPr wrap="square" rtlCol="0">
            <a:spAutoFit/>
          </a:bodyPr>
          <a:lstStyle/>
          <a:p>
            <a:r>
              <a:rPr lang="en-US" sz="1200"/>
              <a:t>Store data online</a:t>
            </a:r>
            <a:endParaRPr lang="en-GB" sz="1200"/>
          </a:p>
        </p:txBody>
      </p:sp>
      <p:sp>
        <p:nvSpPr>
          <p:cNvPr id="8" name="TextBox 7">
            <a:extLst>
              <a:ext uri="{FF2B5EF4-FFF2-40B4-BE49-F238E27FC236}">
                <a16:creationId xmlns:a16="http://schemas.microsoft.com/office/drawing/2014/main" id="{BB38BDD0-0978-CDBC-B9CF-1F90E7357D31}"/>
              </a:ext>
            </a:extLst>
          </p:cNvPr>
          <p:cNvSpPr txBox="1"/>
          <p:nvPr/>
        </p:nvSpPr>
        <p:spPr>
          <a:xfrm>
            <a:off x="3609029" y="886326"/>
            <a:ext cx="975066" cy="1015663"/>
          </a:xfrm>
          <a:prstGeom prst="rect">
            <a:avLst/>
          </a:prstGeom>
          <a:noFill/>
        </p:spPr>
        <p:txBody>
          <a:bodyPr wrap="square" rtlCol="0">
            <a:spAutoFit/>
          </a:bodyPr>
          <a:lstStyle/>
          <a:p>
            <a:r>
              <a:rPr lang="en-US" sz="1200"/>
              <a:t>The amount of data that can be loaded at once</a:t>
            </a:r>
            <a:endParaRPr lang="en-GB" sz="1200"/>
          </a:p>
        </p:txBody>
      </p:sp>
      <p:sp>
        <p:nvSpPr>
          <p:cNvPr id="9" name="TextBox 8">
            <a:extLst>
              <a:ext uri="{FF2B5EF4-FFF2-40B4-BE49-F238E27FC236}">
                <a16:creationId xmlns:a16="http://schemas.microsoft.com/office/drawing/2014/main" id="{10C1BC15-EAD6-1128-D649-4DF14AF56593}"/>
              </a:ext>
            </a:extLst>
          </p:cNvPr>
          <p:cNvSpPr txBox="1"/>
          <p:nvPr/>
        </p:nvSpPr>
        <p:spPr>
          <a:xfrm>
            <a:off x="4913363" y="1219054"/>
            <a:ext cx="1816564" cy="461665"/>
          </a:xfrm>
          <a:prstGeom prst="rect">
            <a:avLst/>
          </a:prstGeom>
          <a:noFill/>
        </p:spPr>
        <p:txBody>
          <a:bodyPr wrap="square" rtlCol="0">
            <a:spAutoFit/>
          </a:bodyPr>
          <a:lstStyle/>
          <a:p>
            <a:r>
              <a:rPr lang="en-US" sz="1200"/>
              <a:t>Storage for users in an organization e.g. school</a:t>
            </a:r>
            <a:endParaRPr lang="en-GB" sz="1200"/>
          </a:p>
        </p:txBody>
      </p:sp>
      <p:sp>
        <p:nvSpPr>
          <p:cNvPr id="11" name="TextBox 10">
            <a:extLst>
              <a:ext uri="{FF2B5EF4-FFF2-40B4-BE49-F238E27FC236}">
                <a16:creationId xmlns:a16="http://schemas.microsoft.com/office/drawing/2014/main" id="{A5592DEE-B4EF-A712-EE68-8895A292DB43}"/>
              </a:ext>
            </a:extLst>
          </p:cNvPr>
          <p:cNvSpPr txBox="1"/>
          <p:nvPr/>
        </p:nvSpPr>
        <p:spPr>
          <a:xfrm>
            <a:off x="4754055" y="2673194"/>
            <a:ext cx="1533968" cy="461665"/>
          </a:xfrm>
          <a:prstGeom prst="rect">
            <a:avLst/>
          </a:prstGeom>
          <a:noFill/>
        </p:spPr>
        <p:txBody>
          <a:bodyPr wrap="square" rtlCol="0">
            <a:spAutoFit/>
          </a:bodyPr>
          <a:lstStyle/>
          <a:p>
            <a:r>
              <a:rPr lang="en-US" sz="1200"/>
              <a:t>Storage device. Has moving parts. </a:t>
            </a:r>
            <a:endParaRPr lang="en-GB" sz="1200"/>
          </a:p>
        </p:txBody>
      </p:sp>
      <p:sp>
        <p:nvSpPr>
          <p:cNvPr id="13" name="TextBox 12">
            <a:extLst>
              <a:ext uri="{FF2B5EF4-FFF2-40B4-BE49-F238E27FC236}">
                <a16:creationId xmlns:a16="http://schemas.microsoft.com/office/drawing/2014/main" id="{6E5DE604-389D-3C6F-3549-59DCEBC08043}"/>
              </a:ext>
            </a:extLst>
          </p:cNvPr>
          <p:cNvSpPr txBox="1"/>
          <p:nvPr/>
        </p:nvSpPr>
        <p:spPr>
          <a:xfrm>
            <a:off x="4860792" y="3925972"/>
            <a:ext cx="1533968" cy="276999"/>
          </a:xfrm>
          <a:prstGeom prst="rect">
            <a:avLst/>
          </a:prstGeom>
          <a:noFill/>
        </p:spPr>
        <p:txBody>
          <a:bodyPr wrap="square" rtlCol="0">
            <a:spAutoFit/>
          </a:bodyPr>
          <a:lstStyle/>
          <a:p>
            <a:r>
              <a:rPr lang="en-US" sz="1200"/>
              <a:t>What you look at. </a:t>
            </a:r>
            <a:endParaRPr lang="en-GB" sz="1200"/>
          </a:p>
        </p:txBody>
      </p:sp>
      <p:sp>
        <p:nvSpPr>
          <p:cNvPr id="15" name="TextBox 14">
            <a:extLst>
              <a:ext uri="{FF2B5EF4-FFF2-40B4-BE49-F238E27FC236}">
                <a16:creationId xmlns:a16="http://schemas.microsoft.com/office/drawing/2014/main" id="{7BAABAB3-1564-E427-2BC8-A8F873FE840A}"/>
              </a:ext>
            </a:extLst>
          </p:cNvPr>
          <p:cNvSpPr txBox="1"/>
          <p:nvPr/>
        </p:nvSpPr>
        <p:spPr>
          <a:xfrm>
            <a:off x="557608" y="3827160"/>
            <a:ext cx="1533968" cy="461665"/>
          </a:xfrm>
          <a:prstGeom prst="rect">
            <a:avLst/>
          </a:prstGeom>
          <a:noFill/>
        </p:spPr>
        <p:txBody>
          <a:bodyPr wrap="square" rtlCol="0">
            <a:spAutoFit/>
          </a:bodyPr>
          <a:lstStyle/>
          <a:p>
            <a:r>
              <a:rPr lang="en-US" sz="1200"/>
              <a:t>Storage device. No moving parts.</a:t>
            </a:r>
            <a:endParaRPr lang="en-GB" sz="1200"/>
          </a:p>
        </p:txBody>
      </p:sp>
      <p:sp>
        <p:nvSpPr>
          <p:cNvPr id="17" name="TextBox 16">
            <a:extLst>
              <a:ext uri="{FF2B5EF4-FFF2-40B4-BE49-F238E27FC236}">
                <a16:creationId xmlns:a16="http://schemas.microsoft.com/office/drawing/2014/main" id="{EB0A9DA8-2BA6-1206-09C5-BB2EA7EB7CDF}"/>
              </a:ext>
            </a:extLst>
          </p:cNvPr>
          <p:cNvSpPr txBox="1"/>
          <p:nvPr/>
        </p:nvSpPr>
        <p:spPr>
          <a:xfrm>
            <a:off x="3010439" y="4557852"/>
            <a:ext cx="1533968" cy="461665"/>
          </a:xfrm>
          <a:prstGeom prst="rect">
            <a:avLst/>
          </a:prstGeom>
          <a:noFill/>
        </p:spPr>
        <p:txBody>
          <a:bodyPr wrap="square" rtlCol="0">
            <a:spAutoFit/>
          </a:bodyPr>
          <a:lstStyle/>
          <a:p>
            <a:r>
              <a:rPr lang="en-US" sz="1200"/>
              <a:t>Method of data transfer.</a:t>
            </a:r>
            <a:endParaRPr lang="en-GB" sz="1200"/>
          </a:p>
        </p:txBody>
      </p:sp>
      <p:sp>
        <p:nvSpPr>
          <p:cNvPr id="21" name="TextBox 20">
            <a:extLst>
              <a:ext uri="{FF2B5EF4-FFF2-40B4-BE49-F238E27FC236}">
                <a16:creationId xmlns:a16="http://schemas.microsoft.com/office/drawing/2014/main" id="{12AA5CFE-7BB7-D16D-0147-52ED62C7B9B5}"/>
              </a:ext>
            </a:extLst>
          </p:cNvPr>
          <p:cNvSpPr txBox="1"/>
          <p:nvPr/>
        </p:nvSpPr>
        <p:spPr>
          <a:xfrm>
            <a:off x="500151" y="2886784"/>
            <a:ext cx="1904375" cy="461665"/>
          </a:xfrm>
          <a:prstGeom prst="rect">
            <a:avLst/>
          </a:prstGeom>
          <a:noFill/>
        </p:spPr>
        <p:txBody>
          <a:bodyPr wrap="square" rtlCol="0">
            <a:spAutoFit/>
          </a:bodyPr>
          <a:lstStyle/>
          <a:p>
            <a:r>
              <a:rPr lang="en-US" sz="1200"/>
              <a:t>The way the user interacts with the software.</a:t>
            </a:r>
            <a:endParaRPr lang="en-GB" sz="1200"/>
          </a:p>
        </p:txBody>
      </p:sp>
    </p:spTree>
    <p:extLst>
      <p:ext uri="{BB962C8B-B14F-4D97-AF65-F5344CB8AC3E}">
        <p14:creationId xmlns:p14="http://schemas.microsoft.com/office/powerpoint/2010/main" val="782585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F7DE1-BCD9-56B1-8905-6BCF6FA1B35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35CE88E2-941B-F29C-C0AC-F4BFAC270819}"/>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2: The Digital Audio Workstation (DAW)</a:t>
            </a:r>
          </a:p>
        </p:txBody>
      </p:sp>
      <p:sp>
        <p:nvSpPr>
          <p:cNvPr id="7" name="TextBox 6">
            <a:extLst>
              <a:ext uri="{FF2B5EF4-FFF2-40B4-BE49-F238E27FC236}">
                <a16:creationId xmlns:a16="http://schemas.microsoft.com/office/drawing/2014/main" id="{1E905F00-EB83-4FAC-FC13-FA45FB22324E}"/>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17</a:t>
            </a:r>
          </a:p>
        </p:txBody>
      </p:sp>
      <p:sp>
        <p:nvSpPr>
          <p:cNvPr id="2" name="TextBox 1">
            <a:extLst>
              <a:ext uri="{FF2B5EF4-FFF2-40B4-BE49-F238E27FC236}">
                <a16:creationId xmlns:a16="http://schemas.microsoft.com/office/drawing/2014/main" id="{72F94740-1E2F-E63A-FA9B-76BCFCF3AACC}"/>
              </a:ext>
            </a:extLst>
          </p:cNvPr>
          <p:cNvSpPr txBox="1"/>
          <p:nvPr/>
        </p:nvSpPr>
        <p:spPr>
          <a:xfrm>
            <a:off x="222128" y="406040"/>
            <a:ext cx="6344066" cy="307777"/>
          </a:xfrm>
          <a:prstGeom prst="rect">
            <a:avLst/>
          </a:prstGeom>
          <a:noFill/>
        </p:spPr>
        <p:txBody>
          <a:bodyPr wrap="square" rtlCol="0">
            <a:spAutoFit/>
          </a:bodyPr>
          <a:lstStyle/>
          <a:p>
            <a:r>
              <a:rPr lang="en-GB" sz="1400"/>
              <a:t>6. Connect the line input cable to the uses and the correct image.</a:t>
            </a:r>
            <a:endParaRPr lang="en-GB" sz="1400" b="1"/>
          </a:p>
        </p:txBody>
      </p:sp>
      <p:sp>
        <p:nvSpPr>
          <p:cNvPr id="12" name="Rectangle 11">
            <a:extLst>
              <a:ext uri="{FF2B5EF4-FFF2-40B4-BE49-F238E27FC236}">
                <a16:creationId xmlns:a16="http://schemas.microsoft.com/office/drawing/2014/main" id="{1C8547E2-4571-079A-1DF0-F41FD5A05DC9}"/>
              </a:ext>
            </a:extLst>
          </p:cNvPr>
          <p:cNvSpPr/>
          <p:nvPr/>
        </p:nvSpPr>
        <p:spPr>
          <a:xfrm>
            <a:off x="152450" y="791770"/>
            <a:ext cx="6483422" cy="2070013"/>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A410F5C1-41DE-E505-6032-2AA871ADD17F}"/>
              </a:ext>
            </a:extLst>
          </p:cNvPr>
          <p:cNvSpPr txBox="1"/>
          <p:nvPr/>
        </p:nvSpPr>
        <p:spPr>
          <a:xfrm>
            <a:off x="2893223" y="917466"/>
            <a:ext cx="1478081" cy="461665"/>
          </a:xfrm>
          <a:prstGeom prst="rect">
            <a:avLst/>
          </a:prstGeom>
          <a:solidFill>
            <a:srgbClr val="00B0F0"/>
          </a:solidFill>
          <a:ln>
            <a:solidFill>
              <a:schemeClr val="tx1"/>
            </a:solidFill>
          </a:ln>
        </p:spPr>
        <p:txBody>
          <a:bodyPr wrap="square" rtlCol="0">
            <a:spAutoFit/>
          </a:bodyPr>
          <a:lstStyle/>
          <a:p>
            <a:r>
              <a:rPr lang="en-GB" sz="1200" b="1"/>
              <a:t>Guitars and other instruments</a:t>
            </a:r>
            <a:endParaRPr lang="en-GB" b="1"/>
          </a:p>
        </p:txBody>
      </p:sp>
      <p:sp>
        <p:nvSpPr>
          <p:cNvPr id="18" name="TextBox 17">
            <a:extLst>
              <a:ext uri="{FF2B5EF4-FFF2-40B4-BE49-F238E27FC236}">
                <a16:creationId xmlns:a16="http://schemas.microsoft.com/office/drawing/2014/main" id="{05D6ED11-306F-C071-67FA-50CDD09C3E7C}"/>
              </a:ext>
            </a:extLst>
          </p:cNvPr>
          <p:cNvSpPr txBox="1"/>
          <p:nvPr/>
        </p:nvSpPr>
        <p:spPr>
          <a:xfrm>
            <a:off x="376103" y="1014348"/>
            <a:ext cx="1750423" cy="276999"/>
          </a:xfrm>
          <a:prstGeom prst="rect">
            <a:avLst/>
          </a:prstGeom>
          <a:solidFill>
            <a:srgbClr val="00B0F0"/>
          </a:solidFill>
          <a:ln>
            <a:solidFill>
              <a:schemeClr val="tx1"/>
            </a:solidFill>
          </a:ln>
        </p:spPr>
        <p:txBody>
          <a:bodyPr wrap="square" rtlCol="0">
            <a:spAutoFit/>
          </a:bodyPr>
          <a:lstStyle/>
          <a:p>
            <a:r>
              <a:rPr lang="en-GB" sz="1200" b="1"/>
              <a:t>RCA phono cable</a:t>
            </a:r>
            <a:endParaRPr lang="en-GB" b="1"/>
          </a:p>
        </p:txBody>
      </p:sp>
      <p:sp>
        <p:nvSpPr>
          <p:cNvPr id="19" name="TextBox 18">
            <a:extLst>
              <a:ext uri="{FF2B5EF4-FFF2-40B4-BE49-F238E27FC236}">
                <a16:creationId xmlns:a16="http://schemas.microsoft.com/office/drawing/2014/main" id="{D9B309AD-65E0-998C-C1B2-867F879E9594}"/>
              </a:ext>
            </a:extLst>
          </p:cNvPr>
          <p:cNvSpPr txBox="1"/>
          <p:nvPr/>
        </p:nvSpPr>
        <p:spPr>
          <a:xfrm>
            <a:off x="2754351" y="2045595"/>
            <a:ext cx="1843930" cy="461665"/>
          </a:xfrm>
          <a:prstGeom prst="rect">
            <a:avLst/>
          </a:prstGeom>
          <a:solidFill>
            <a:srgbClr val="00B0F0"/>
          </a:solidFill>
          <a:ln>
            <a:solidFill>
              <a:schemeClr val="tx1"/>
            </a:solidFill>
          </a:ln>
        </p:spPr>
        <p:txBody>
          <a:bodyPr wrap="square" rtlCol="0">
            <a:spAutoFit/>
          </a:bodyPr>
          <a:lstStyle/>
          <a:p>
            <a:r>
              <a:rPr lang="en-GB" sz="1200" b="1"/>
              <a:t>Headphones, mp3 player, phone</a:t>
            </a:r>
            <a:endParaRPr lang="en-GB" b="1"/>
          </a:p>
        </p:txBody>
      </p:sp>
      <p:sp>
        <p:nvSpPr>
          <p:cNvPr id="20" name="TextBox 19">
            <a:extLst>
              <a:ext uri="{FF2B5EF4-FFF2-40B4-BE49-F238E27FC236}">
                <a16:creationId xmlns:a16="http://schemas.microsoft.com/office/drawing/2014/main" id="{8EBE32C3-231F-E8A7-EF8B-32E1405B1D1D}"/>
              </a:ext>
            </a:extLst>
          </p:cNvPr>
          <p:cNvSpPr txBox="1"/>
          <p:nvPr/>
        </p:nvSpPr>
        <p:spPr>
          <a:xfrm>
            <a:off x="397188" y="2196011"/>
            <a:ext cx="1523312" cy="276999"/>
          </a:xfrm>
          <a:prstGeom prst="rect">
            <a:avLst/>
          </a:prstGeom>
          <a:solidFill>
            <a:srgbClr val="00B0F0"/>
          </a:solidFill>
          <a:ln>
            <a:solidFill>
              <a:schemeClr val="tx1"/>
            </a:solidFill>
          </a:ln>
        </p:spPr>
        <p:txBody>
          <a:bodyPr wrap="square" rtlCol="0">
            <a:spAutoFit/>
          </a:bodyPr>
          <a:lstStyle/>
          <a:p>
            <a:r>
              <a:rPr lang="en-GB" sz="1200" b="1"/>
              <a:t>Mini jack cable</a:t>
            </a:r>
            <a:endParaRPr lang="en-GB" b="1"/>
          </a:p>
        </p:txBody>
      </p:sp>
      <p:sp>
        <p:nvSpPr>
          <p:cNvPr id="22" name="TextBox 21">
            <a:extLst>
              <a:ext uri="{FF2B5EF4-FFF2-40B4-BE49-F238E27FC236}">
                <a16:creationId xmlns:a16="http://schemas.microsoft.com/office/drawing/2014/main" id="{51DD44BE-582A-F4A1-EE3B-97C9F055970D}"/>
              </a:ext>
            </a:extLst>
          </p:cNvPr>
          <p:cNvSpPr txBox="1"/>
          <p:nvPr/>
        </p:nvSpPr>
        <p:spPr>
          <a:xfrm>
            <a:off x="393131" y="1648676"/>
            <a:ext cx="1420729" cy="276999"/>
          </a:xfrm>
          <a:prstGeom prst="rect">
            <a:avLst/>
          </a:prstGeom>
          <a:solidFill>
            <a:srgbClr val="00B0F0"/>
          </a:solidFill>
          <a:ln>
            <a:solidFill>
              <a:schemeClr val="tx1"/>
            </a:solidFill>
          </a:ln>
        </p:spPr>
        <p:txBody>
          <a:bodyPr wrap="square" rtlCol="0">
            <a:spAutoFit/>
          </a:bodyPr>
          <a:lstStyle/>
          <a:p>
            <a:r>
              <a:rPr lang="en-GB" sz="1200" b="1"/>
              <a:t>¼” jack cable</a:t>
            </a:r>
            <a:endParaRPr lang="en-GB" b="1"/>
          </a:p>
        </p:txBody>
      </p:sp>
      <p:sp>
        <p:nvSpPr>
          <p:cNvPr id="26" name="TextBox 25">
            <a:extLst>
              <a:ext uri="{FF2B5EF4-FFF2-40B4-BE49-F238E27FC236}">
                <a16:creationId xmlns:a16="http://schemas.microsoft.com/office/drawing/2014/main" id="{4C04A06C-F792-5DD4-AC42-6FB4F4C565E6}"/>
              </a:ext>
            </a:extLst>
          </p:cNvPr>
          <p:cNvSpPr txBox="1"/>
          <p:nvPr/>
        </p:nvSpPr>
        <p:spPr>
          <a:xfrm>
            <a:off x="2802238" y="1567241"/>
            <a:ext cx="1750423" cy="276999"/>
          </a:xfrm>
          <a:prstGeom prst="rect">
            <a:avLst/>
          </a:prstGeom>
          <a:solidFill>
            <a:srgbClr val="00B0F0"/>
          </a:solidFill>
          <a:ln>
            <a:solidFill>
              <a:schemeClr val="tx1"/>
            </a:solidFill>
          </a:ln>
        </p:spPr>
        <p:txBody>
          <a:bodyPr wrap="square" rtlCol="0">
            <a:spAutoFit/>
          </a:bodyPr>
          <a:lstStyle/>
          <a:p>
            <a:r>
              <a:rPr lang="en-GB" sz="1200" b="1"/>
              <a:t>Turntables/CD players</a:t>
            </a:r>
            <a:endParaRPr lang="en-GB" b="1"/>
          </a:p>
        </p:txBody>
      </p:sp>
      <p:pic>
        <p:nvPicPr>
          <p:cNvPr id="8" name="Picture 7">
            <a:extLst>
              <a:ext uri="{FF2B5EF4-FFF2-40B4-BE49-F238E27FC236}">
                <a16:creationId xmlns:a16="http://schemas.microsoft.com/office/drawing/2014/main" id="{4F4371F0-69E0-5F4F-32F9-5E22C51FF7B1}"/>
              </a:ext>
            </a:extLst>
          </p:cNvPr>
          <p:cNvPicPr>
            <a:picLocks noChangeAspect="1"/>
          </p:cNvPicPr>
          <p:nvPr/>
        </p:nvPicPr>
        <p:blipFill rotWithShape="1">
          <a:blip r:embed="rId2"/>
          <a:srcRect r="6330"/>
          <a:stretch/>
        </p:blipFill>
        <p:spPr>
          <a:xfrm>
            <a:off x="5718786" y="1442956"/>
            <a:ext cx="772223" cy="802568"/>
          </a:xfrm>
          <a:prstGeom prst="rect">
            <a:avLst/>
          </a:prstGeom>
        </p:spPr>
      </p:pic>
      <p:pic>
        <p:nvPicPr>
          <p:cNvPr id="6" name="Picture 5">
            <a:extLst>
              <a:ext uri="{FF2B5EF4-FFF2-40B4-BE49-F238E27FC236}">
                <a16:creationId xmlns:a16="http://schemas.microsoft.com/office/drawing/2014/main" id="{C79C7807-E653-F6B9-09C5-49B6287EB990}"/>
              </a:ext>
            </a:extLst>
          </p:cNvPr>
          <p:cNvPicPr>
            <a:picLocks noChangeAspect="1"/>
          </p:cNvPicPr>
          <p:nvPr/>
        </p:nvPicPr>
        <p:blipFill>
          <a:blip r:embed="rId3"/>
          <a:stretch>
            <a:fillRect/>
          </a:stretch>
        </p:blipFill>
        <p:spPr>
          <a:xfrm>
            <a:off x="5105931" y="1999371"/>
            <a:ext cx="805911" cy="789575"/>
          </a:xfrm>
          <a:prstGeom prst="rect">
            <a:avLst/>
          </a:prstGeom>
        </p:spPr>
      </p:pic>
      <p:pic>
        <p:nvPicPr>
          <p:cNvPr id="10" name="Picture 9">
            <a:extLst>
              <a:ext uri="{FF2B5EF4-FFF2-40B4-BE49-F238E27FC236}">
                <a16:creationId xmlns:a16="http://schemas.microsoft.com/office/drawing/2014/main" id="{D7C2277D-316B-F434-B584-B5B7080A5A46}"/>
              </a:ext>
            </a:extLst>
          </p:cNvPr>
          <p:cNvPicPr>
            <a:picLocks noChangeAspect="1"/>
          </p:cNvPicPr>
          <p:nvPr/>
        </p:nvPicPr>
        <p:blipFill>
          <a:blip r:embed="rId4"/>
          <a:stretch>
            <a:fillRect/>
          </a:stretch>
        </p:blipFill>
        <p:spPr>
          <a:xfrm>
            <a:off x="5298987" y="900161"/>
            <a:ext cx="805911" cy="556415"/>
          </a:xfrm>
          <a:prstGeom prst="rect">
            <a:avLst/>
          </a:prstGeom>
        </p:spPr>
      </p:pic>
      <p:sp>
        <p:nvSpPr>
          <p:cNvPr id="11" name="TextBox 10">
            <a:extLst>
              <a:ext uri="{FF2B5EF4-FFF2-40B4-BE49-F238E27FC236}">
                <a16:creationId xmlns:a16="http://schemas.microsoft.com/office/drawing/2014/main" id="{23E0CEF8-503F-673B-A840-C9A3F96180DB}"/>
              </a:ext>
            </a:extLst>
          </p:cNvPr>
          <p:cNvSpPr txBox="1"/>
          <p:nvPr/>
        </p:nvSpPr>
        <p:spPr>
          <a:xfrm>
            <a:off x="256967" y="5606475"/>
            <a:ext cx="6344066" cy="677108"/>
          </a:xfrm>
          <a:prstGeom prst="rect">
            <a:avLst/>
          </a:prstGeom>
          <a:noFill/>
        </p:spPr>
        <p:txBody>
          <a:bodyPr wrap="square" rtlCol="0">
            <a:spAutoFit/>
          </a:bodyPr>
          <a:lstStyle/>
          <a:p>
            <a:r>
              <a:rPr lang="en-GB" sz="1400"/>
              <a:t>8. The minimum bit depth for quality recordings is 16.</a:t>
            </a:r>
          </a:p>
          <a:p>
            <a:endParaRPr lang="en-GB" sz="1000"/>
          </a:p>
          <a:p>
            <a:r>
              <a:rPr lang="en-GB" sz="1400"/>
              <a:t>9. The minimum sample rate for quality recordings is 44.1kHz. .</a:t>
            </a:r>
            <a:endParaRPr lang="en-GB" sz="1400" b="1"/>
          </a:p>
        </p:txBody>
      </p:sp>
      <p:sp>
        <p:nvSpPr>
          <p:cNvPr id="13" name="Rectangle 12">
            <a:extLst>
              <a:ext uri="{FF2B5EF4-FFF2-40B4-BE49-F238E27FC236}">
                <a16:creationId xmlns:a16="http://schemas.microsoft.com/office/drawing/2014/main" id="{87D49023-15CD-CEDE-19BA-9FEC531C0FEB}"/>
              </a:ext>
            </a:extLst>
          </p:cNvPr>
          <p:cNvSpPr/>
          <p:nvPr/>
        </p:nvSpPr>
        <p:spPr>
          <a:xfrm>
            <a:off x="152450" y="3380506"/>
            <a:ext cx="6553100" cy="2070013"/>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A607A1-12F8-2C0F-FF40-94540D48DB1E}"/>
              </a:ext>
            </a:extLst>
          </p:cNvPr>
          <p:cNvSpPr/>
          <p:nvPr/>
        </p:nvSpPr>
        <p:spPr>
          <a:xfrm>
            <a:off x="1039553" y="3470867"/>
            <a:ext cx="1761893" cy="535259"/>
          </a:xfrm>
          <a:prstGeom prst="round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a:t>Desktop-based DAWS</a:t>
            </a:r>
          </a:p>
        </p:txBody>
      </p:sp>
      <p:sp>
        <p:nvSpPr>
          <p:cNvPr id="21" name="Rectangle: Rounded Corners 20">
            <a:extLst>
              <a:ext uri="{FF2B5EF4-FFF2-40B4-BE49-F238E27FC236}">
                <a16:creationId xmlns:a16="http://schemas.microsoft.com/office/drawing/2014/main" id="{5D73036A-C5D9-5E0F-683D-45C81B177791}"/>
              </a:ext>
            </a:extLst>
          </p:cNvPr>
          <p:cNvSpPr/>
          <p:nvPr/>
        </p:nvSpPr>
        <p:spPr>
          <a:xfrm>
            <a:off x="3648302" y="3493002"/>
            <a:ext cx="1899957" cy="53525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a:t>Cloud-based DAWS</a:t>
            </a:r>
          </a:p>
        </p:txBody>
      </p:sp>
      <p:sp>
        <p:nvSpPr>
          <p:cNvPr id="27" name="TextBox 26">
            <a:extLst>
              <a:ext uri="{FF2B5EF4-FFF2-40B4-BE49-F238E27FC236}">
                <a16:creationId xmlns:a16="http://schemas.microsoft.com/office/drawing/2014/main" id="{922CC911-46BE-2D70-7318-816A616C81B1}"/>
              </a:ext>
            </a:extLst>
          </p:cNvPr>
          <p:cNvSpPr txBox="1"/>
          <p:nvPr/>
        </p:nvSpPr>
        <p:spPr>
          <a:xfrm>
            <a:off x="256967" y="4188527"/>
            <a:ext cx="2072125" cy="461665"/>
          </a:xfrm>
          <a:prstGeom prst="rect">
            <a:avLst/>
          </a:prstGeom>
          <a:solidFill>
            <a:srgbClr val="00B0F0"/>
          </a:solidFill>
          <a:ln>
            <a:solidFill>
              <a:schemeClr val="tx1"/>
            </a:solidFill>
          </a:ln>
        </p:spPr>
        <p:txBody>
          <a:bodyPr wrap="square" rtlCol="0">
            <a:spAutoFit/>
          </a:bodyPr>
          <a:lstStyle/>
          <a:p>
            <a:r>
              <a:rPr lang="en-GB" sz="1200" b="1"/>
              <a:t>Can be accessed anywhere with the internet</a:t>
            </a:r>
            <a:endParaRPr lang="en-GB" b="1"/>
          </a:p>
        </p:txBody>
      </p:sp>
      <p:sp>
        <p:nvSpPr>
          <p:cNvPr id="30" name="TextBox 29">
            <a:extLst>
              <a:ext uri="{FF2B5EF4-FFF2-40B4-BE49-F238E27FC236}">
                <a16:creationId xmlns:a16="http://schemas.microsoft.com/office/drawing/2014/main" id="{C4ABB8C8-0019-45EF-02DD-6A35BC84FFB3}"/>
              </a:ext>
            </a:extLst>
          </p:cNvPr>
          <p:cNvSpPr txBox="1"/>
          <p:nvPr/>
        </p:nvSpPr>
        <p:spPr>
          <a:xfrm>
            <a:off x="2594362" y="4306669"/>
            <a:ext cx="1738799" cy="461665"/>
          </a:xfrm>
          <a:prstGeom prst="rect">
            <a:avLst/>
          </a:prstGeom>
          <a:solidFill>
            <a:srgbClr val="00B0F0"/>
          </a:solidFill>
          <a:ln>
            <a:solidFill>
              <a:schemeClr val="tx1"/>
            </a:solidFill>
          </a:ln>
        </p:spPr>
        <p:txBody>
          <a:bodyPr wrap="square" rtlCol="0">
            <a:spAutoFit/>
          </a:bodyPr>
          <a:lstStyle/>
          <a:p>
            <a:r>
              <a:rPr lang="en-GB" sz="1200" b="1"/>
              <a:t>Can be accessed without the internet</a:t>
            </a:r>
            <a:endParaRPr lang="en-GB" b="1"/>
          </a:p>
        </p:txBody>
      </p:sp>
      <p:sp>
        <p:nvSpPr>
          <p:cNvPr id="31" name="TextBox 30">
            <a:extLst>
              <a:ext uri="{FF2B5EF4-FFF2-40B4-BE49-F238E27FC236}">
                <a16:creationId xmlns:a16="http://schemas.microsoft.com/office/drawing/2014/main" id="{58F0F218-30F6-78C9-229E-0F17E9F93D7B}"/>
              </a:ext>
            </a:extLst>
          </p:cNvPr>
          <p:cNvSpPr txBox="1"/>
          <p:nvPr/>
        </p:nvSpPr>
        <p:spPr>
          <a:xfrm>
            <a:off x="4862234" y="4768334"/>
            <a:ext cx="1738799" cy="461665"/>
          </a:xfrm>
          <a:prstGeom prst="rect">
            <a:avLst/>
          </a:prstGeom>
          <a:solidFill>
            <a:srgbClr val="00B0F0"/>
          </a:solidFill>
          <a:ln>
            <a:solidFill>
              <a:schemeClr val="tx1"/>
            </a:solidFill>
          </a:ln>
        </p:spPr>
        <p:txBody>
          <a:bodyPr wrap="square" rtlCol="0">
            <a:spAutoFit/>
          </a:bodyPr>
          <a:lstStyle/>
          <a:p>
            <a:r>
              <a:rPr lang="en-GB" sz="1200" b="1"/>
              <a:t>Easier to share projects/collaborate</a:t>
            </a:r>
            <a:endParaRPr lang="en-GB" b="1"/>
          </a:p>
        </p:txBody>
      </p:sp>
      <p:sp>
        <p:nvSpPr>
          <p:cNvPr id="33" name="TextBox 32">
            <a:extLst>
              <a:ext uri="{FF2B5EF4-FFF2-40B4-BE49-F238E27FC236}">
                <a16:creationId xmlns:a16="http://schemas.microsoft.com/office/drawing/2014/main" id="{B6835767-056D-209C-C1F6-5B2EBFE1EA50}"/>
              </a:ext>
            </a:extLst>
          </p:cNvPr>
          <p:cNvSpPr txBox="1"/>
          <p:nvPr/>
        </p:nvSpPr>
        <p:spPr>
          <a:xfrm>
            <a:off x="2842359" y="4885142"/>
            <a:ext cx="1852662" cy="276999"/>
          </a:xfrm>
          <a:prstGeom prst="rect">
            <a:avLst/>
          </a:prstGeom>
          <a:solidFill>
            <a:srgbClr val="00B0F0"/>
          </a:solidFill>
          <a:ln>
            <a:solidFill>
              <a:schemeClr val="tx1"/>
            </a:solidFill>
          </a:ln>
        </p:spPr>
        <p:txBody>
          <a:bodyPr wrap="square" rtlCol="0">
            <a:spAutoFit/>
          </a:bodyPr>
          <a:lstStyle/>
          <a:p>
            <a:r>
              <a:rPr lang="en-GB" sz="1200" b="1"/>
              <a:t>Less likely to be hacked</a:t>
            </a:r>
            <a:endParaRPr lang="en-GB" b="1"/>
          </a:p>
        </p:txBody>
      </p:sp>
      <p:sp>
        <p:nvSpPr>
          <p:cNvPr id="34" name="TextBox 33">
            <a:extLst>
              <a:ext uri="{FF2B5EF4-FFF2-40B4-BE49-F238E27FC236}">
                <a16:creationId xmlns:a16="http://schemas.microsoft.com/office/drawing/2014/main" id="{9EA0D4BD-E63C-7072-062C-E24BF158F465}"/>
              </a:ext>
            </a:extLst>
          </p:cNvPr>
          <p:cNvSpPr txBox="1"/>
          <p:nvPr/>
        </p:nvSpPr>
        <p:spPr>
          <a:xfrm>
            <a:off x="4638347" y="4270691"/>
            <a:ext cx="1852662" cy="276999"/>
          </a:xfrm>
          <a:prstGeom prst="rect">
            <a:avLst/>
          </a:prstGeom>
          <a:solidFill>
            <a:srgbClr val="00B0F0"/>
          </a:solidFill>
          <a:ln>
            <a:solidFill>
              <a:schemeClr val="tx1"/>
            </a:solidFill>
          </a:ln>
        </p:spPr>
        <p:txBody>
          <a:bodyPr wrap="square" rtlCol="0">
            <a:spAutoFit/>
          </a:bodyPr>
          <a:lstStyle/>
          <a:p>
            <a:r>
              <a:rPr lang="en-GB" sz="1200" b="1"/>
              <a:t>Will run more smoothly</a:t>
            </a:r>
            <a:endParaRPr lang="en-GB" b="1"/>
          </a:p>
        </p:txBody>
      </p:sp>
      <p:sp>
        <p:nvSpPr>
          <p:cNvPr id="36" name="TextBox 35">
            <a:extLst>
              <a:ext uri="{FF2B5EF4-FFF2-40B4-BE49-F238E27FC236}">
                <a16:creationId xmlns:a16="http://schemas.microsoft.com/office/drawing/2014/main" id="{4D1CCDD5-5262-8A85-6342-C414FAF668F4}"/>
              </a:ext>
            </a:extLst>
          </p:cNvPr>
          <p:cNvSpPr txBox="1"/>
          <p:nvPr/>
        </p:nvSpPr>
        <p:spPr>
          <a:xfrm>
            <a:off x="547052" y="5023642"/>
            <a:ext cx="1852662" cy="276999"/>
          </a:xfrm>
          <a:prstGeom prst="rect">
            <a:avLst/>
          </a:prstGeom>
          <a:solidFill>
            <a:srgbClr val="00B0F0"/>
          </a:solidFill>
          <a:ln>
            <a:solidFill>
              <a:schemeClr val="tx1"/>
            </a:solidFill>
          </a:ln>
        </p:spPr>
        <p:txBody>
          <a:bodyPr wrap="square" rtlCol="0">
            <a:spAutoFit/>
          </a:bodyPr>
          <a:lstStyle/>
          <a:p>
            <a:r>
              <a:rPr lang="en-GB" sz="1200" b="1"/>
              <a:t>Less likely to lose work</a:t>
            </a:r>
            <a:endParaRPr lang="en-GB" b="1"/>
          </a:p>
        </p:txBody>
      </p:sp>
      <p:sp>
        <p:nvSpPr>
          <p:cNvPr id="37" name="TextBox 36">
            <a:extLst>
              <a:ext uri="{FF2B5EF4-FFF2-40B4-BE49-F238E27FC236}">
                <a16:creationId xmlns:a16="http://schemas.microsoft.com/office/drawing/2014/main" id="{7FE551DD-A427-2079-F6EC-C1FD0AF0F9FE}"/>
              </a:ext>
            </a:extLst>
          </p:cNvPr>
          <p:cNvSpPr txBox="1"/>
          <p:nvPr/>
        </p:nvSpPr>
        <p:spPr>
          <a:xfrm>
            <a:off x="256967" y="2966649"/>
            <a:ext cx="6344066" cy="307777"/>
          </a:xfrm>
          <a:prstGeom prst="rect">
            <a:avLst/>
          </a:prstGeom>
          <a:noFill/>
        </p:spPr>
        <p:txBody>
          <a:bodyPr wrap="square" rtlCol="0">
            <a:spAutoFit/>
          </a:bodyPr>
          <a:lstStyle/>
          <a:p>
            <a:r>
              <a:rPr lang="en-GB" sz="1400"/>
              <a:t>7. Match the features to cloud-based and desktop-based DAWs.</a:t>
            </a:r>
            <a:endParaRPr lang="en-GB" sz="1400" b="1"/>
          </a:p>
        </p:txBody>
      </p:sp>
      <p:sp>
        <p:nvSpPr>
          <p:cNvPr id="38" name="TextBox 37">
            <a:extLst>
              <a:ext uri="{FF2B5EF4-FFF2-40B4-BE49-F238E27FC236}">
                <a16:creationId xmlns:a16="http://schemas.microsoft.com/office/drawing/2014/main" id="{6F43CD95-A574-95D7-67BB-CEC1A32C929E}"/>
              </a:ext>
            </a:extLst>
          </p:cNvPr>
          <p:cNvSpPr txBox="1"/>
          <p:nvPr/>
        </p:nvSpPr>
        <p:spPr>
          <a:xfrm>
            <a:off x="152450" y="6355801"/>
            <a:ext cx="6344066" cy="1600438"/>
          </a:xfrm>
          <a:prstGeom prst="rect">
            <a:avLst/>
          </a:prstGeom>
          <a:noFill/>
        </p:spPr>
        <p:txBody>
          <a:bodyPr wrap="square" rtlCol="0">
            <a:spAutoFit/>
          </a:bodyPr>
          <a:lstStyle/>
          <a:p>
            <a:r>
              <a:rPr lang="en-GB" sz="1400"/>
              <a:t>10. When recording, the buffer size should be </a:t>
            </a:r>
            <a:r>
              <a:rPr lang="en-GB" sz="1400" u="sng"/>
              <a:t>small </a:t>
            </a:r>
            <a:r>
              <a:rPr lang="en-GB" sz="1400"/>
              <a:t>(delete wrong answer).</a:t>
            </a:r>
          </a:p>
          <a:p>
            <a:endParaRPr lang="en-GB" sz="1400"/>
          </a:p>
          <a:p>
            <a:r>
              <a:rPr lang="en-GB" sz="1400"/>
              <a:t>11. When mixing, the buffer size should be </a:t>
            </a:r>
            <a:r>
              <a:rPr lang="en-GB" sz="1400" u="sng"/>
              <a:t>large </a:t>
            </a:r>
            <a:r>
              <a:rPr lang="en-GB" sz="1400"/>
              <a:t>(delete wrong answer).</a:t>
            </a:r>
          </a:p>
          <a:p>
            <a:endParaRPr lang="en-GB" sz="1400" b="1"/>
          </a:p>
          <a:p>
            <a:r>
              <a:rPr lang="en-GB" sz="1400"/>
              <a:t>12. What can happen if the wrong buffer size is used? Latency</a:t>
            </a:r>
          </a:p>
          <a:p>
            <a:endParaRPr lang="en-GB" sz="1400"/>
          </a:p>
          <a:p>
            <a:r>
              <a:rPr lang="en-GB" sz="1400"/>
              <a:t>13. Circle the correct track type for note input.</a:t>
            </a:r>
          </a:p>
        </p:txBody>
      </p:sp>
      <p:pic>
        <p:nvPicPr>
          <p:cNvPr id="41" name="Picture 40">
            <a:extLst>
              <a:ext uri="{FF2B5EF4-FFF2-40B4-BE49-F238E27FC236}">
                <a16:creationId xmlns:a16="http://schemas.microsoft.com/office/drawing/2014/main" id="{B2B19AC5-362D-BF10-5084-B81E9B54AD04}"/>
              </a:ext>
            </a:extLst>
          </p:cNvPr>
          <p:cNvPicPr>
            <a:picLocks noChangeAspect="1"/>
          </p:cNvPicPr>
          <p:nvPr/>
        </p:nvPicPr>
        <p:blipFill>
          <a:blip r:embed="rId5"/>
          <a:stretch>
            <a:fillRect/>
          </a:stretch>
        </p:blipFill>
        <p:spPr>
          <a:xfrm>
            <a:off x="711427" y="8009100"/>
            <a:ext cx="4990515" cy="1517179"/>
          </a:xfrm>
          <a:prstGeom prst="rect">
            <a:avLst/>
          </a:prstGeom>
        </p:spPr>
      </p:pic>
      <p:cxnSp>
        <p:nvCxnSpPr>
          <p:cNvPr id="4" name="Straight Connector 3">
            <a:extLst>
              <a:ext uri="{FF2B5EF4-FFF2-40B4-BE49-F238E27FC236}">
                <a16:creationId xmlns:a16="http://schemas.microsoft.com/office/drawing/2014/main" id="{4182905C-FA94-990B-F78B-E35DC2403D4F}"/>
              </a:ext>
            </a:extLst>
          </p:cNvPr>
          <p:cNvCxnSpPr/>
          <p:nvPr/>
        </p:nvCxnSpPr>
        <p:spPr>
          <a:xfrm flipV="1">
            <a:off x="2329092" y="3905794"/>
            <a:ext cx="1347224" cy="282733"/>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4F030CD4-CC68-FEEC-9B48-7924525A22E6}"/>
              </a:ext>
            </a:extLst>
          </p:cNvPr>
          <p:cNvCxnSpPr>
            <a:cxnSpLocks/>
            <a:endCxn id="26" idx="1"/>
          </p:cNvCxnSpPr>
          <p:nvPr/>
        </p:nvCxnSpPr>
        <p:spPr>
          <a:xfrm>
            <a:off x="2123763" y="1171977"/>
            <a:ext cx="678475" cy="533764"/>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17EC4B5B-8192-068B-4595-274FF57FA2AE}"/>
              </a:ext>
            </a:extLst>
          </p:cNvPr>
          <p:cNvCxnSpPr>
            <a:cxnSpLocks/>
            <a:stCxn id="26" idx="3"/>
            <a:endCxn id="8" idx="1"/>
          </p:cNvCxnSpPr>
          <p:nvPr/>
        </p:nvCxnSpPr>
        <p:spPr>
          <a:xfrm>
            <a:off x="4552661" y="1705741"/>
            <a:ext cx="1166125" cy="138499"/>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C82047B9-D990-4978-729C-C81B396F17F0}"/>
              </a:ext>
            </a:extLst>
          </p:cNvPr>
          <p:cNvCxnSpPr>
            <a:cxnSpLocks/>
            <a:stCxn id="22" idx="3"/>
            <a:endCxn id="16" idx="1"/>
          </p:cNvCxnSpPr>
          <p:nvPr/>
        </p:nvCxnSpPr>
        <p:spPr>
          <a:xfrm flipV="1">
            <a:off x="1813860" y="1148299"/>
            <a:ext cx="1079363" cy="638877"/>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C76BB0C1-E8C2-8142-CBCD-AEE764D4602C}"/>
              </a:ext>
            </a:extLst>
          </p:cNvPr>
          <p:cNvCxnSpPr>
            <a:cxnSpLocks/>
            <a:stCxn id="16" idx="3"/>
            <a:endCxn id="6" idx="1"/>
          </p:cNvCxnSpPr>
          <p:nvPr/>
        </p:nvCxnSpPr>
        <p:spPr>
          <a:xfrm>
            <a:off x="4371304" y="1148299"/>
            <a:ext cx="734627" cy="1245860"/>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01EFFFE3-84B5-A778-7BD2-524E7532A744}"/>
              </a:ext>
            </a:extLst>
          </p:cNvPr>
          <p:cNvCxnSpPr>
            <a:cxnSpLocks/>
            <a:stCxn id="20" idx="3"/>
            <a:endCxn id="19" idx="1"/>
          </p:cNvCxnSpPr>
          <p:nvPr/>
        </p:nvCxnSpPr>
        <p:spPr>
          <a:xfrm flipV="1">
            <a:off x="1920500" y="2276428"/>
            <a:ext cx="833851" cy="58083"/>
          </a:xfrm>
          <a:prstGeom prst="line">
            <a:avLst/>
          </a:prstGeom>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7B6AEE0A-7753-3B76-12ED-26C124A8603E}"/>
              </a:ext>
            </a:extLst>
          </p:cNvPr>
          <p:cNvCxnSpPr>
            <a:cxnSpLocks/>
            <a:stCxn id="19" idx="3"/>
          </p:cNvCxnSpPr>
          <p:nvPr/>
        </p:nvCxnSpPr>
        <p:spPr>
          <a:xfrm flipV="1">
            <a:off x="4598281" y="1445374"/>
            <a:ext cx="882063" cy="831054"/>
          </a:xfrm>
          <a:prstGeom prst="line">
            <a:avLst/>
          </a:prstGeom>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4CE9C2B0-AB91-92CB-5DD3-6A437FA1706A}"/>
              </a:ext>
            </a:extLst>
          </p:cNvPr>
          <p:cNvCxnSpPr>
            <a:cxnSpLocks/>
          </p:cNvCxnSpPr>
          <p:nvPr/>
        </p:nvCxnSpPr>
        <p:spPr>
          <a:xfrm flipH="1" flipV="1">
            <a:off x="5039312" y="4081122"/>
            <a:ext cx="34619" cy="701184"/>
          </a:xfrm>
          <a:prstGeom prst="line">
            <a:avLst/>
          </a:prstGeom>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D7DFFF3A-2258-6F95-B917-2BA313F5987F}"/>
              </a:ext>
            </a:extLst>
          </p:cNvPr>
          <p:cNvCxnSpPr>
            <a:cxnSpLocks/>
          </p:cNvCxnSpPr>
          <p:nvPr/>
        </p:nvCxnSpPr>
        <p:spPr>
          <a:xfrm flipH="1" flipV="1">
            <a:off x="2627818" y="3904065"/>
            <a:ext cx="524249" cy="424017"/>
          </a:xfrm>
          <a:prstGeom prst="line">
            <a:avLst/>
          </a:prstGeom>
        </p:spPr>
        <p:style>
          <a:lnRef idx="2">
            <a:schemeClr val="accent1"/>
          </a:lnRef>
          <a:fillRef idx="0">
            <a:schemeClr val="accent1"/>
          </a:fillRef>
          <a:effectRef idx="1">
            <a:schemeClr val="accent1"/>
          </a:effectRef>
          <a:fontRef idx="minor">
            <a:schemeClr val="tx1"/>
          </a:fontRef>
        </p:style>
      </p:cxnSp>
      <p:cxnSp>
        <p:nvCxnSpPr>
          <p:cNvPr id="58" name="Straight Connector 57">
            <a:extLst>
              <a:ext uri="{FF2B5EF4-FFF2-40B4-BE49-F238E27FC236}">
                <a16:creationId xmlns:a16="http://schemas.microsoft.com/office/drawing/2014/main" id="{629504DC-EF4D-A350-82B6-72495B4F2E32}"/>
              </a:ext>
            </a:extLst>
          </p:cNvPr>
          <p:cNvCxnSpPr>
            <a:cxnSpLocks/>
            <a:stCxn id="36" idx="3"/>
          </p:cNvCxnSpPr>
          <p:nvPr/>
        </p:nvCxnSpPr>
        <p:spPr>
          <a:xfrm flipV="1">
            <a:off x="2399714" y="3955457"/>
            <a:ext cx="1513732" cy="1206685"/>
          </a:xfrm>
          <a:prstGeom prst="line">
            <a:avLst/>
          </a:prstGeom>
        </p:spPr>
        <p:style>
          <a:lnRef idx="2">
            <a:schemeClr val="accent1"/>
          </a:lnRef>
          <a:fillRef idx="0">
            <a:schemeClr val="accent1"/>
          </a:fillRef>
          <a:effectRef idx="1">
            <a:schemeClr val="accent1"/>
          </a:effectRef>
          <a:fontRef idx="minor">
            <a:schemeClr val="tx1"/>
          </a:fontRef>
        </p:style>
      </p:cxnSp>
      <p:cxnSp>
        <p:nvCxnSpPr>
          <p:cNvPr id="61" name="Straight Connector 60">
            <a:extLst>
              <a:ext uri="{FF2B5EF4-FFF2-40B4-BE49-F238E27FC236}">
                <a16:creationId xmlns:a16="http://schemas.microsoft.com/office/drawing/2014/main" id="{63D7B0CA-8505-8B90-AD98-D6AC1D141C79}"/>
              </a:ext>
            </a:extLst>
          </p:cNvPr>
          <p:cNvCxnSpPr>
            <a:cxnSpLocks/>
            <a:stCxn id="34" idx="1"/>
            <a:endCxn id="17" idx="3"/>
          </p:cNvCxnSpPr>
          <p:nvPr/>
        </p:nvCxnSpPr>
        <p:spPr>
          <a:xfrm flipH="1" flipV="1">
            <a:off x="2801446" y="3738497"/>
            <a:ext cx="1836901" cy="670694"/>
          </a:xfrm>
          <a:prstGeom prst="line">
            <a:avLst/>
          </a:prstGeom>
        </p:spPr>
        <p:style>
          <a:lnRef idx="2">
            <a:schemeClr val="accent1"/>
          </a:lnRef>
          <a:fillRef idx="0">
            <a:schemeClr val="accent1"/>
          </a:fillRef>
          <a:effectRef idx="1">
            <a:schemeClr val="accent1"/>
          </a:effectRef>
          <a:fontRef idx="minor">
            <a:schemeClr val="tx1"/>
          </a:fontRef>
        </p:style>
      </p:cxnSp>
      <p:cxnSp>
        <p:nvCxnSpPr>
          <p:cNvPr id="64" name="Straight Connector 63">
            <a:extLst>
              <a:ext uri="{FF2B5EF4-FFF2-40B4-BE49-F238E27FC236}">
                <a16:creationId xmlns:a16="http://schemas.microsoft.com/office/drawing/2014/main" id="{1FC0937A-1C88-0F40-AF32-593517F08F3D}"/>
              </a:ext>
            </a:extLst>
          </p:cNvPr>
          <p:cNvCxnSpPr>
            <a:cxnSpLocks/>
            <a:stCxn id="33" idx="1"/>
          </p:cNvCxnSpPr>
          <p:nvPr/>
        </p:nvCxnSpPr>
        <p:spPr>
          <a:xfrm flipH="1" flipV="1">
            <a:off x="2336856" y="3979860"/>
            <a:ext cx="505503" cy="1043782"/>
          </a:xfrm>
          <a:prstGeom prst="line">
            <a:avLst/>
          </a:prstGeom>
        </p:spPr>
        <p:style>
          <a:lnRef idx="2">
            <a:schemeClr val="accent1"/>
          </a:lnRef>
          <a:fillRef idx="0">
            <a:schemeClr val="accent1"/>
          </a:fillRef>
          <a:effectRef idx="1">
            <a:schemeClr val="accent1"/>
          </a:effectRef>
          <a:fontRef idx="minor">
            <a:schemeClr val="tx1"/>
          </a:fontRef>
        </p:style>
      </p:cxnSp>
      <p:sp>
        <p:nvSpPr>
          <p:cNvPr id="70" name="Oval 69">
            <a:extLst>
              <a:ext uri="{FF2B5EF4-FFF2-40B4-BE49-F238E27FC236}">
                <a16:creationId xmlns:a16="http://schemas.microsoft.com/office/drawing/2014/main" id="{99581AA7-C754-40E7-518A-578510ADE6F6}"/>
              </a:ext>
            </a:extLst>
          </p:cNvPr>
          <p:cNvSpPr/>
          <p:nvPr/>
        </p:nvSpPr>
        <p:spPr>
          <a:xfrm>
            <a:off x="402009" y="8128242"/>
            <a:ext cx="1782040" cy="1166403"/>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9572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828E2-B63B-3F21-FD8E-0640FE03DF05}"/>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697D4C10-C961-EEF3-1F91-3F63774D3617}"/>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2: The Digital Audio Workstation (DAW)</a:t>
            </a:r>
          </a:p>
        </p:txBody>
      </p:sp>
      <p:sp>
        <p:nvSpPr>
          <p:cNvPr id="7" name="TextBox 6">
            <a:extLst>
              <a:ext uri="{FF2B5EF4-FFF2-40B4-BE49-F238E27FC236}">
                <a16:creationId xmlns:a16="http://schemas.microsoft.com/office/drawing/2014/main" id="{DFB37AD9-796F-D644-D614-C097FAA8C187}"/>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18</a:t>
            </a:r>
          </a:p>
        </p:txBody>
      </p:sp>
      <p:sp>
        <p:nvSpPr>
          <p:cNvPr id="2" name="TextBox 1">
            <a:extLst>
              <a:ext uri="{FF2B5EF4-FFF2-40B4-BE49-F238E27FC236}">
                <a16:creationId xmlns:a16="http://schemas.microsoft.com/office/drawing/2014/main" id="{0C3D2ED8-3A30-9508-EF4F-BB05736CB88E}"/>
              </a:ext>
            </a:extLst>
          </p:cNvPr>
          <p:cNvSpPr txBox="1"/>
          <p:nvPr/>
        </p:nvSpPr>
        <p:spPr>
          <a:xfrm>
            <a:off x="222128" y="602001"/>
            <a:ext cx="6413744" cy="1169551"/>
          </a:xfrm>
          <a:prstGeom prst="rect">
            <a:avLst/>
          </a:prstGeom>
          <a:noFill/>
        </p:spPr>
        <p:txBody>
          <a:bodyPr wrap="square" rtlCol="0">
            <a:spAutoFit/>
          </a:bodyPr>
          <a:lstStyle/>
          <a:p>
            <a:r>
              <a:rPr lang="en-GB" sz="1400"/>
              <a:t>14. A mono audio channel has </a:t>
            </a:r>
            <a:r>
              <a:rPr lang="en-GB" sz="1400" u="sng"/>
              <a:t>one </a:t>
            </a:r>
            <a:r>
              <a:rPr lang="en-GB" sz="1400"/>
              <a:t>channel of audio. (Delete wrong answer)</a:t>
            </a:r>
          </a:p>
          <a:p>
            <a:endParaRPr lang="en-GB" sz="1400" b="1"/>
          </a:p>
          <a:p>
            <a:r>
              <a:rPr lang="en-GB" sz="1400"/>
              <a:t>15. A stereo audio channel has </a:t>
            </a:r>
            <a:r>
              <a:rPr lang="en-GB" sz="1400" u="sng"/>
              <a:t>two </a:t>
            </a:r>
            <a:r>
              <a:rPr lang="en-GB" sz="1400"/>
              <a:t>channels of audio. (Delete wrong answer)</a:t>
            </a:r>
          </a:p>
          <a:p>
            <a:endParaRPr lang="en-GB" sz="1400"/>
          </a:p>
          <a:p>
            <a:r>
              <a:rPr lang="en-GB" sz="1400"/>
              <a:t>16. </a:t>
            </a:r>
            <a:r>
              <a:rPr lang="en-GB" sz="1400" b="1"/>
              <a:t>Synthesisers</a:t>
            </a:r>
            <a:r>
              <a:rPr lang="en-GB" sz="1400"/>
              <a:t>. It is likely you will be asked about these.</a:t>
            </a:r>
          </a:p>
        </p:txBody>
      </p:sp>
      <p:pic>
        <p:nvPicPr>
          <p:cNvPr id="3" name="Picture 2">
            <a:extLst>
              <a:ext uri="{FF2B5EF4-FFF2-40B4-BE49-F238E27FC236}">
                <a16:creationId xmlns:a16="http://schemas.microsoft.com/office/drawing/2014/main" id="{6A6E7E08-2B85-6BBC-E5B8-6929548E9930}"/>
              </a:ext>
            </a:extLst>
          </p:cNvPr>
          <p:cNvPicPr>
            <a:picLocks noChangeAspect="1"/>
          </p:cNvPicPr>
          <p:nvPr/>
        </p:nvPicPr>
        <p:blipFill>
          <a:blip r:embed="rId2"/>
          <a:stretch>
            <a:fillRect/>
          </a:stretch>
        </p:blipFill>
        <p:spPr>
          <a:xfrm>
            <a:off x="339765" y="2416473"/>
            <a:ext cx="1335230" cy="287384"/>
          </a:xfrm>
          <a:prstGeom prst="rect">
            <a:avLst/>
          </a:prstGeom>
        </p:spPr>
      </p:pic>
      <p:pic>
        <p:nvPicPr>
          <p:cNvPr id="4" name="Picture 3">
            <a:extLst>
              <a:ext uri="{FF2B5EF4-FFF2-40B4-BE49-F238E27FC236}">
                <a16:creationId xmlns:a16="http://schemas.microsoft.com/office/drawing/2014/main" id="{18180B73-E321-86E4-A294-A13D1A254219}"/>
              </a:ext>
            </a:extLst>
          </p:cNvPr>
          <p:cNvPicPr>
            <a:picLocks noChangeAspect="1"/>
          </p:cNvPicPr>
          <p:nvPr/>
        </p:nvPicPr>
        <p:blipFill>
          <a:blip r:embed="rId3"/>
          <a:stretch>
            <a:fillRect/>
          </a:stretch>
        </p:blipFill>
        <p:spPr>
          <a:xfrm>
            <a:off x="339765" y="2790700"/>
            <a:ext cx="1434175" cy="281932"/>
          </a:xfrm>
          <a:prstGeom prst="rect">
            <a:avLst/>
          </a:prstGeom>
        </p:spPr>
      </p:pic>
      <p:pic>
        <p:nvPicPr>
          <p:cNvPr id="9" name="Picture 8">
            <a:extLst>
              <a:ext uri="{FF2B5EF4-FFF2-40B4-BE49-F238E27FC236}">
                <a16:creationId xmlns:a16="http://schemas.microsoft.com/office/drawing/2014/main" id="{96E541B7-52A9-6F8C-5433-8F5A11EB0589}"/>
              </a:ext>
            </a:extLst>
          </p:cNvPr>
          <p:cNvPicPr>
            <a:picLocks noChangeAspect="1"/>
          </p:cNvPicPr>
          <p:nvPr/>
        </p:nvPicPr>
        <p:blipFill>
          <a:blip r:embed="rId4"/>
          <a:stretch>
            <a:fillRect/>
          </a:stretch>
        </p:blipFill>
        <p:spPr>
          <a:xfrm>
            <a:off x="339765" y="3235771"/>
            <a:ext cx="1465039" cy="281932"/>
          </a:xfrm>
          <a:prstGeom prst="rect">
            <a:avLst/>
          </a:prstGeom>
        </p:spPr>
      </p:pic>
      <p:pic>
        <p:nvPicPr>
          <p:cNvPr id="14" name="Picture 13">
            <a:extLst>
              <a:ext uri="{FF2B5EF4-FFF2-40B4-BE49-F238E27FC236}">
                <a16:creationId xmlns:a16="http://schemas.microsoft.com/office/drawing/2014/main" id="{444F2CF6-32C8-2223-F0A3-88EF560D467E}"/>
              </a:ext>
            </a:extLst>
          </p:cNvPr>
          <p:cNvPicPr>
            <a:picLocks noChangeAspect="1"/>
          </p:cNvPicPr>
          <p:nvPr/>
        </p:nvPicPr>
        <p:blipFill>
          <a:blip r:embed="rId5"/>
          <a:stretch>
            <a:fillRect/>
          </a:stretch>
        </p:blipFill>
        <p:spPr>
          <a:xfrm>
            <a:off x="339765" y="2036626"/>
            <a:ext cx="1335230" cy="281932"/>
          </a:xfrm>
          <a:prstGeom prst="rect">
            <a:avLst/>
          </a:prstGeom>
        </p:spPr>
      </p:pic>
      <p:sp>
        <p:nvSpPr>
          <p:cNvPr id="15" name="TextBox 14">
            <a:extLst>
              <a:ext uri="{FF2B5EF4-FFF2-40B4-BE49-F238E27FC236}">
                <a16:creationId xmlns:a16="http://schemas.microsoft.com/office/drawing/2014/main" id="{3659F0B4-15B2-52DB-94F3-DBFD85CE7ECC}"/>
              </a:ext>
            </a:extLst>
          </p:cNvPr>
          <p:cNvSpPr txBox="1"/>
          <p:nvPr/>
        </p:nvSpPr>
        <p:spPr>
          <a:xfrm>
            <a:off x="222128" y="1728849"/>
            <a:ext cx="5099172" cy="307777"/>
          </a:xfrm>
          <a:prstGeom prst="rect">
            <a:avLst/>
          </a:prstGeom>
          <a:noFill/>
        </p:spPr>
        <p:txBody>
          <a:bodyPr wrap="square" rtlCol="0">
            <a:spAutoFit/>
          </a:bodyPr>
          <a:lstStyle/>
          <a:p>
            <a:r>
              <a:rPr lang="en-GB" sz="1400"/>
              <a:t>Oscillators generate </a:t>
            </a:r>
            <a:r>
              <a:rPr lang="en-GB" sz="1400" b="1"/>
              <a:t>waveforms. </a:t>
            </a:r>
            <a:r>
              <a:rPr lang="en-GB" sz="1400"/>
              <a:t>Name the waveforms.</a:t>
            </a:r>
          </a:p>
        </p:txBody>
      </p:sp>
      <p:sp>
        <p:nvSpPr>
          <p:cNvPr id="23" name="TextBox 22">
            <a:extLst>
              <a:ext uri="{FF2B5EF4-FFF2-40B4-BE49-F238E27FC236}">
                <a16:creationId xmlns:a16="http://schemas.microsoft.com/office/drawing/2014/main" id="{07D058B2-5D7D-898B-503C-02154384F0C3}"/>
              </a:ext>
            </a:extLst>
          </p:cNvPr>
          <p:cNvSpPr txBox="1"/>
          <p:nvPr/>
        </p:nvSpPr>
        <p:spPr>
          <a:xfrm>
            <a:off x="1917700" y="2061310"/>
            <a:ext cx="1841500" cy="369332"/>
          </a:xfrm>
          <a:prstGeom prst="rect">
            <a:avLst/>
          </a:prstGeom>
          <a:noFill/>
        </p:spPr>
        <p:txBody>
          <a:bodyPr wrap="square" rtlCol="0">
            <a:spAutoFit/>
          </a:bodyPr>
          <a:lstStyle/>
          <a:p>
            <a:r>
              <a:rPr lang="en-GB" b="1"/>
              <a:t>Sine</a:t>
            </a:r>
          </a:p>
        </p:txBody>
      </p:sp>
      <p:sp>
        <p:nvSpPr>
          <p:cNvPr id="24" name="TextBox 23">
            <a:extLst>
              <a:ext uri="{FF2B5EF4-FFF2-40B4-BE49-F238E27FC236}">
                <a16:creationId xmlns:a16="http://schemas.microsoft.com/office/drawing/2014/main" id="{1EB86897-CD23-77BF-F5A2-BC2AF51AED15}"/>
              </a:ext>
            </a:extLst>
          </p:cNvPr>
          <p:cNvSpPr txBox="1"/>
          <p:nvPr/>
        </p:nvSpPr>
        <p:spPr>
          <a:xfrm>
            <a:off x="1917700" y="2416473"/>
            <a:ext cx="1841500" cy="369332"/>
          </a:xfrm>
          <a:prstGeom prst="rect">
            <a:avLst/>
          </a:prstGeom>
          <a:noFill/>
        </p:spPr>
        <p:txBody>
          <a:bodyPr wrap="square" rtlCol="0">
            <a:spAutoFit/>
          </a:bodyPr>
          <a:lstStyle/>
          <a:p>
            <a:r>
              <a:rPr lang="en-GB" b="1"/>
              <a:t>Square</a:t>
            </a:r>
          </a:p>
        </p:txBody>
      </p:sp>
      <p:sp>
        <p:nvSpPr>
          <p:cNvPr id="25" name="TextBox 24">
            <a:extLst>
              <a:ext uri="{FF2B5EF4-FFF2-40B4-BE49-F238E27FC236}">
                <a16:creationId xmlns:a16="http://schemas.microsoft.com/office/drawing/2014/main" id="{1E57D5A0-943A-0AEC-A406-644479B21D56}"/>
              </a:ext>
            </a:extLst>
          </p:cNvPr>
          <p:cNvSpPr txBox="1"/>
          <p:nvPr/>
        </p:nvSpPr>
        <p:spPr>
          <a:xfrm>
            <a:off x="1917700" y="2809426"/>
            <a:ext cx="1841500" cy="369332"/>
          </a:xfrm>
          <a:prstGeom prst="rect">
            <a:avLst/>
          </a:prstGeom>
          <a:noFill/>
        </p:spPr>
        <p:txBody>
          <a:bodyPr wrap="square" rtlCol="0">
            <a:spAutoFit/>
          </a:bodyPr>
          <a:lstStyle/>
          <a:p>
            <a:r>
              <a:rPr lang="en-GB" b="1"/>
              <a:t>Triangle</a:t>
            </a:r>
          </a:p>
        </p:txBody>
      </p:sp>
      <p:sp>
        <p:nvSpPr>
          <p:cNvPr id="28" name="TextBox 27">
            <a:extLst>
              <a:ext uri="{FF2B5EF4-FFF2-40B4-BE49-F238E27FC236}">
                <a16:creationId xmlns:a16="http://schemas.microsoft.com/office/drawing/2014/main" id="{68D9BDEE-2A30-5A42-4CC7-E3E72082E9CA}"/>
              </a:ext>
            </a:extLst>
          </p:cNvPr>
          <p:cNvSpPr txBox="1"/>
          <p:nvPr/>
        </p:nvSpPr>
        <p:spPr>
          <a:xfrm>
            <a:off x="1917700" y="3207257"/>
            <a:ext cx="1841500" cy="369332"/>
          </a:xfrm>
          <a:prstGeom prst="rect">
            <a:avLst/>
          </a:prstGeom>
          <a:noFill/>
        </p:spPr>
        <p:txBody>
          <a:bodyPr wrap="square" rtlCol="0">
            <a:spAutoFit/>
          </a:bodyPr>
          <a:lstStyle/>
          <a:p>
            <a:r>
              <a:rPr lang="en-GB" b="1"/>
              <a:t>Sawtooth</a:t>
            </a:r>
          </a:p>
        </p:txBody>
      </p:sp>
      <p:pic>
        <p:nvPicPr>
          <p:cNvPr id="29" name="Picture 28">
            <a:extLst>
              <a:ext uri="{FF2B5EF4-FFF2-40B4-BE49-F238E27FC236}">
                <a16:creationId xmlns:a16="http://schemas.microsoft.com/office/drawing/2014/main" id="{E1EA7E20-2CE0-701D-BC88-13960E724A8A}"/>
              </a:ext>
            </a:extLst>
          </p:cNvPr>
          <p:cNvPicPr>
            <a:picLocks noChangeAspect="1"/>
          </p:cNvPicPr>
          <p:nvPr/>
        </p:nvPicPr>
        <p:blipFill rotWithShape="1">
          <a:blip r:embed="rId6"/>
          <a:srcRect b="46430"/>
          <a:stretch/>
        </p:blipFill>
        <p:spPr>
          <a:xfrm>
            <a:off x="302014" y="4399455"/>
            <a:ext cx="2536436" cy="1303310"/>
          </a:xfrm>
          <a:prstGeom prst="rect">
            <a:avLst/>
          </a:prstGeom>
        </p:spPr>
      </p:pic>
      <p:sp>
        <p:nvSpPr>
          <p:cNvPr id="35" name="TextBox 34">
            <a:extLst>
              <a:ext uri="{FF2B5EF4-FFF2-40B4-BE49-F238E27FC236}">
                <a16:creationId xmlns:a16="http://schemas.microsoft.com/office/drawing/2014/main" id="{67F305A7-5997-BC71-D21E-8AF83FEB7238}"/>
              </a:ext>
            </a:extLst>
          </p:cNvPr>
          <p:cNvSpPr txBox="1"/>
          <p:nvPr/>
        </p:nvSpPr>
        <p:spPr>
          <a:xfrm>
            <a:off x="3625094" y="2926458"/>
            <a:ext cx="3175813" cy="954107"/>
          </a:xfrm>
          <a:prstGeom prst="rect">
            <a:avLst/>
          </a:prstGeom>
          <a:noFill/>
        </p:spPr>
        <p:txBody>
          <a:bodyPr wrap="square" rtlCol="0">
            <a:spAutoFit/>
          </a:bodyPr>
          <a:lstStyle/>
          <a:p>
            <a:r>
              <a:rPr lang="en-GB" sz="1400"/>
              <a:t>Synth users can shape the sound using the </a:t>
            </a:r>
            <a:r>
              <a:rPr lang="en-GB" sz="1400" b="1"/>
              <a:t>ADSR (envelope). </a:t>
            </a:r>
          </a:p>
          <a:p>
            <a:r>
              <a:rPr lang="en-GB" sz="1400" err="1"/>
              <a:t>i</a:t>
            </a:r>
            <a:r>
              <a:rPr lang="en-GB" sz="1400"/>
              <a:t>) What does each letter stand for?</a:t>
            </a:r>
          </a:p>
          <a:p>
            <a:r>
              <a:rPr lang="en-GB" sz="1400"/>
              <a:t>ii) What does it describe?</a:t>
            </a:r>
          </a:p>
        </p:txBody>
      </p:sp>
      <p:sp>
        <p:nvSpPr>
          <p:cNvPr id="39" name="TextBox 38">
            <a:extLst>
              <a:ext uri="{FF2B5EF4-FFF2-40B4-BE49-F238E27FC236}">
                <a16:creationId xmlns:a16="http://schemas.microsoft.com/office/drawing/2014/main" id="{50758872-5669-B305-E0DB-32E4735A45A3}"/>
              </a:ext>
            </a:extLst>
          </p:cNvPr>
          <p:cNvSpPr txBox="1"/>
          <p:nvPr/>
        </p:nvSpPr>
        <p:spPr>
          <a:xfrm>
            <a:off x="2965470" y="3921679"/>
            <a:ext cx="3670402" cy="523220"/>
          </a:xfrm>
          <a:prstGeom prst="rect">
            <a:avLst/>
          </a:prstGeom>
          <a:noFill/>
        </p:spPr>
        <p:txBody>
          <a:bodyPr wrap="square" rtlCol="0">
            <a:spAutoFit/>
          </a:bodyPr>
          <a:lstStyle/>
          <a:p>
            <a:r>
              <a:rPr lang="en-GB" sz="1400" b="1"/>
              <a:t>A</a:t>
            </a:r>
            <a:r>
              <a:rPr lang="en-GB" sz="1400"/>
              <a:t>: Attack</a:t>
            </a:r>
          </a:p>
          <a:p>
            <a:r>
              <a:rPr lang="en-GB" sz="1400" b="1"/>
              <a:t>Description</a:t>
            </a:r>
            <a:r>
              <a:rPr lang="en-GB" sz="1400"/>
              <a:t>: The time to reach full volume.</a:t>
            </a:r>
          </a:p>
        </p:txBody>
      </p:sp>
      <p:sp>
        <p:nvSpPr>
          <p:cNvPr id="40" name="TextBox 39">
            <a:extLst>
              <a:ext uri="{FF2B5EF4-FFF2-40B4-BE49-F238E27FC236}">
                <a16:creationId xmlns:a16="http://schemas.microsoft.com/office/drawing/2014/main" id="{F2F80722-8C62-8C99-E1DA-F98986D42BBB}"/>
              </a:ext>
            </a:extLst>
          </p:cNvPr>
          <p:cNvSpPr txBox="1"/>
          <p:nvPr/>
        </p:nvSpPr>
        <p:spPr>
          <a:xfrm>
            <a:off x="2934411" y="4455968"/>
            <a:ext cx="3866496" cy="523220"/>
          </a:xfrm>
          <a:prstGeom prst="rect">
            <a:avLst/>
          </a:prstGeom>
          <a:noFill/>
        </p:spPr>
        <p:txBody>
          <a:bodyPr wrap="square" rtlCol="0">
            <a:spAutoFit/>
          </a:bodyPr>
          <a:lstStyle/>
          <a:p>
            <a:r>
              <a:rPr lang="en-GB" sz="1400" b="1"/>
              <a:t>D</a:t>
            </a:r>
            <a:r>
              <a:rPr lang="en-GB" sz="1400"/>
              <a:t>: Decay</a:t>
            </a:r>
          </a:p>
          <a:p>
            <a:r>
              <a:rPr lang="en-GB" sz="1400" b="1"/>
              <a:t>Description</a:t>
            </a:r>
            <a:r>
              <a:rPr lang="en-GB" sz="1400"/>
              <a:t>: </a:t>
            </a:r>
            <a:r>
              <a:rPr lang="en-GB" sz="1200"/>
              <a:t>The time for the initial peak to resolve</a:t>
            </a:r>
          </a:p>
        </p:txBody>
      </p:sp>
      <p:sp>
        <p:nvSpPr>
          <p:cNvPr id="42" name="TextBox 41">
            <a:extLst>
              <a:ext uri="{FF2B5EF4-FFF2-40B4-BE49-F238E27FC236}">
                <a16:creationId xmlns:a16="http://schemas.microsoft.com/office/drawing/2014/main" id="{16DB44FA-6B28-578E-6A77-275F83C24BC0}"/>
              </a:ext>
            </a:extLst>
          </p:cNvPr>
          <p:cNvSpPr txBox="1"/>
          <p:nvPr/>
        </p:nvSpPr>
        <p:spPr>
          <a:xfrm>
            <a:off x="2965470" y="5002562"/>
            <a:ext cx="3735304" cy="523220"/>
          </a:xfrm>
          <a:prstGeom prst="rect">
            <a:avLst/>
          </a:prstGeom>
          <a:noFill/>
        </p:spPr>
        <p:txBody>
          <a:bodyPr wrap="square" rtlCol="0">
            <a:spAutoFit/>
          </a:bodyPr>
          <a:lstStyle/>
          <a:p>
            <a:r>
              <a:rPr lang="en-GB" sz="1400" b="1"/>
              <a:t>S</a:t>
            </a:r>
            <a:r>
              <a:rPr lang="en-GB" sz="1400"/>
              <a:t>: Sustain</a:t>
            </a:r>
          </a:p>
          <a:p>
            <a:r>
              <a:rPr lang="en-GB" sz="1400" b="1"/>
              <a:t>Description</a:t>
            </a:r>
            <a:r>
              <a:rPr lang="en-GB" sz="1400"/>
              <a:t>: </a:t>
            </a:r>
            <a:r>
              <a:rPr lang="en-GB" sz="1200"/>
              <a:t>The note being held</a:t>
            </a:r>
          </a:p>
        </p:txBody>
      </p:sp>
      <p:sp>
        <p:nvSpPr>
          <p:cNvPr id="43" name="TextBox 42">
            <a:extLst>
              <a:ext uri="{FF2B5EF4-FFF2-40B4-BE49-F238E27FC236}">
                <a16:creationId xmlns:a16="http://schemas.microsoft.com/office/drawing/2014/main" id="{5371BAAE-FFE8-FD2B-920C-3ED3B6E889E5}"/>
              </a:ext>
            </a:extLst>
          </p:cNvPr>
          <p:cNvSpPr txBox="1"/>
          <p:nvPr/>
        </p:nvSpPr>
        <p:spPr>
          <a:xfrm>
            <a:off x="2985064" y="5549156"/>
            <a:ext cx="3766363" cy="523220"/>
          </a:xfrm>
          <a:prstGeom prst="rect">
            <a:avLst/>
          </a:prstGeom>
          <a:noFill/>
        </p:spPr>
        <p:txBody>
          <a:bodyPr wrap="square" rtlCol="0">
            <a:spAutoFit/>
          </a:bodyPr>
          <a:lstStyle/>
          <a:p>
            <a:r>
              <a:rPr lang="en-GB" sz="1400" b="1"/>
              <a:t>R</a:t>
            </a:r>
            <a:r>
              <a:rPr lang="en-GB" sz="1400"/>
              <a:t>: Release</a:t>
            </a:r>
          </a:p>
          <a:p>
            <a:r>
              <a:rPr lang="en-GB" sz="1400" b="1"/>
              <a:t>Description</a:t>
            </a:r>
            <a:r>
              <a:rPr lang="en-GB" sz="1400"/>
              <a:t>: </a:t>
            </a:r>
            <a:r>
              <a:rPr lang="en-GB" sz="1200"/>
              <a:t>The time to go silent after letting go</a:t>
            </a:r>
            <a:r>
              <a:rPr lang="en-GB" sz="1400"/>
              <a:t>.</a:t>
            </a:r>
          </a:p>
        </p:txBody>
      </p:sp>
      <p:sp>
        <p:nvSpPr>
          <p:cNvPr id="44" name="TextBox 43">
            <a:extLst>
              <a:ext uri="{FF2B5EF4-FFF2-40B4-BE49-F238E27FC236}">
                <a16:creationId xmlns:a16="http://schemas.microsoft.com/office/drawing/2014/main" id="{26F314B7-486D-A2E4-476F-E32E18F67E72}"/>
              </a:ext>
            </a:extLst>
          </p:cNvPr>
          <p:cNvSpPr txBox="1"/>
          <p:nvPr/>
        </p:nvSpPr>
        <p:spPr>
          <a:xfrm>
            <a:off x="589839" y="4030680"/>
            <a:ext cx="1739900" cy="307777"/>
          </a:xfrm>
          <a:prstGeom prst="rect">
            <a:avLst/>
          </a:prstGeom>
          <a:noFill/>
        </p:spPr>
        <p:txBody>
          <a:bodyPr wrap="square" rtlCol="0">
            <a:spAutoFit/>
          </a:bodyPr>
          <a:lstStyle/>
          <a:p>
            <a:r>
              <a:rPr lang="en-GB" sz="1400" b="1"/>
              <a:t>Envelope</a:t>
            </a:r>
          </a:p>
        </p:txBody>
      </p:sp>
      <p:pic>
        <p:nvPicPr>
          <p:cNvPr id="45" name="Picture 44">
            <a:extLst>
              <a:ext uri="{FF2B5EF4-FFF2-40B4-BE49-F238E27FC236}">
                <a16:creationId xmlns:a16="http://schemas.microsoft.com/office/drawing/2014/main" id="{BEF69F5B-5E0A-B4C2-118C-D5F4C06EA6D1}"/>
              </a:ext>
            </a:extLst>
          </p:cNvPr>
          <p:cNvPicPr>
            <a:picLocks noChangeAspect="1"/>
          </p:cNvPicPr>
          <p:nvPr/>
        </p:nvPicPr>
        <p:blipFill>
          <a:blip r:embed="rId7"/>
          <a:stretch>
            <a:fillRect/>
          </a:stretch>
        </p:blipFill>
        <p:spPr>
          <a:xfrm>
            <a:off x="222128" y="6304854"/>
            <a:ext cx="3837694" cy="2847568"/>
          </a:xfrm>
          <a:prstGeom prst="rect">
            <a:avLst/>
          </a:prstGeom>
        </p:spPr>
      </p:pic>
      <p:sp>
        <p:nvSpPr>
          <p:cNvPr id="47" name="TextBox 46">
            <a:extLst>
              <a:ext uri="{FF2B5EF4-FFF2-40B4-BE49-F238E27FC236}">
                <a16:creationId xmlns:a16="http://schemas.microsoft.com/office/drawing/2014/main" id="{7033756F-5C22-7CD7-772B-F2950DB75EDE}"/>
              </a:ext>
            </a:extLst>
          </p:cNvPr>
          <p:cNvSpPr txBox="1"/>
          <p:nvPr/>
        </p:nvSpPr>
        <p:spPr>
          <a:xfrm>
            <a:off x="2332146" y="7200765"/>
            <a:ext cx="1682748" cy="369332"/>
          </a:xfrm>
          <a:prstGeom prst="rect">
            <a:avLst/>
          </a:prstGeom>
          <a:solidFill>
            <a:schemeClr val="bg1"/>
          </a:solidFill>
        </p:spPr>
        <p:txBody>
          <a:bodyPr wrap="square" rtlCol="0">
            <a:spAutoFit/>
          </a:bodyPr>
          <a:lstStyle/>
          <a:p>
            <a:r>
              <a:rPr lang="en-GB" err="1"/>
              <a:t>i</a:t>
            </a:r>
            <a:r>
              <a:rPr lang="en-GB"/>
              <a:t>) </a:t>
            </a:r>
            <a:r>
              <a:rPr lang="en-GB" b="1"/>
              <a:t>High pass</a:t>
            </a:r>
          </a:p>
        </p:txBody>
      </p:sp>
      <p:sp>
        <p:nvSpPr>
          <p:cNvPr id="48" name="TextBox 47">
            <a:extLst>
              <a:ext uri="{FF2B5EF4-FFF2-40B4-BE49-F238E27FC236}">
                <a16:creationId xmlns:a16="http://schemas.microsoft.com/office/drawing/2014/main" id="{59C02C9A-6A81-2BD0-2A83-D816F05E447E}"/>
              </a:ext>
            </a:extLst>
          </p:cNvPr>
          <p:cNvSpPr txBox="1"/>
          <p:nvPr/>
        </p:nvSpPr>
        <p:spPr>
          <a:xfrm>
            <a:off x="342172" y="8706565"/>
            <a:ext cx="1682748" cy="369332"/>
          </a:xfrm>
          <a:prstGeom prst="rect">
            <a:avLst/>
          </a:prstGeom>
          <a:solidFill>
            <a:schemeClr val="bg1"/>
          </a:solidFill>
        </p:spPr>
        <p:txBody>
          <a:bodyPr wrap="square" rtlCol="0">
            <a:spAutoFit/>
          </a:bodyPr>
          <a:lstStyle/>
          <a:p>
            <a:r>
              <a:rPr lang="en-GB"/>
              <a:t>ii) </a:t>
            </a:r>
            <a:r>
              <a:rPr lang="en-GB" b="1"/>
              <a:t>Low-pass</a:t>
            </a:r>
            <a:r>
              <a:rPr lang="en-GB"/>
              <a:t>.</a:t>
            </a:r>
          </a:p>
        </p:txBody>
      </p:sp>
      <p:sp>
        <p:nvSpPr>
          <p:cNvPr id="49" name="TextBox 48">
            <a:extLst>
              <a:ext uri="{FF2B5EF4-FFF2-40B4-BE49-F238E27FC236}">
                <a16:creationId xmlns:a16="http://schemas.microsoft.com/office/drawing/2014/main" id="{DC7A6441-E851-291F-E5A8-601060EA51B1}"/>
              </a:ext>
            </a:extLst>
          </p:cNvPr>
          <p:cNvSpPr txBox="1"/>
          <p:nvPr/>
        </p:nvSpPr>
        <p:spPr>
          <a:xfrm>
            <a:off x="2214838" y="8706565"/>
            <a:ext cx="1682748" cy="369332"/>
          </a:xfrm>
          <a:prstGeom prst="rect">
            <a:avLst/>
          </a:prstGeom>
          <a:solidFill>
            <a:schemeClr val="bg1"/>
          </a:solidFill>
        </p:spPr>
        <p:txBody>
          <a:bodyPr wrap="square" rtlCol="0">
            <a:spAutoFit/>
          </a:bodyPr>
          <a:lstStyle/>
          <a:p>
            <a:r>
              <a:rPr lang="en-GB"/>
              <a:t>iii) </a:t>
            </a:r>
            <a:r>
              <a:rPr lang="en-GB" b="1"/>
              <a:t>Band-pass</a:t>
            </a:r>
          </a:p>
        </p:txBody>
      </p:sp>
      <p:sp>
        <p:nvSpPr>
          <p:cNvPr id="50" name="TextBox 49">
            <a:extLst>
              <a:ext uri="{FF2B5EF4-FFF2-40B4-BE49-F238E27FC236}">
                <a16:creationId xmlns:a16="http://schemas.microsoft.com/office/drawing/2014/main" id="{5D5A0E6C-1B55-FD78-1E21-B8C13B738886}"/>
              </a:ext>
            </a:extLst>
          </p:cNvPr>
          <p:cNvSpPr txBox="1"/>
          <p:nvPr/>
        </p:nvSpPr>
        <p:spPr>
          <a:xfrm>
            <a:off x="4114628" y="6287853"/>
            <a:ext cx="2686280" cy="3170099"/>
          </a:xfrm>
          <a:prstGeom prst="rect">
            <a:avLst/>
          </a:prstGeom>
          <a:noFill/>
        </p:spPr>
        <p:txBody>
          <a:bodyPr wrap="square" rtlCol="0">
            <a:spAutoFit/>
          </a:bodyPr>
          <a:lstStyle/>
          <a:p>
            <a:r>
              <a:rPr lang="en-GB" sz="1400" b="1"/>
              <a:t>Filters</a:t>
            </a:r>
            <a:r>
              <a:rPr lang="en-GB" sz="1400"/>
              <a:t> further shape the sound.</a:t>
            </a:r>
            <a:endParaRPr lang="en-GB" sz="1400" b="1"/>
          </a:p>
          <a:p>
            <a:endParaRPr lang="en-GB" sz="800"/>
          </a:p>
          <a:p>
            <a:r>
              <a:rPr lang="en-GB" sz="1400"/>
              <a:t>- </a:t>
            </a:r>
            <a:r>
              <a:rPr lang="en-GB" sz="1400" b="1"/>
              <a:t>On the left</a:t>
            </a:r>
            <a:r>
              <a:rPr lang="en-GB" sz="1400"/>
              <a:t>, identify the filters.</a:t>
            </a:r>
          </a:p>
          <a:p>
            <a:endParaRPr lang="en-GB" sz="1400"/>
          </a:p>
          <a:p>
            <a:r>
              <a:rPr lang="en-GB" sz="1400"/>
              <a:t>- Which frequencies are removed by each type of filter?</a:t>
            </a:r>
          </a:p>
          <a:p>
            <a:endParaRPr lang="en-GB" sz="800"/>
          </a:p>
          <a:p>
            <a:pPr marL="342900" indent="-342900">
              <a:buAutoNum type="alphaUcParenR"/>
            </a:pPr>
            <a:r>
              <a:rPr lang="en-GB" sz="1400"/>
              <a:t>HIGH (typo!)-pass:</a:t>
            </a:r>
          </a:p>
          <a:p>
            <a:pPr marL="342900" indent="-342900">
              <a:buAutoNum type="alphaUcParenR"/>
            </a:pPr>
            <a:endParaRPr lang="en-GB" sz="800"/>
          </a:p>
          <a:p>
            <a:r>
              <a:rPr lang="en-GB" sz="1400" b="1"/>
              <a:t>Low</a:t>
            </a:r>
          </a:p>
          <a:p>
            <a:r>
              <a:rPr lang="en-GB" sz="1400"/>
              <a:t>B)    Band-pass:</a:t>
            </a:r>
          </a:p>
          <a:p>
            <a:endParaRPr lang="en-GB" sz="800"/>
          </a:p>
          <a:p>
            <a:r>
              <a:rPr lang="en-GB" sz="1400" b="1"/>
              <a:t>High and low</a:t>
            </a:r>
          </a:p>
          <a:p>
            <a:r>
              <a:rPr lang="en-GB" sz="1400"/>
              <a:t>C)    Low-pass:</a:t>
            </a:r>
          </a:p>
          <a:p>
            <a:endParaRPr lang="en-GB" sz="800"/>
          </a:p>
          <a:p>
            <a:r>
              <a:rPr lang="en-GB" sz="1400" b="1"/>
              <a:t>High</a:t>
            </a:r>
          </a:p>
        </p:txBody>
      </p:sp>
    </p:spTree>
    <p:extLst>
      <p:ext uri="{BB962C8B-B14F-4D97-AF65-F5344CB8AC3E}">
        <p14:creationId xmlns:p14="http://schemas.microsoft.com/office/powerpoint/2010/main" val="189347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3462A-66EA-E304-7FE1-0897F77F473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4C84B09C-0531-400B-D5F1-E21DDF6DE01C}"/>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a:t>Content Area 2: The Digital Audio Workstation (DAW)</a:t>
            </a:r>
          </a:p>
        </p:txBody>
      </p:sp>
      <p:sp>
        <p:nvSpPr>
          <p:cNvPr id="7" name="TextBox 6">
            <a:extLst>
              <a:ext uri="{FF2B5EF4-FFF2-40B4-BE49-F238E27FC236}">
                <a16:creationId xmlns:a16="http://schemas.microsoft.com/office/drawing/2014/main" id="{F79B74EC-B563-9FB8-270A-D5D1A1CC0EE3}"/>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19</a:t>
            </a:r>
          </a:p>
        </p:txBody>
      </p:sp>
      <p:sp>
        <p:nvSpPr>
          <p:cNvPr id="2" name="TextBox 1">
            <a:extLst>
              <a:ext uri="{FF2B5EF4-FFF2-40B4-BE49-F238E27FC236}">
                <a16:creationId xmlns:a16="http://schemas.microsoft.com/office/drawing/2014/main" id="{B0268AF8-D8E5-F4D3-4220-55EEC164ECB5}"/>
              </a:ext>
            </a:extLst>
          </p:cNvPr>
          <p:cNvSpPr txBox="1"/>
          <p:nvPr/>
        </p:nvSpPr>
        <p:spPr>
          <a:xfrm>
            <a:off x="65233" y="493396"/>
            <a:ext cx="6413744" cy="646331"/>
          </a:xfrm>
          <a:prstGeom prst="rect">
            <a:avLst/>
          </a:prstGeom>
          <a:noFill/>
        </p:spPr>
        <p:txBody>
          <a:bodyPr wrap="square" rtlCol="0">
            <a:spAutoFit/>
          </a:bodyPr>
          <a:lstStyle/>
          <a:p>
            <a:r>
              <a:rPr lang="en-GB" sz="1400"/>
              <a:t>17. </a:t>
            </a:r>
            <a:r>
              <a:rPr lang="en-GB" sz="1400" b="1"/>
              <a:t>Samplers. It is likely you will be asked about these.</a:t>
            </a:r>
            <a:endParaRPr lang="en-GB" sz="1400"/>
          </a:p>
          <a:p>
            <a:endParaRPr lang="en-GB" sz="800"/>
          </a:p>
          <a:p>
            <a:r>
              <a:rPr lang="en-GB" sz="1400"/>
              <a:t>Complete the missing words to describe the use of samplers.</a:t>
            </a:r>
          </a:p>
        </p:txBody>
      </p:sp>
      <p:pic>
        <p:nvPicPr>
          <p:cNvPr id="6" name="Picture 5">
            <a:extLst>
              <a:ext uri="{FF2B5EF4-FFF2-40B4-BE49-F238E27FC236}">
                <a16:creationId xmlns:a16="http://schemas.microsoft.com/office/drawing/2014/main" id="{B095D548-0188-893E-E019-F8A42F9BF5B5}"/>
              </a:ext>
            </a:extLst>
          </p:cNvPr>
          <p:cNvPicPr>
            <a:picLocks noChangeAspect="1"/>
          </p:cNvPicPr>
          <p:nvPr/>
        </p:nvPicPr>
        <p:blipFill>
          <a:blip r:embed="rId2"/>
          <a:stretch>
            <a:fillRect/>
          </a:stretch>
        </p:blipFill>
        <p:spPr>
          <a:xfrm>
            <a:off x="1775775" y="2239029"/>
            <a:ext cx="926087" cy="646331"/>
          </a:xfrm>
          <a:prstGeom prst="rect">
            <a:avLst/>
          </a:prstGeom>
        </p:spPr>
      </p:pic>
      <p:pic>
        <p:nvPicPr>
          <p:cNvPr id="8" name="Picture 7">
            <a:extLst>
              <a:ext uri="{FF2B5EF4-FFF2-40B4-BE49-F238E27FC236}">
                <a16:creationId xmlns:a16="http://schemas.microsoft.com/office/drawing/2014/main" id="{FE6A5155-02CD-9822-3076-AAD38420C50A}"/>
              </a:ext>
            </a:extLst>
          </p:cNvPr>
          <p:cNvPicPr>
            <a:picLocks noChangeAspect="1"/>
          </p:cNvPicPr>
          <p:nvPr/>
        </p:nvPicPr>
        <p:blipFill>
          <a:blip r:embed="rId3"/>
          <a:stretch>
            <a:fillRect/>
          </a:stretch>
        </p:blipFill>
        <p:spPr>
          <a:xfrm>
            <a:off x="222128" y="2028780"/>
            <a:ext cx="1272340" cy="1000322"/>
          </a:xfrm>
          <a:prstGeom prst="rect">
            <a:avLst/>
          </a:prstGeom>
        </p:spPr>
      </p:pic>
      <p:sp>
        <p:nvSpPr>
          <p:cNvPr id="10" name="TextBox 9">
            <a:extLst>
              <a:ext uri="{FF2B5EF4-FFF2-40B4-BE49-F238E27FC236}">
                <a16:creationId xmlns:a16="http://schemas.microsoft.com/office/drawing/2014/main" id="{E9277D46-B9B1-3DA4-33E5-007162C29C9A}"/>
              </a:ext>
            </a:extLst>
          </p:cNvPr>
          <p:cNvSpPr txBox="1"/>
          <p:nvPr/>
        </p:nvSpPr>
        <p:spPr>
          <a:xfrm>
            <a:off x="3559388" y="2362140"/>
            <a:ext cx="1775716" cy="523220"/>
          </a:xfrm>
          <a:prstGeom prst="rect">
            <a:avLst/>
          </a:prstGeom>
          <a:noFill/>
        </p:spPr>
        <p:txBody>
          <a:bodyPr wrap="square" rtlCol="0">
            <a:spAutoFit/>
          </a:bodyPr>
          <a:lstStyle/>
          <a:p>
            <a:r>
              <a:rPr lang="en-GB" sz="1400" i="1"/>
              <a:t>You can program samples to </a:t>
            </a:r>
            <a:r>
              <a:rPr lang="en-GB" sz="1400" b="1" i="1"/>
              <a:t>loop</a:t>
            </a:r>
            <a:endParaRPr lang="en-GB" sz="1400" i="1"/>
          </a:p>
        </p:txBody>
      </p:sp>
      <p:sp>
        <p:nvSpPr>
          <p:cNvPr id="11" name="TextBox 10">
            <a:extLst>
              <a:ext uri="{FF2B5EF4-FFF2-40B4-BE49-F238E27FC236}">
                <a16:creationId xmlns:a16="http://schemas.microsoft.com/office/drawing/2014/main" id="{225C5465-8DF2-5CAB-F30C-67548CA9C29B}"/>
              </a:ext>
            </a:extLst>
          </p:cNvPr>
          <p:cNvSpPr txBox="1"/>
          <p:nvPr/>
        </p:nvSpPr>
        <p:spPr>
          <a:xfrm>
            <a:off x="204807" y="3615104"/>
            <a:ext cx="5507592" cy="307777"/>
          </a:xfrm>
          <a:prstGeom prst="rect">
            <a:avLst/>
          </a:prstGeom>
          <a:noFill/>
        </p:spPr>
        <p:txBody>
          <a:bodyPr wrap="square" rtlCol="0">
            <a:spAutoFit/>
          </a:bodyPr>
          <a:lstStyle/>
          <a:p>
            <a:r>
              <a:rPr lang="en-GB" sz="1400" i="1"/>
              <a:t>You can get a natural sound if you </a:t>
            </a:r>
            <a:r>
              <a:rPr lang="en-GB" sz="1400" b="1" i="1"/>
              <a:t>record </a:t>
            </a:r>
            <a:r>
              <a:rPr lang="en-GB" sz="1400" i="1"/>
              <a:t>the sample yourself.</a:t>
            </a:r>
          </a:p>
        </p:txBody>
      </p:sp>
      <p:sp>
        <p:nvSpPr>
          <p:cNvPr id="12" name="TextBox 11">
            <a:extLst>
              <a:ext uri="{FF2B5EF4-FFF2-40B4-BE49-F238E27FC236}">
                <a16:creationId xmlns:a16="http://schemas.microsoft.com/office/drawing/2014/main" id="{94A37820-113D-CD84-D210-2A80DD07983F}"/>
              </a:ext>
            </a:extLst>
          </p:cNvPr>
          <p:cNvSpPr txBox="1"/>
          <p:nvPr/>
        </p:nvSpPr>
        <p:spPr>
          <a:xfrm>
            <a:off x="235786" y="4169352"/>
            <a:ext cx="6400085" cy="523220"/>
          </a:xfrm>
          <a:prstGeom prst="rect">
            <a:avLst/>
          </a:prstGeom>
          <a:noFill/>
        </p:spPr>
        <p:txBody>
          <a:bodyPr wrap="square" rtlCol="0">
            <a:spAutoFit/>
          </a:bodyPr>
          <a:lstStyle/>
          <a:p>
            <a:r>
              <a:rPr lang="en-GB" sz="1400" i="1"/>
              <a:t>However, it is more </a:t>
            </a:r>
            <a:r>
              <a:rPr lang="en-GB" sz="1400" b="1" i="1"/>
              <a:t>time consuming </a:t>
            </a:r>
            <a:r>
              <a:rPr lang="en-GB" sz="1400" i="1"/>
              <a:t>to do this because you must set up equipment and record a good take.</a:t>
            </a:r>
          </a:p>
        </p:txBody>
      </p:sp>
      <p:sp>
        <p:nvSpPr>
          <p:cNvPr id="13" name="TextBox 12">
            <a:extLst>
              <a:ext uri="{FF2B5EF4-FFF2-40B4-BE49-F238E27FC236}">
                <a16:creationId xmlns:a16="http://schemas.microsoft.com/office/drawing/2014/main" id="{1BA32E6A-A5A9-A570-0D80-2FDBFF6B79DE}"/>
              </a:ext>
            </a:extLst>
          </p:cNvPr>
          <p:cNvSpPr txBox="1"/>
          <p:nvPr/>
        </p:nvSpPr>
        <p:spPr>
          <a:xfrm>
            <a:off x="87296" y="1254782"/>
            <a:ext cx="3251173" cy="523220"/>
          </a:xfrm>
          <a:prstGeom prst="rect">
            <a:avLst/>
          </a:prstGeom>
          <a:noFill/>
        </p:spPr>
        <p:txBody>
          <a:bodyPr wrap="square" rtlCol="0">
            <a:spAutoFit/>
          </a:bodyPr>
          <a:lstStyle/>
          <a:p>
            <a:r>
              <a:rPr lang="en-GB" sz="1400" i="1"/>
              <a:t>You can apply </a:t>
            </a:r>
            <a:r>
              <a:rPr lang="en-GB" sz="1400" b="1" i="1"/>
              <a:t>trims </a:t>
            </a:r>
            <a:r>
              <a:rPr lang="en-GB" sz="1400" i="1"/>
              <a:t>and </a:t>
            </a:r>
            <a:r>
              <a:rPr lang="en-GB" sz="1400" b="1" i="1"/>
              <a:t>fades </a:t>
            </a:r>
            <a:r>
              <a:rPr lang="en-GB" sz="1400" i="1"/>
              <a:t>to tidy up your samples</a:t>
            </a:r>
            <a:r>
              <a:rPr lang="en-GB" sz="1400" b="1" i="1"/>
              <a:t>.</a:t>
            </a:r>
          </a:p>
        </p:txBody>
      </p:sp>
      <p:sp>
        <p:nvSpPr>
          <p:cNvPr id="16" name="TextBox 15">
            <a:extLst>
              <a:ext uri="{FF2B5EF4-FFF2-40B4-BE49-F238E27FC236}">
                <a16:creationId xmlns:a16="http://schemas.microsoft.com/office/drawing/2014/main" id="{8CBBAE5C-D67B-CDEC-6F39-7A93C8E6F66F}"/>
              </a:ext>
            </a:extLst>
          </p:cNvPr>
          <p:cNvSpPr txBox="1"/>
          <p:nvPr/>
        </p:nvSpPr>
        <p:spPr>
          <a:xfrm>
            <a:off x="4409459" y="1253993"/>
            <a:ext cx="1973436" cy="738664"/>
          </a:xfrm>
          <a:prstGeom prst="rect">
            <a:avLst/>
          </a:prstGeom>
          <a:noFill/>
        </p:spPr>
        <p:txBody>
          <a:bodyPr wrap="square" rtlCol="0">
            <a:spAutoFit/>
          </a:bodyPr>
          <a:lstStyle/>
          <a:p>
            <a:r>
              <a:rPr lang="en-GB" sz="1400" i="1"/>
              <a:t>And you can also </a:t>
            </a:r>
            <a:r>
              <a:rPr lang="en-GB" sz="1400" b="1" i="1"/>
              <a:t>map </a:t>
            </a:r>
            <a:r>
              <a:rPr lang="en-GB" sz="1400" i="1"/>
              <a:t>the sample to the pitch you want</a:t>
            </a:r>
            <a:r>
              <a:rPr lang="en-GB" sz="1400" b="1" i="1"/>
              <a:t>.</a:t>
            </a:r>
          </a:p>
        </p:txBody>
      </p:sp>
      <p:pic>
        <p:nvPicPr>
          <p:cNvPr id="17" name="Picture 16">
            <a:extLst>
              <a:ext uri="{FF2B5EF4-FFF2-40B4-BE49-F238E27FC236}">
                <a16:creationId xmlns:a16="http://schemas.microsoft.com/office/drawing/2014/main" id="{C388D8B7-9F88-F1F7-D787-72CEDD21357E}"/>
              </a:ext>
            </a:extLst>
          </p:cNvPr>
          <p:cNvPicPr>
            <a:picLocks noChangeAspect="1"/>
          </p:cNvPicPr>
          <p:nvPr/>
        </p:nvPicPr>
        <p:blipFill>
          <a:blip r:embed="rId4"/>
          <a:stretch>
            <a:fillRect/>
          </a:stretch>
        </p:blipFill>
        <p:spPr>
          <a:xfrm>
            <a:off x="3475913" y="1270382"/>
            <a:ext cx="707401" cy="646331"/>
          </a:xfrm>
          <a:prstGeom prst="rect">
            <a:avLst/>
          </a:prstGeom>
        </p:spPr>
      </p:pic>
      <p:pic>
        <p:nvPicPr>
          <p:cNvPr id="18" name="Picture 17">
            <a:extLst>
              <a:ext uri="{FF2B5EF4-FFF2-40B4-BE49-F238E27FC236}">
                <a16:creationId xmlns:a16="http://schemas.microsoft.com/office/drawing/2014/main" id="{020D2565-2565-9C47-9FA2-381ABC7AE509}"/>
              </a:ext>
            </a:extLst>
          </p:cNvPr>
          <p:cNvPicPr>
            <a:picLocks noChangeAspect="1"/>
          </p:cNvPicPr>
          <p:nvPr/>
        </p:nvPicPr>
        <p:blipFill>
          <a:blip r:embed="rId5"/>
          <a:stretch>
            <a:fillRect/>
          </a:stretch>
        </p:blipFill>
        <p:spPr>
          <a:xfrm>
            <a:off x="5415922" y="3332375"/>
            <a:ext cx="461877" cy="523220"/>
          </a:xfrm>
          <a:prstGeom prst="rect">
            <a:avLst/>
          </a:prstGeom>
        </p:spPr>
      </p:pic>
      <p:pic>
        <p:nvPicPr>
          <p:cNvPr id="19" name="Picture 18">
            <a:extLst>
              <a:ext uri="{FF2B5EF4-FFF2-40B4-BE49-F238E27FC236}">
                <a16:creationId xmlns:a16="http://schemas.microsoft.com/office/drawing/2014/main" id="{11CA0766-7B0F-0202-62F3-0C47F51E138A}"/>
              </a:ext>
            </a:extLst>
          </p:cNvPr>
          <p:cNvPicPr>
            <a:picLocks noChangeAspect="1"/>
          </p:cNvPicPr>
          <p:nvPr/>
        </p:nvPicPr>
        <p:blipFill>
          <a:blip r:embed="rId6"/>
          <a:stretch>
            <a:fillRect/>
          </a:stretch>
        </p:blipFill>
        <p:spPr>
          <a:xfrm flipH="1">
            <a:off x="6181153" y="4065057"/>
            <a:ext cx="595648" cy="699406"/>
          </a:xfrm>
          <a:prstGeom prst="rect">
            <a:avLst/>
          </a:prstGeom>
        </p:spPr>
      </p:pic>
      <p:sp>
        <p:nvSpPr>
          <p:cNvPr id="20" name="TextBox 19">
            <a:extLst>
              <a:ext uri="{FF2B5EF4-FFF2-40B4-BE49-F238E27FC236}">
                <a16:creationId xmlns:a16="http://schemas.microsoft.com/office/drawing/2014/main" id="{807BC5B0-B80E-A466-2422-58B9415F65F9}"/>
              </a:ext>
            </a:extLst>
          </p:cNvPr>
          <p:cNvSpPr txBox="1"/>
          <p:nvPr/>
        </p:nvSpPr>
        <p:spPr>
          <a:xfrm>
            <a:off x="272452" y="4936431"/>
            <a:ext cx="6461696" cy="523220"/>
          </a:xfrm>
          <a:prstGeom prst="rect">
            <a:avLst/>
          </a:prstGeom>
          <a:noFill/>
        </p:spPr>
        <p:txBody>
          <a:bodyPr wrap="square" rtlCol="0">
            <a:spAutoFit/>
          </a:bodyPr>
          <a:lstStyle/>
          <a:p>
            <a:r>
              <a:rPr lang="en-GB" sz="1400" i="1"/>
              <a:t>Samples are often used instead of real drums, because of the lack of </a:t>
            </a:r>
            <a:r>
              <a:rPr lang="en-GB" sz="1400" b="1" i="1"/>
              <a:t>spill, </a:t>
            </a:r>
            <a:r>
              <a:rPr lang="en-GB" sz="1400" i="1"/>
              <a:t> the ability to </a:t>
            </a:r>
            <a:r>
              <a:rPr lang="en-GB" sz="1400" b="1" i="1"/>
              <a:t>layer </a:t>
            </a:r>
            <a:r>
              <a:rPr lang="en-GB" sz="1400" i="1"/>
              <a:t>samples and the </a:t>
            </a:r>
            <a:r>
              <a:rPr lang="en-GB" sz="1400" b="1" i="1"/>
              <a:t>consistency</a:t>
            </a:r>
            <a:r>
              <a:rPr lang="en-GB" sz="1400" i="1"/>
              <a:t> of repeating them.</a:t>
            </a:r>
          </a:p>
        </p:txBody>
      </p:sp>
      <p:pic>
        <p:nvPicPr>
          <p:cNvPr id="21" name="Picture 20">
            <a:extLst>
              <a:ext uri="{FF2B5EF4-FFF2-40B4-BE49-F238E27FC236}">
                <a16:creationId xmlns:a16="http://schemas.microsoft.com/office/drawing/2014/main" id="{4EA303C8-1D46-97A5-0294-0B56FAE01413}"/>
              </a:ext>
            </a:extLst>
          </p:cNvPr>
          <p:cNvPicPr>
            <a:picLocks noChangeAspect="1"/>
          </p:cNvPicPr>
          <p:nvPr/>
        </p:nvPicPr>
        <p:blipFill>
          <a:blip r:embed="rId7"/>
          <a:stretch>
            <a:fillRect/>
          </a:stretch>
        </p:blipFill>
        <p:spPr>
          <a:xfrm>
            <a:off x="1025670" y="5627654"/>
            <a:ext cx="1170928" cy="889905"/>
          </a:xfrm>
          <a:prstGeom prst="rect">
            <a:avLst/>
          </a:prstGeom>
        </p:spPr>
      </p:pic>
      <p:pic>
        <p:nvPicPr>
          <p:cNvPr id="22" name="Picture 21">
            <a:extLst>
              <a:ext uri="{FF2B5EF4-FFF2-40B4-BE49-F238E27FC236}">
                <a16:creationId xmlns:a16="http://schemas.microsoft.com/office/drawing/2014/main" id="{041E9161-F21A-45BC-6913-B844F3F00077}"/>
              </a:ext>
            </a:extLst>
          </p:cNvPr>
          <p:cNvPicPr>
            <a:picLocks noChangeAspect="1"/>
          </p:cNvPicPr>
          <p:nvPr/>
        </p:nvPicPr>
        <p:blipFill>
          <a:blip r:embed="rId8"/>
          <a:stretch>
            <a:fillRect/>
          </a:stretch>
        </p:blipFill>
        <p:spPr>
          <a:xfrm>
            <a:off x="3125604" y="5631619"/>
            <a:ext cx="755391" cy="981413"/>
          </a:xfrm>
          <a:prstGeom prst="rect">
            <a:avLst/>
          </a:prstGeom>
        </p:spPr>
      </p:pic>
      <p:pic>
        <p:nvPicPr>
          <p:cNvPr id="26" name="Picture 25">
            <a:extLst>
              <a:ext uri="{FF2B5EF4-FFF2-40B4-BE49-F238E27FC236}">
                <a16:creationId xmlns:a16="http://schemas.microsoft.com/office/drawing/2014/main" id="{FD181DE1-4FA2-1887-EFAA-06AA30BC3D22}"/>
              </a:ext>
            </a:extLst>
          </p:cNvPr>
          <p:cNvPicPr>
            <a:picLocks noChangeAspect="1"/>
          </p:cNvPicPr>
          <p:nvPr/>
        </p:nvPicPr>
        <p:blipFill>
          <a:blip r:embed="rId9"/>
          <a:stretch>
            <a:fillRect/>
          </a:stretch>
        </p:blipFill>
        <p:spPr>
          <a:xfrm>
            <a:off x="4802617" y="5703510"/>
            <a:ext cx="1378536" cy="814049"/>
          </a:xfrm>
          <a:prstGeom prst="rect">
            <a:avLst/>
          </a:prstGeom>
        </p:spPr>
      </p:pic>
      <p:sp>
        <p:nvSpPr>
          <p:cNvPr id="27" name="TextBox 26">
            <a:extLst>
              <a:ext uri="{FF2B5EF4-FFF2-40B4-BE49-F238E27FC236}">
                <a16:creationId xmlns:a16="http://schemas.microsoft.com/office/drawing/2014/main" id="{128F581E-A693-3838-872A-BCCCE04DA77A}"/>
              </a:ext>
            </a:extLst>
          </p:cNvPr>
          <p:cNvSpPr txBox="1"/>
          <p:nvPr/>
        </p:nvSpPr>
        <p:spPr>
          <a:xfrm>
            <a:off x="222128" y="3119293"/>
            <a:ext cx="3948941" cy="307777"/>
          </a:xfrm>
          <a:prstGeom prst="rect">
            <a:avLst/>
          </a:prstGeom>
          <a:noFill/>
        </p:spPr>
        <p:txBody>
          <a:bodyPr wrap="square" rtlCol="0">
            <a:spAutoFit/>
          </a:bodyPr>
          <a:lstStyle/>
          <a:p>
            <a:r>
              <a:rPr lang="en-GB" sz="1400" i="1"/>
              <a:t>There are hardware</a:t>
            </a:r>
            <a:r>
              <a:rPr lang="en-GB" sz="1400" b="1" i="1"/>
              <a:t> </a:t>
            </a:r>
            <a:r>
              <a:rPr lang="en-GB" sz="1400" i="1"/>
              <a:t>and</a:t>
            </a:r>
            <a:r>
              <a:rPr lang="en-GB" sz="1400" b="1" i="1"/>
              <a:t> software. </a:t>
            </a:r>
            <a:r>
              <a:rPr lang="en-GB" sz="1400" i="1"/>
              <a:t>samplers.</a:t>
            </a:r>
          </a:p>
        </p:txBody>
      </p:sp>
      <p:pic>
        <p:nvPicPr>
          <p:cNvPr id="30" name="Picture 29">
            <a:extLst>
              <a:ext uri="{FF2B5EF4-FFF2-40B4-BE49-F238E27FC236}">
                <a16:creationId xmlns:a16="http://schemas.microsoft.com/office/drawing/2014/main" id="{3FD567D0-E860-30C1-493D-1E2EDD94479D}"/>
              </a:ext>
            </a:extLst>
          </p:cNvPr>
          <p:cNvPicPr>
            <a:picLocks noChangeAspect="1"/>
          </p:cNvPicPr>
          <p:nvPr/>
        </p:nvPicPr>
        <p:blipFill>
          <a:blip r:embed="rId10"/>
          <a:stretch>
            <a:fillRect/>
          </a:stretch>
        </p:blipFill>
        <p:spPr>
          <a:xfrm>
            <a:off x="5335104" y="2208865"/>
            <a:ext cx="1348720" cy="735665"/>
          </a:xfrm>
          <a:prstGeom prst="rect">
            <a:avLst/>
          </a:prstGeom>
        </p:spPr>
      </p:pic>
    </p:spTree>
    <p:extLst>
      <p:ext uri="{BB962C8B-B14F-4D97-AF65-F5344CB8AC3E}">
        <p14:creationId xmlns:p14="http://schemas.microsoft.com/office/powerpoint/2010/main" val="234567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6" grpId="0"/>
      <p:bldP spid="20"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20</a:t>
            </a:r>
          </a:p>
        </p:txBody>
      </p:sp>
      <p:sp>
        <p:nvSpPr>
          <p:cNvPr id="3" name="TextBox 2">
            <a:extLst>
              <a:ext uri="{FF2B5EF4-FFF2-40B4-BE49-F238E27FC236}">
                <a16:creationId xmlns:a16="http://schemas.microsoft.com/office/drawing/2014/main" id="{EABCCC15-713C-3E09-2DE9-EBDBECC88497}"/>
              </a:ext>
            </a:extLst>
          </p:cNvPr>
          <p:cNvSpPr txBox="1"/>
          <p:nvPr/>
        </p:nvSpPr>
        <p:spPr>
          <a:xfrm>
            <a:off x="509392" y="3735977"/>
            <a:ext cx="6074229" cy="830997"/>
          </a:xfrm>
          <a:prstGeom prst="rect">
            <a:avLst/>
          </a:prstGeom>
          <a:noFill/>
        </p:spPr>
        <p:txBody>
          <a:bodyPr wrap="square" rtlCol="0">
            <a:spAutoFit/>
          </a:bodyPr>
          <a:lstStyle/>
          <a:p>
            <a:r>
              <a:rPr lang="en-GB" sz="2400"/>
              <a:t>Content Area 3: Musical Elements, Musical Styles &amp; Music Technology</a:t>
            </a:r>
          </a:p>
        </p:txBody>
      </p:sp>
      <p:sp>
        <p:nvSpPr>
          <p:cNvPr id="2" name="Rectangle: Rounded Corners 1">
            <a:extLst>
              <a:ext uri="{FF2B5EF4-FFF2-40B4-BE49-F238E27FC236}">
                <a16:creationId xmlns:a16="http://schemas.microsoft.com/office/drawing/2014/main" id="{15F68AC2-B62C-04CA-B6B0-F454AE5F5B62}"/>
              </a:ext>
            </a:extLst>
          </p:cNvPr>
          <p:cNvSpPr/>
          <p:nvPr/>
        </p:nvSpPr>
        <p:spPr>
          <a:xfrm>
            <a:off x="822960" y="5523693"/>
            <a:ext cx="5551713" cy="2488193"/>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Key exam questions</a:t>
            </a:r>
            <a:r>
              <a:rPr lang="en-GB">
                <a:solidFill>
                  <a:schemeClr val="tx1"/>
                </a:solidFill>
              </a:rPr>
              <a:t>:</a:t>
            </a:r>
          </a:p>
          <a:p>
            <a:pPr marL="285750" indent="-285750">
              <a:buFont typeface="Arial" panose="020B0604020202020204" pitchFamily="34" charset="0"/>
              <a:buChar char="•"/>
            </a:pPr>
            <a:r>
              <a:rPr lang="en-GB">
                <a:solidFill>
                  <a:schemeClr val="tx1"/>
                </a:solidFill>
              </a:rPr>
              <a:t>Listen to a track and analyse the use of the elements of music</a:t>
            </a:r>
          </a:p>
          <a:p>
            <a:pPr marL="285750" indent="-285750">
              <a:buFont typeface="Arial" panose="020B0604020202020204" pitchFamily="34" charset="0"/>
              <a:buChar char="•"/>
            </a:pPr>
            <a:r>
              <a:rPr lang="en-GB">
                <a:solidFill>
                  <a:schemeClr val="tx1"/>
                </a:solidFill>
              </a:rPr>
              <a:t>Explain how specific tech influenced genres, e.g. the bass guitar &amp; rock and roll.</a:t>
            </a:r>
          </a:p>
          <a:p>
            <a:pPr marL="285750" indent="-285750">
              <a:buFont typeface="Arial" panose="020B0604020202020204" pitchFamily="34" charset="0"/>
              <a:buChar char="•"/>
            </a:pPr>
            <a:r>
              <a:rPr lang="en-GB">
                <a:solidFill>
                  <a:schemeClr val="tx1"/>
                </a:solidFill>
              </a:rPr>
              <a:t>Specific music theory questions e.g. identifying chords.</a:t>
            </a:r>
          </a:p>
        </p:txBody>
      </p:sp>
      <p:sp>
        <p:nvSpPr>
          <p:cNvPr id="4" name="Call-out: Up Arrow 3">
            <a:extLst>
              <a:ext uri="{FF2B5EF4-FFF2-40B4-BE49-F238E27FC236}">
                <a16:creationId xmlns:a16="http://schemas.microsoft.com/office/drawing/2014/main" id="{134C7502-B508-41BA-F743-D55160D8AA8E}"/>
              </a:ext>
            </a:extLst>
          </p:cNvPr>
          <p:cNvSpPr/>
          <p:nvPr/>
        </p:nvSpPr>
        <p:spPr>
          <a:xfrm>
            <a:off x="1683658" y="8035671"/>
            <a:ext cx="2772228" cy="1160110"/>
          </a:xfrm>
          <a:prstGeom prst="upArrowCallou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This is almost guaranteed, big-mark stuff!</a:t>
            </a:r>
          </a:p>
        </p:txBody>
      </p:sp>
    </p:spTree>
    <p:extLst>
      <p:ext uri="{BB962C8B-B14F-4D97-AF65-F5344CB8AC3E}">
        <p14:creationId xmlns:p14="http://schemas.microsoft.com/office/powerpoint/2010/main" val="2396577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605A0-6570-996E-B6C4-27D0B76B76E9}"/>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08C2C2DA-0299-E358-8499-CCEFB1AF7E81}"/>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21</a:t>
            </a:r>
          </a:p>
        </p:txBody>
      </p:sp>
      <p:sp>
        <p:nvSpPr>
          <p:cNvPr id="3" name="TextBox 2">
            <a:extLst>
              <a:ext uri="{FF2B5EF4-FFF2-40B4-BE49-F238E27FC236}">
                <a16:creationId xmlns:a16="http://schemas.microsoft.com/office/drawing/2014/main" id="{44692207-B8C8-453F-B81C-951D188BC173}"/>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2" name="Rectangle: Rounded Corners 3">
            <a:extLst>
              <a:ext uri="{FF2B5EF4-FFF2-40B4-BE49-F238E27FC236}">
                <a16:creationId xmlns:a16="http://schemas.microsoft.com/office/drawing/2014/main" id="{08DBDE01-BD02-3C08-84B0-D29A302F731E}"/>
              </a:ext>
            </a:extLst>
          </p:cNvPr>
          <p:cNvSpPr/>
          <p:nvPr/>
        </p:nvSpPr>
        <p:spPr>
          <a:xfrm>
            <a:off x="1722892" y="1386146"/>
            <a:ext cx="1706108" cy="30251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solidFill>
                  <a:schemeClr val="tx1"/>
                </a:solidFill>
              </a:rPr>
              <a:t>Through-composed</a:t>
            </a:r>
            <a:endParaRPr lang="en-GB" sz="1200" b="1">
              <a:solidFill>
                <a:schemeClr val="tx1"/>
              </a:solidFill>
            </a:endParaRPr>
          </a:p>
        </p:txBody>
      </p:sp>
      <p:sp>
        <p:nvSpPr>
          <p:cNvPr id="4" name="Rectangle: Rounded Corners 10">
            <a:extLst>
              <a:ext uri="{FF2B5EF4-FFF2-40B4-BE49-F238E27FC236}">
                <a16:creationId xmlns:a16="http://schemas.microsoft.com/office/drawing/2014/main" id="{FCFF0F35-088B-E4C7-A596-5BF1B5974628}"/>
              </a:ext>
            </a:extLst>
          </p:cNvPr>
          <p:cNvSpPr/>
          <p:nvPr/>
        </p:nvSpPr>
        <p:spPr>
          <a:xfrm>
            <a:off x="3875735" y="1403305"/>
            <a:ext cx="868617" cy="276003"/>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a:solidFill>
                  <a:schemeClr val="tx1"/>
                </a:solidFill>
              </a:rPr>
              <a:t>Arch</a:t>
            </a:r>
            <a:endParaRPr lang="en-GB" sz="1050" b="1">
              <a:solidFill>
                <a:schemeClr val="tx1"/>
              </a:solidFill>
            </a:endParaRPr>
          </a:p>
        </p:txBody>
      </p:sp>
      <p:sp>
        <p:nvSpPr>
          <p:cNvPr id="5" name="Rectangle: Rounded Corners 13">
            <a:extLst>
              <a:ext uri="{FF2B5EF4-FFF2-40B4-BE49-F238E27FC236}">
                <a16:creationId xmlns:a16="http://schemas.microsoft.com/office/drawing/2014/main" id="{A3216159-8316-6CF1-3E78-3FCC96D0D367}"/>
              </a:ext>
            </a:extLst>
          </p:cNvPr>
          <p:cNvSpPr/>
          <p:nvPr/>
        </p:nvSpPr>
        <p:spPr>
          <a:xfrm>
            <a:off x="5701016" y="1924135"/>
            <a:ext cx="917823" cy="369331"/>
          </a:xfrm>
          <a:prstGeom prst="roundRect">
            <a:avLst/>
          </a:prstGeom>
          <a:solidFill>
            <a:schemeClr val="bg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solidFill>
                  <a:schemeClr val="tx1"/>
                </a:solidFill>
              </a:rPr>
              <a:t>Rondo</a:t>
            </a:r>
            <a:endParaRPr lang="en-GB" sz="1200" b="1">
              <a:solidFill>
                <a:schemeClr val="tx1"/>
              </a:solidFill>
            </a:endParaRPr>
          </a:p>
        </p:txBody>
      </p:sp>
      <p:sp>
        <p:nvSpPr>
          <p:cNvPr id="6" name="Oval 5">
            <a:extLst>
              <a:ext uri="{FF2B5EF4-FFF2-40B4-BE49-F238E27FC236}">
                <a16:creationId xmlns:a16="http://schemas.microsoft.com/office/drawing/2014/main" id="{A06F50FD-ED48-4EEB-58C4-96E8A8F38DBF}"/>
              </a:ext>
            </a:extLst>
          </p:cNvPr>
          <p:cNvSpPr/>
          <p:nvPr/>
        </p:nvSpPr>
        <p:spPr>
          <a:xfrm>
            <a:off x="3606281" y="2060801"/>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7" name="Oval 6">
            <a:extLst>
              <a:ext uri="{FF2B5EF4-FFF2-40B4-BE49-F238E27FC236}">
                <a16:creationId xmlns:a16="http://schemas.microsoft.com/office/drawing/2014/main" id="{EE0E2BE8-18F9-C3F2-1A27-E75A2193A724}"/>
              </a:ext>
            </a:extLst>
          </p:cNvPr>
          <p:cNvSpPr/>
          <p:nvPr/>
        </p:nvSpPr>
        <p:spPr>
          <a:xfrm>
            <a:off x="3809270" y="1883088"/>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B</a:t>
            </a:r>
          </a:p>
        </p:txBody>
      </p:sp>
      <p:sp>
        <p:nvSpPr>
          <p:cNvPr id="8" name="Oval 7">
            <a:extLst>
              <a:ext uri="{FF2B5EF4-FFF2-40B4-BE49-F238E27FC236}">
                <a16:creationId xmlns:a16="http://schemas.microsoft.com/office/drawing/2014/main" id="{DD3AC301-F047-EE72-6FF6-376665C941FD}"/>
              </a:ext>
            </a:extLst>
          </p:cNvPr>
          <p:cNvSpPr/>
          <p:nvPr/>
        </p:nvSpPr>
        <p:spPr>
          <a:xfrm>
            <a:off x="4033099" y="1747235"/>
            <a:ext cx="353086" cy="22793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C</a:t>
            </a:r>
          </a:p>
        </p:txBody>
      </p:sp>
      <p:sp>
        <p:nvSpPr>
          <p:cNvPr id="9" name="Oval 8">
            <a:extLst>
              <a:ext uri="{FF2B5EF4-FFF2-40B4-BE49-F238E27FC236}">
                <a16:creationId xmlns:a16="http://schemas.microsoft.com/office/drawing/2014/main" id="{0DF87166-91D2-6752-3BF4-39736EE0D0E1}"/>
              </a:ext>
            </a:extLst>
          </p:cNvPr>
          <p:cNvSpPr/>
          <p:nvPr/>
        </p:nvSpPr>
        <p:spPr>
          <a:xfrm>
            <a:off x="4278480" y="1883088"/>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B</a:t>
            </a:r>
          </a:p>
        </p:txBody>
      </p:sp>
      <p:sp>
        <p:nvSpPr>
          <p:cNvPr id="10" name="Oval 9">
            <a:extLst>
              <a:ext uri="{FF2B5EF4-FFF2-40B4-BE49-F238E27FC236}">
                <a16:creationId xmlns:a16="http://schemas.microsoft.com/office/drawing/2014/main" id="{9B7A744E-6D59-A2B9-A2BA-FC76847571C7}"/>
              </a:ext>
            </a:extLst>
          </p:cNvPr>
          <p:cNvSpPr/>
          <p:nvPr/>
        </p:nvSpPr>
        <p:spPr>
          <a:xfrm>
            <a:off x="4419967" y="2067357"/>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11" name="Oval 10">
            <a:extLst>
              <a:ext uri="{FF2B5EF4-FFF2-40B4-BE49-F238E27FC236}">
                <a16:creationId xmlns:a16="http://schemas.microsoft.com/office/drawing/2014/main" id="{DF0C8980-E47D-9AB7-1EAF-9FA32A4DF985}"/>
              </a:ext>
            </a:extLst>
          </p:cNvPr>
          <p:cNvSpPr/>
          <p:nvPr/>
        </p:nvSpPr>
        <p:spPr>
          <a:xfrm>
            <a:off x="5191296" y="1826297"/>
            <a:ext cx="353086" cy="25046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B</a:t>
            </a:r>
          </a:p>
        </p:txBody>
      </p:sp>
      <p:sp>
        <p:nvSpPr>
          <p:cNvPr id="12" name="Oval 11">
            <a:extLst>
              <a:ext uri="{FF2B5EF4-FFF2-40B4-BE49-F238E27FC236}">
                <a16:creationId xmlns:a16="http://schemas.microsoft.com/office/drawing/2014/main" id="{B8FFC15D-D845-81EF-B0C4-804167B8D750}"/>
              </a:ext>
            </a:extLst>
          </p:cNvPr>
          <p:cNvSpPr/>
          <p:nvPr/>
        </p:nvSpPr>
        <p:spPr>
          <a:xfrm>
            <a:off x="5001731" y="1990397"/>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13" name="Oval 12">
            <a:extLst>
              <a:ext uri="{FF2B5EF4-FFF2-40B4-BE49-F238E27FC236}">
                <a16:creationId xmlns:a16="http://schemas.microsoft.com/office/drawing/2014/main" id="{21C8555C-8E14-A04E-DE44-C2FAAA84DE64}"/>
              </a:ext>
            </a:extLst>
          </p:cNvPr>
          <p:cNvSpPr/>
          <p:nvPr/>
        </p:nvSpPr>
        <p:spPr>
          <a:xfrm>
            <a:off x="5380861" y="1673672"/>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14" name="Oval 13">
            <a:extLst>
              <a:ext uri="{FF2B5EF4-FFF2-40B4-BE49-F238E27FC236}">
                <a16:creationId xmlns:a16="http://schemas.microsoft.com/office/drawing/2014/main" id="{B1F1A923-A705-E0D9-44A1-A54174F12538}"/>
              </a:ext>
            </a:extLst>
          </p:cNvPr>
          <p:cNvSpPr/>
          <p:nvPr/>
        </p:nvSpPr>
        <p:spPr>
          <a:xfrm>
            <a:off x="5583191" y="1539158"/>
            <a:ext cx="353086" cy="2504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C</a:t>
            </a:r>
          </a:p>
        </p:txBody>
      </p:sp>
      <p:sp>
        <p:nvSpPr>
          <p:cNvPr id="15" name="Oval 14">
            <a:extLst>
              <a:ext uri="{FF2B5EF4-FFF2-40B4-BE49-F238E27FC236}">
                <a16:creationId xmlns:a16="http://schemas.microsoft.com/office/drawing/2014/main" id="{342B54C0-468B-2BF6-ECA9-A0EF92A9B155}"/>
              </a:ext>
            </a:extLst>
          </p:cNvPr>
          <p:cNvSpPr/>
          <p:nvPr/>
        </p:nvSpPr>
        <p:spPr>
          <a:xfrm>
            <a:off x="5848217" y="1403305"/>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16" name="Oval 15">
            <a:extLst>
              <a:ext uri="{FF2B5EF4-FFF2-40B4-BE49-F238E27FC236}">
                <a16:creationId xmlns:a16="http://schemas.microsoft.com/office/drawing/2014/main" id="{DD83B915-B456-F10F-690A-E8259191A319}"/>
              </a:ext>
            </a:extLst>
          </p:cNvPr>
          <p:cNvSpPr/>
          <p:nvPr/>
        </p:nvSpPr>
        <p:spPr>
          <a:xfrm>
            <a:off x="356044" y="1759624"/>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17" name="Oval 16">
            <a:extLst>
              <a:ext uri="{FF2B5EF4-FFF2-40B4-BE49-F238E27FC236}">
                <a16:creationId xmlns:a16="http://schemas.microsoft.com/office/drawing/2014/main" id="{8B4D4946-1C94-8C7B-2577-86C0BD6FBA5C}"/>
              </a:ext>
            </a:extLst>
          </p:cNvPr>
          <p:cNvSpPr/>
          <p:nvPr/>
        </p:nvSpPr>
        <p:spPr>
          <a:xfrm>
            <a:off x="686007" y="1751512"/>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B</a:t>
            </a:r>
          </a:p>
        </p:txBody>
      </p:sp>
      <p:sp>
        <p:nvSpPr>
          <p:cNvPr id="18" name="Rectangle: Rounded Corners 46">
            <a:extLst>
              <a:ext uri="{FF2B5EF4-FFF2-40B4-BE49-F238E27FC236}">
                <a16:creationId xmlns:a16="http://schemas.microsoft.com/office/drawing/2014/main" id="{8F9DC75C-F3B4-170A-66FE-40FB5FE71541}"/>
              </a:ext>
            </a:extLst>
          </p:cNvPr>
          <p:cNvSpPr/>
          <p:nvPr/>
        </p:nvSpPr>
        <p:spPr>
          <a:xfrm>
            <a:off x="313438" y="1386146"/>
            <a:ext cx="1018117" cy="326618"/>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i="1">
                <a:solidFill>
                  <a:schemeClr val="tx1"/>
                </a:solidFill>
              </a:rPr>
              <a:t>Binary</a:t>
            </a:r>
          </a:p>
        </p:txBody>
      </p:sp>
      <p:sp>
        <p:nvSpPr>
          <p:cNvPr id="19" name="Rectangle: Rounded Corners 47">
            <a:extLst>
              <a:ext uri="{FF2B5EF4-FFF2-40B4-BE49-F238E27FC236}">
                <a16:creationId xmlns:a16="http://schemas.microsoft.com/office/drawing/2014/main" id="{5D8361CB-CDEF-303C-61DA-D170486BA368}"/>
              </a:ext>
            </a:extLst>
          </p:cNvPr>
          <p:cNvSpPr/>
          <p:nvPr/>
        </p:nvSpPr>
        <p:spPr>
          <a:xfrm>
            <a:off x="284337" y="2235828"/>
            <a:ext cx="1045483" cy="235140"/>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a:solidFill>
                  <a:schemeClr val="tx1"/>
                </a:solidFill>
              </a:rPr>
              <a:t>Ternary</a:t>
            </a:r>
            <a:endParaRPr lang="en-GB" sz="1050" b="1">
              <a:solidFill>
                <a:schemeClr val="tx1"/>
              </a:solidFill>
            </a:endParaRPr>
          </a:p>
        </p:txBody>
      </p:sp>
      <p:sp>
        <p:nvSpPr>
          <p:cNvPr id="20" name="Oval 19">
            <a:extLst>
              <a:ext uri="{FF2B5EF4-FFF2-40B4-BE49-F238E27FC236}">
                <a16:creationId xmlns:a16="http://schemas.microsoft.com/office/drawing/2014/main" id="{F35ED674-9E23-AD08-F227-6A955B75826D}"/>
              </a:ext>
            </a:extLst>
          </p:cNvPr>
          <p:cNvSpPr/>
          <p:nvPr/>
        </p:nvSpPr>
        <p:spPr>
          <a:xfrm>
            <a:off x="313438" y="2613749"/>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22" name="Oval 21">
            <a:extLst>
              <a:ext uri="{FF2B5EF4-FFF2-40B4-BE49-F238E27FC236}">
                <a16:creationId xmlns:a16="http://schemas.microsoft.com/office/drawing/2014/main" id="{C3B5484B-859B-0D04-40B9-70D32A7C4A09}"/>
              </a:ext>
            </a:extLst>
          </p:cNvPr>
          <p:cNvSpPr/>
          <p:nvPr/>
        </p:nvSpPr>
        <p:spPr>
          <a:xfrm>
            <a:off x="585050" y="2522252"/>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B</a:t>
            </a:r>
          </a:p>
        </p:txBody>
      </p:sp>
      <p:sp>
        <p:nvSpPr>
          <p:cNvPr id="23" name="Oval 22">
            <a:extLst>
              <a:ext uri="{FF2B5EF4-FFF2-40B4-BE49-F238E27FC236}">
                <a16:creationId xmlns:a16="http://schemas.microsoft.com/office/drawing/2014/main" id="{70F27C97-44ED-DC9D-F9EE-AE10DC4D72AF}"/>
              </a:ext>
            </a:extLst>
          </p:cNvPr>
          <p:cNvSpPr/>
          <p:nvPr/>
        </p:nvSpPr>
        <p:spPr>
          <a:xfrm>
            <a:off x="902171" y="2605380"/>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24" name="Rectangle: Rounded Corners 51">
            <a:extLst>
              <a:ext uri="{FF2B5EF4-FFF2-40B4-BE49-F238E27FC236}">
                <a16:creationId xmlns:a16="http://schemas.microsoft.com/office/drawing/2014/main" id="{619804EB-1C52-58CA-72D9-059764B920B0}"/>
              </a:ext>
            </a:extLst>
          </p:cNvPr>
          <p:cNvSpPr/>
          <p:nvPr/>
        </p:nvSpPr>
        <p:spPr>
          <a:xfrm>
            <a:off x="1685795" y="2185124"/>
            <a:ext cx="1212260" cy="268487"/>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a:solidFill>
                  <a:schemeClr val="tx1"/>
                </a:solidFill>
              </a:rPr>
              <a:t>Strophic</a:t>
            </a:r>
            <a:endParaRPr lang="en-GB" sz="1050" b="1">
              <a:solidFill>
                <a:schemeClr val="tx1"/>
              </a:solidFill>
            </a:endParaRPr>
          </a:p>
        </p:txBody>
      </p:sp>
      <p:sp>
        <p:nvSpPr>
          <p:cNvPr id="25" name="Oval 24">
            <a:extLst>
              <a:ext uri="{FF2B5EF4-FFF2-40B4-BE49-F238E27FC236}">
                <a16:creationId xmlns:a16="http://schemas.microsoft.com/office/drawing/2014/main" id="{10EB57B6-8D85-F6C7-2B31-8DE4C93CB793}"/>
              </a:ext>
            </a:extLst>
          </p:cNvPr>
          <p:cNvSpPr/>
          <p:nvPr/>
        </p:nvSpPr>
        <p:spPr>
          <a:xfrm>
            <a:off x="1685795" y="252291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26" name="Oval 25">
            <a:extLst>
              <a:ext uri="{FF2B5EF4-FFF2-40B4-BE49-F238E27FC236}">
                <a16:creationId xmlns:a16="http://schemas.microsoft.com/office/drawing/2014/main" id="{66833A1A-EA61-C4FC-0CA2-507BB7DC2270}"/>
              </a:ext>
            </a:extLst>
          </p:cNvPr>
          <p:cNvSpPr/>
          <p:nvPr/>
        </p:nvSpPr>
        <p:spPr>
          <a:xfrm>
            <a:off x="2544969" y="252291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27" name="Oval 26">
            <a:extLst>
              <a:ext uri="{FF2B5EF4-FFF2-40B4-BE49-F238E27FC236}">
                <a16:creationId xmlns:a16="http://schemas.microsoft.com/office/drawing/2014/main" id="{21CD0C13-29E5-B2CE-87BB-E7E7E193D87B}"/>
              </a:ext>
            </a:extLst>
          </p:cNvPr>
          <p:cNvSpPr/>
          <p:nvPr/>
        </p:nvSpPr>
        <p:spPr>
          <a:xfrm>
            <a:off x="2267255" y="2528342"/>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28" name="Oval 27">
            <a:extLst>
              <a:ext uri="{FF2B5EF4-FFF2-40B4-BE49-F238E27FC236}">
                <a16:creationId xmlns:a16="http://schemas.microsoft.com/office/drawing/2014/main" id="{D9F2E0BF-0D43-8F0C-0110-056BDEB0A423}"/>
              </a:ext>
            </a:extLst>
          </p:cNvPr>
          <p:cNvSpPr/>
          <p:nvPr/>
        </p:nvSpPr>
        <p:spPr>
          <a:xfrm>
            <a:off x="1978590" y="252291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29" name="Oval 28">
            <a:extLst>
              <a:ext uri="{FF2B5EF4-FFF2-40B4-BE49-F238E27FC236}">
                <a16:creationId xmlns:a16="http://schemas.microsoft.com/office/drawing/2014/main" id="{A1BDBE97-0A3B-F377-D898-0613A7622DF3}"/>
              </a:ext>
            </a:extLst>
          </p:cNvPr>
          <p:cNvSpPr/>
          <p:nvPr/>
        </p:nvSpPr>
        <p:spPr>
          <a:xfrm>
            <a:off x="2603543" y="1771789"/>
            <a:ext cx="353086" cy="250463"/>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D</a:t>
            </a:r>
          </a:p>
        </p:txBody>
      </p:sp>
      <p:sp>
        <p:nvSpPr>
          <p:cNvPr id="30" name="Oval 29">
            <a:extLst>
              <a:ext uri="{FF2B5EF4-FFF2-40B4-BE49-F238E27FC236}">
                <a16:creationId xmlns:a16="http://schemas.microsoft.com/office/drawing/2014/main" id="{080EA98C-3226-9B6D-1CFC-28E89AD24F2A}"/>
              </a:ext>
            </a:extLst>
          </p:cNvPr>
          <p:cNvSpPr/>
          <p:nvPr/>
        </p:nvSpPr>
        <p:spPr>
          <a:xfrm>
            <a:off x="1992846" y="1787329"/>
            <a:ext cx="353086" cy="25046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B</a:t>
            </a:r>
          </a:p>
        </p:txBody>
      </p:sp>
      <p:sp>
        <p:nvSpPr>
          <p:cNvPr id="31" name="Oval 30">
            <a:extLst>
              <a:ext uri="{FF2B5EF4-FFF2-40B4-BE49-F238E27FC236}">
                <a16:creationId xmlns:a16="http://schemas.microsoft.com/office/drawing/2014/main" id="{6424996C-82BC-86A2-CCC9-E191B4A9DC89}"/>
              </a:ext>
            </a:extLst>
          </p:cNvPr>
          <p:cNvSpPr/>
          <p:nvPr/>
        </p:nvSpPr>
        <p:spPr>
          <a:xfrm>
            <a:off x="1713026" y="1800357"/>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p>
        </p:txBody>
      </p:sp>
      <p:sp>
        <p:nvSpPr>
          <p:cNvPr id="32" name="Oval 31">
            <a:extLst>
              <a:ext uri="{FF2B5EF4-FFF2-40B4-BE49-F238E27FC236}">
                <a16:creationId xmlns:a16="http://schemas.microsoft.com/office/drawing/2014/main" id="{5E9CABB4-69C9-C4A6-F8ED-4B1EB28C7858}"/>
              </a:ext>
            </a:extLst>
          </p:cNvPr>
          <p:cNvSpPr/>
          <p:nvPr/>
        </p:nvSpPr>
        <p:spPr>
          <a:xfrm>
            <a:off x="2301207" y="1787329"/>
            <a:ext cx="353086" cy="2504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C</a:t>
            </a:r>
          </a:p>
        </p:txBody>
      </p:sp>
      <p:sp>
        <p:nvSpPr>
          <p:cNvPr id="33" name="Oval 32">
            <a:extLst>
              <a:ext uri="{FF2B5EF4-FFF2-40B4-BE49-F238E27FC236}">
                <a16:creationId xmlns:a16="http://schemas.microsoft.com/office/drawing/2014/main" id="{EB399A89-1645-DBBC-E9EC-0A4D67981B05}"/>
              </a:ext>
            </a:extLst>
          </p:cNvPr>
          <p:cNvSpPr/>
          <p:nvPr/>
        </p:nvSpPr>
        <p:spPr>
          <a:xfrm>
            <a:off x="2905879" y="1771789"/>
            <a:ext cx="353086" cy="250463"/>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a:t>E</a:t>
            </a:r>
            <a:endParaRPr lang="en-GB" sz="1050"/>
          </a:p>
        </p:txBody>
      </p:sp>
      <p:sp>
        <p:nvSpPr>
          <p:cNvPr id="34" name="TextBox 33">
            <a:extLst>
              <a:ext uri="{FF2B5EF4-FFF2-40B4-BE49-F238E27FC236}">
                <a16:creationId xmlns:a16="http://schemas.microsoft.com/office/drawing/2014/main" id="{CFBC6452-646E-F3DB-50D8-F04F7FAB91A4}"/>
              </a:ext>
            </a:extLst>
          </p:cNvPr>
          <p:cNvSpPr txBox="1"/>
          <p:nvPr/>
        </p:nvSpPr>
        <p:spPr>
          <a:xfrm>
            <a:off x="191874" y="934625"/>
            <a:ext cx="5744403" cy="307777"/>
          </a:xfrm>
          <a:prstGeom prst="rect">
            <a:avLst/>
          </a:prstGeom>
          <a:noFill/>
        </p:spPr>
        <p:txBody>
          <a:bodyPr wrap="square" rtlCol="0">
            <a:spAutoFit/>
          </a:bodyPr>
          <a:lstStyle/>
          <a:p>
            <a:r>
              <a:rPr lang="en-GB" sz="1400"/>
              <a:t>1.</a:t>
            </a:r>
            <a:r>
              <a:rPr lang="en-GB" sz="1400" b="1"/>
              <a:t> Form</a:t>
            </a:r>
            <a:r>
              <a:rPr lang="en-GB" sz="1400"/>
              <a:t>. Name the different musical forms. The first is done for you.</a:t>
            </a:r>
          </a:p>
        </p:txBody>
      </p:sp>
      <p:sp>
        <p:nvSpPr>
          <p:cNvPr id="35" name="Rounded Rectangle 10">
            <a:extLst>
              <a:ext uri="{FF2B5EF4-FFF2-40B4-BE49-F238E27FC236}">
                <a16:creationId xmlns:a16="http://schemas.microsoft.com/office/drawing/2014/main" id="{9A6F17D4-DD9A-2852-63BB-E02CED2EF601}"/>
              </a:ext>
            </a:extLst>
          </p:cNvPr>
          <p:cNvSpPr/>
          <p:nvPr/>
        </p:nvSpPr>
        <p:spPr>
          <a:xfrm>
            <a:off x="617440" y="6285709"/>
            <a:ext cx="1499504" cy="341957"/>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Pre-chorus</a:t>
            </a:r>
            <a:endParaRPr lang="en-GB" sz="1000" b="1">
              <a:solidFill>
                <a:schemeClr val="tx1"/>
              </a:solidFill>
            </a:endParaRPr>
          </a:p>
        </p:txBody>
      </p:sp>
      <p:sp>
        <p:nvSpPr>
          <p:cNvPr id="36" name="Rounded Rectangle 11">
            <a:extLst>
              <a:ext uri="{FF2B5EF4-FFF2-40B4-BE49-F238E27FC236}">
                <a16:creationId xmlns:a16="http://schemas.microsoft.com/office/drawing/2014/main" id="{4C09889B-5119-537F-923F-AEBE6E82F15D}"/>
              </a:ext>
            </a:extLst>
          </p:cNvPr>
          <p:cNvSpPr/>
          <p:nvPr/>
        </p:nvSpPr>
        <p:spPr>
          <a:xfrm>
            <a:off x="3674912" y="6189590"/>
            <a:ext cx="1149681" cy="383436"/>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Refrain</a:t>
            </a:r>
            <a:endParaRPr lang="en-GB" sz="1000" b="1">
              <a:solidFill>
                <a:schemeClr val="tx1"/>
              </a:solidFill>
            </a:endParaRPr>
          </a:p>
        </p:txBody>
      </p:sp>
      <p:sp>
        <p:nvSpPr>
          <p:cNvPr id="37" name="Rounded Rectangle 12">
            <a:extLst>
              <a:ext uri="{FF2B5EF4-FFF2-40B4-BE49-F238E27FC236}">
                <a16:creationId xmlns:a16="http://schemas.microsoft.com/office/drawing/2014/main" id="{57EB043B-F27F-94D3-9D45-E5275F5D2EDA}"/>
              </a:ext>
            </a:extLst>
          </p:cNvPr>
          <p:cNvSpPr/>
          <p:nvPr/>
        </p:nvSpPr>
        <p:spPr>
          <a:xfrm>
            <a:off x="688393" y="7056519"/>
            <a:ext cx="1204711" cy="279021"/>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Coda</a:t>
            </a:r>
            <a:endParaRPr lang="en-GB" sz="1000" b="1">
              <a:solidFill>
                <a:schemeClr val="tx1"/>
              </a:solidFill>
            </a:endParaRPr>
          </a:p>
        </p:txBody>
      </p:sp>
      <p:sp>
        <p:nvSpPr>
          <p:cNvPr id="38" name="Rounded Rectangle 13">
            <a:extLst>
              <a:ext uri="{FF2B5EF4-FFF2-40B4-BE49-F238E27FC236}">
                <a16:creationId xmlns:a16="http://schemas.microsoft.com/office/drawing/2014/main" id="{EBDE339F-40DE-4750-BB68-DD20DE854151}"/>
              </a:ext>
            </a:extLst>
          </p:cNvPr>
          <p:cNvSpPr/>
          <p:nvPr/>
        </p:nvSpPr>
        <p:spPr>
          <a:xfrm>
            <a:off x="4709050" y="8288141"/>
            <a:ext cx="1133473" cy="340693"/>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Breakdown</a:t>
            </a:r>
            <a:endParaRPr lang="en-GB" sz="1000" b="1">
              <a:solidFill>
                <a:schemeClr val="tx1"/>
              </a:solidFill>
            </a:endParaRPr>
          </a:p>
        </p:txBody>
      </p:sp>
      <p:sp>
        <p:nvSpPr>
          <p:cNvPr id="39" name="Rounded Rectangle 15">
            <a:extLst>
              <a:ext uri="{FF2B5EF4-FFF2-40B4-BE49-F238E27FC236}">
                <a16:creationId xmlns:a16="http://schemas.microsoft.com/office/drawing/2014/main" id="{A33739B5-5680-E0D0-A724-43CE8A6A7EB8}"/>
              </a:ext>
            </a:extLst>
          </p:cNvPr>
          <p:cNvSpPr/>
          <p:nvPr/>
        </p:nvSpPr>
        <p:spPr>
          <a:xfrm>
            <a:off x="2573431" y="7777114"/>
            <a:ext cx="1133308" cy="334846"/>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Drop</a:t>
            </a:r>
            <a:endParaRPr lang="en-GB" sz="1000" b="1">
              <a:solidFill>
                <a:schemeClr val="tx1"/>
              </a:solidFill>
            </a:endParaRPr>
          </a:p>
        </p:txBody>
      </p:sp>
      <p:sp>
        <p:nvSpPr>
          <p:cNvPr id="40" name="Rounded Rectangle 16">
            <a:extLst>
              <a:ext uri="{FF2B5EF4-FFF2-40B4-BE49-F238E27FC236}">
                <a16:creationId xmlns:a16="http://schemas.microsoft.com/office/drawing/2014/main" id="{7416AA98-095D-2D57-5F04-F1DE410D7765}"/>
              </a:ext>
            </a:extLst>
          </p:cNvPr>
          <p:cNvSpPr/>
          <p:nvPr/>
        </p:nvSpPr>
        <p:spPr>
          <a:xfrm>
            <a:off x="5204745" y="6148578"/>
            <a:ext cx="1290108" cy="383436"/>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Riser</a:t>
            </a:r>
            <a:endParaRPr lang="en-GB" sz="1000" b="1">
              <a:solidFill>
                <a:schemeClr val="tx1"/>
              </a:solidFill>
            </a:endParaRPr>
          </a:p>
        </p:txBody>
      </p:sp>
      <p:sp>
        <p:nvSpPr>
          <p:cNvPr id="41" name="Rounded Rectangle 17">
            <a:extLst>
              <a:ext uri="{FF2B5EF4-FFF2-40B4-BE49-F238E27FC236}">
                <a16:creationId xmlns:a16="http://schemas.microsoft.com/office/drawing/2014/main" id="{DA930443-0601-C968-FD75-3F2BF454FD49}"/>
              </a:ext>
            </a:extLst>
          </p:cNvPr>
          <p:cNvSpPr/>
          <p:nvPr/>
        </p:nvSpPr>
        <p:spPr>
          <a:xfrm>
            <a:off x="704222" y="8193195"/>
            <a:ext cx="1004997" cy="331232"/>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Bridge</a:t>
            </a:r>
            <a:endParaRPr lang="en-GB" sz="1000" b="1">
              <a:solidFill>
                <a:schemeClr val="tx1"/>
              </a:solidFill>
            </a:endParaRPr>
          </a:p>
        </p:txBody>
      </p:sp>
      <p:sp>
        <p:nvSpPr>
          <p:cNvPr id="42" name="Rounded Rectangle 18">
            <a:extLst>
              <a:ext uri="{FF2B5EF4-FFF2-40B4-BE49-F238E27FC236}">
                <a16:creationId xmlns:a16="http://schemas.microsoft.com/office/drawing/2014/main" id="{70CA2084-B9B5-6E27-FE7B-BADFB4519C27}"/>
              </a:ext>
            </a:extLst>
          </p:cNvPr>
          <p:cNvSpPr/>
          <p:nvPr/>
        </p:nvSpPr>
        <p:spPr>
          <a:xfrm>
            <a:off x="300553" y="6658269"/>
            <a:ext cx="2727304" cy="298166"/>
          </a:xfrm>
          <a:prstGeom prst="round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Build-up section before a chorus. </a:t>
            </a:r>
            <a:endParaRPr lang="en-GB" sz="1200" b="1"/>
          </a:p>
        </p:txBody>
      </p:sp>
      <p:sp>
        <p:nvSpPr>
          <p:cNvPr id="43" name="Rounded Rectangle 19">
            <a:extLst>
              <a:ext uri="{FF2B5EF4-FFF2-40B4-BE49-F238E27FC236}">
                <a16:creationId xmlns:a16="http://schemas.microsoft.com/office/drawing/2014/main" id="{FA9A60B5-1464-5F79-D480-7804156EB181}"/>
              </a:ext>
            </a:extLst>
          </p:cNvPr>
          <p:cNvSpPr/>
          <p:nvPr/>
        </p:nvSpPr>
        <p:spPr>
          <a:xfrm>
            <a:off x="234652" y="7404431"/>
            <a:ext cx="2229150" cy="380728"/>
          </a:xfrm>
          <a:prstGeom prst="roundRect">
            <a:avLst/>
          </a:prstGeom>
          <a:solidFill>
            <a:srgbClr val="00B0F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Brings the song to an end. Different to an outro. </a:t>
            </a:r>
            <a:endParaRPr lang="en-GB" sz="1200" b="1"/>
          </a:p>
        </p:txBody>
      </p:sp>
      <p:sp>
        <p:nvSpPr>
          <p:cNvPr id="44" name="Rounded Rectangle 20">
            <a:extLst>
              <a:ext uri="{FF2B5EF4-FFF2-40B4-BE49-F238E27FC236}">
                <a16:creationId xmlns:a16="http://schemas.microsoft.com/office/drawing/2014/main" id="{9403AD72-8DCC-F2CE-DB08-AA313CF9F67B}"/>
              </a:ext>
            </a:extLst>
          </p:cNvPr>
          <p:cNvSpPr/>
          <p:nvPr/>
        </p:nvSpPr>
        <p:spPr>
          <a:xfrm>
            <a:off x="4304349" y="8705914"/>
            <a:ext cx="2043008" cy="530921"/>
          </a:xfrm>
          <a:prstGeom prst="roundRect">
            <a:avLst/>
          </a:prstGeom>
          <a:solidFill>
            <a:schemeClr val="accent2">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Section where parts are stripped back. Often solos.</a:t>
            </a:r>
            <a:endParaRPr lang="en-GB" sz="1200" b="1"/>
          </a:p>
        </p:txBody>
      </p:sp>
      <p:sp>
        <p:nvSpPr>
          <p:cNvPr id="45" name="Rounded Rectangle 21">
            <a:extLst>
              <a:ext uri="{FF2B5EF4-FFF2-40B4-BE49-F238E27FC236}">
                <a16:creationId xmlns:a16="http://schemas.microsoft.com/office/drawing/2014/main" id="{B0E3B1EC-901C-1AF2-657B-90CA01B335EF}"/>
              </a:ext>
            </a:extLst>
          </p:cNvPr>
          <p:cNvSpPr/>
          <p:nvPr/>
        </p:nvSpPr>
        <p:spPr>
          <a:xfrm>
            <a:off x="2064570" y="8162002"/>
            <a:ext cx="1972820" cy="380728"/>
          </a:xfrm>
          <a:prstGeom prst="roundRect">
            <a:avLst/>
          </a:prstGeom>
          <a:solidFill>
            <a:schemeClr val="accent3">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The end of a build-up section.</a:t>
            </a:r>
            <a:endParaRPr lang="en-GB" sz="1200" b="1"/>
          </a:p>
        </p:txBody>
      </p:sp>
      <p:sp>
        <p:nvSpPr>
          <p:cNvPr id="46" name="Rounded Rectangle 22">
            <a:extLst>
              <a:ext uri="{FF2B5EF4-FFF2-40B4-BE49-F238E27FC236}">
                <a16:creationId xmlns:a16="http://schemas.microsoft.com/office/drawing/2014/main" id="{81C93C8A-0D61-E13C-82ED-FDEDA0E953B3}"/>
              </a:ext>
            </a:extLst>
          </p:cNvPr>
          <p:cNvSpPr/>
          <p:nvPr/>
        </p:nvSpPr>
        <p:spPr>
          <a:xfrm>
            <a:off x="4829288" y="6592342"/>
            <a:ext cx="1972820" cy="404844"/>
          </a:xfrm>
          <a:prstGeom prst="roundRect">
            <a:avLst/>
          </a:prstGeom>
          <a:solidFill>
            <a:schemeClr val="accent3">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A sound that rises in pitch or volume</a:t>
            </a:r>
            <a:endParaRPr lang="en-GB" sz="1200" b="1"/>
          </a:p>
        </p:txBody>
      </p:sp>
      <p:sp>
        <p:nvSpPr>
          <p:cNvPr id="47" name="Rounded Rectangle 23">
            <a:extLst>
              <a:ext uri="{FF2B5EF4-FFF2-40B4-BE49-F238E27FC236}">
                <a16:creationId xmlns:a16="http://schemas.microsoft.com/office/drawing/2014/main" id="{88D8BB4B-FE24-621A-C694-6E89016F0267}"/>
              </a:ext>
            </a:extLst>
          </p:cNvPr>
          <p:cNvSpPr/>
          <p:nvPr/>
        </p:nvSpPr>
        <p:spPr>
          <a:xfrm>
            <a:off x="510643" y="8642814"/>
            <a:ext cx="2242676" cy="404844"/>
          </a:xfrm>
          <a:prstGeom prst="roundRect">
            <a:avLst/>
          </a:prstGeom>
          <a:solidFill>
            <a:schemeClr val="accent4">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Either a pre-chorus or middle 8.</a:t>
            </a:r>
            <a:endParaRPr lang="en-GB" sz="1200" b="1"/>
          </a:p>
        </p:txBody>
      </p:sp>
      <p:sp>
        <p:nvSpPr>
          <p:cNvPr id="48" name="Rounded Rectangle 24">
            <a:extLst>
              <a:ext uri="{FF2B5EF4-FFF2-40B4-BE49-F238E27FC236}">
                <a16:creationId xmlns:a16="http://schemas.microsoft.com/office/drawing/2014/main" id="{0FDDB167-B796-5D86-1DB2-60A176BD49E8}"/>
              </a:ext>
            </a:extLst>
          </p:cNvPr>
          <p:cNvSpPr/>
          <p:nvPr/>
        </p:nvSpPr>
        <p:spPr>
          <a:xfrm>
            <a:off x="3109473" y="6633462"/>
            <a:ext cx="1499504" cy="298166"/>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A repeated lyric</a:t>
            </a:r>
            <a:endParaRPr lang="en-GB" sz="1200" b="1"/>
          </a:p>
        </p:txBody>
      </p:sp>
      <p:sp>
        <p:nvSpPr>
          <p:cNvPr id="49" name="Rounded Rectangle 25">
            <a:extLst>
              <a:ext uri="{FF2B5EF4-FFF2-40B4-BE49-F238E27FC236}">
                <a16:creationId xmlns:a16="http://schemas.microsoft.com/office/drawing/2014/main" id="{0A1D3C07-C70F-AFBF-7A5D-4B2E48050E4A}"/>
              </a:ext>
            </a:extLst>
          </p:cNvPr>
          <p:cNvSpPr/>
          <p:nvPr/>
        </p:nvSpPr>
        <p:spPr>
          <a:xfrm>
            <a:off x="4637812" y="7118059"/>
            <a:ext cx="1204711" cy="323598"/>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Intro</a:t>
            </a:r>
            <a:endParaRPr lang="en-GB" sz="1000" b="1">
              <a:solidFill>
                <a:schemeClr val="tx1"/>
              </a:solidFill>
            </a:endParaRPr>
          </a:p>
        </p:txBody>
      </p:sp>
      <p:sp>
        <p:nvSpPr>
          <p:cNvPr id="50" name="Rounded Rectangle 26">
            <a:extLst>
              <a:ext uri="{FF2B5EF4-FFF2-40B4-BE49-F238E27FC236}">
                <a16:creationId xmlns:a16="http://schemas.microsoft.com/office/drawing/2014/main" id="{647BB20C-B868-D65E-DCCD-51BF3A5385DD}"/>
              </a:ext>
            </a:extLst>
          </p:cNvPr>
          <p:cNvSpPr/>
          <p:nvPr/>
        </p:nvSpPr>
        <p:spPr>
          <a:xfrm>
            <a:off x="3880148" y="7529142"/>
            <a:ext cx="2982974" cy="566781"/>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Might feature verse/chorus chord progression, stripped back instrumentation</a:t>
            </a:r>
            <a:endParaRPr lang="en-GB" sz="1200" b="1"/>
          </a:p>
        </p:txBody>
      </p:sp>
      <p:sp>
        <p:nvSpPr>
          <p:cNvPr id="51" name="Rounded Rectangle 27">
            <a:extLst>
              <a:ext uri="{FF2B5EF4-FFF2-40B4-BE49-F238E27FC236}">
                <a16:creationId xmlns:a16="http://schemas.microsoft.com/office/drawing/2014/main" id="{4E2DE584-B04B-6AFC-30EA-651DD6BD6943}"/>
              </a:ext>
            </a:extLst>
          </p:cNvPr>
          <p:cNvSpPr/>
          <p:nvPr/>
        </p:nvSpPr>
        <p:spPr>
          <a:xfrm>
            <a:off x="4667297" y="5126210"/>
            <a:ext cx="1210814" cy="307777"/>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1"/>
                </a:solidFill>
              </a:rPr>
              <a:t>Verse</a:t>
            </a:r>
            <a:endParaRPr lang="en-GB" sz="1000" b="1">
              <a:solidFill>
                <a:schemeClr val="tx1"/>
              </a:solidFill>
            </a:endParaRPr>
          </a:p>
        </p:txBody>
      </p:sp>
      <p:sp>
        <p:nvSpPr>
          <p:cNvPr id="52" name="Rounded Rectangle 28">
            <a:extLst>
              <a:ext uri="{FF2B5EF4-FFF2-40B4-BE49-F238E27FC236}">
                <a16:creationId xmlns:a16="http://schemas.microsoft.com/office/drawing/2014/main" id="{35C06251-D9CB-1AF3-172A-948BF5C3343E}"/>
              </a:ext>
            </a:extLst>
          </p:cNvPr>
          <p:cNvSpPr/>
          <p:nvPr/>
        </p:nvSpPr>
        <p:spPr>
          <a:xfrm>
            <a:off x="3992884" y="5513282"/>
            <a:ext cx="2954873" cy="360595"/>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Chords repeat, lyrics change. Tells the story of the song</a:t>
            </a:r>
            <a:endParaRPr lang="en-GB" sz="1200" b="1"/>
          </a:p>
        </p:txBody>
      </p:sp>
      <p:sp>
        <p:nvSpPr>
          <p:cNvPr id="53" name="Rounded Rectangle 29">
            <a:extLst>
              <a:ext uri="{FF2B5EF4-FFF2-40B4-BE49-F238E27FC236}">
                <a16:creationId xmlns:a16="http://schemas.microsoft.com/office/drawing/2014/main" id="{45E8B420-C403-F3C2-ADD4-ADB774CC2E4B}"/>
              </a:ext>
            </a:extLst>
          </p:cNvPr>
          <p:cNvSpPr/>
          <p:nvPr/>
        </p:nvSpPr>
        <p:spPr>
          <a:xfrm>
            <a:off x="1151244" y="5100751"/>
            <a:ext cx="1422187" cy="317446"/>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a:solidFill>
                  <a:schemeClr val="tx1"/>
                </a:solidFill>
              </a:rPr>
              <a:t>Chorus</a:t>
            </a:r>
          </a:p>
        </p:txBody>
      </p:sp>
      <p:sp>
        <p:nvSpPr>
          <p:cNvPr id="54" name="Rounded Rectangle 30">
            <a:extLst>
              <a:ext uri="{FF2B5EF4-FFF2-40B4-BE49-F238E27FC236}">
                <a16:creationId xmlns:a16="http://schemas.microsoft.com/office/drawing/2014/main" id="{CE117B8A-1C5F-874A-925B-81E9B60C969C}"/>
              </a:ext>
            </a:extLst>
          </p:cNvPr>
          <p:cNvSpPr/>
          <p:nvPr/>
        </p:nvSpPr>
        <p:spPr>
          <a:xfrm>
            <a:off x="363147" y="5488875"/>
            <a:ext cx="3243133" cy="730755"/>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New chord sequence. Lyrics repeat every time. Often loud dynamics, full instrumentation. Might contain the name of the song.</a:t>
            </a:r>
            <a:endParaRPr lang="en-GB" sz="1200" b="1"/>
          </a:p>
        </p:txBody>
      </p:sp>
      <p:sp>
        <p:nvSpPr>
          <p:cNvPr id="55" name="TextBox 54">
            <a:extLst>
              <a:ext uri="{FF2B5EF4-FFF2-40B4-BE49-F238E27FC236}">
                <a16:creationId xmlns:a16="http://schemas.microsoft.com/office/drawing/2014/main" id="{BFE648D2-465B-D201-750C-67BD05FD7D0E}"/>
              </a:ext>
            </a:extLst>
          </p:cNvPr>
          <p:cNvSpPr txBox="1"/>
          <p:nvPr/>
        </p:nvSpPr>
        <p:spPr>
          <a:xfrm>
            <a:off x="251446" y="4728671"/>
            <a:ext cx="6367393" cy="307777"/>
          </a:xfrm>
          <a:prstGeom prst="rect">
            <a:avLst/>
          </a:prstGeom>
          <a:noFill/>
        </p:spPr>
        <p:txBody>
          <a:bodyPr wrap="square" rtlCol="0">
            <a:spAutoFit/>
          </a:bodyPr>
          <a:lstStyle/>
          <a:p>
            <a:r>
              <a:rPr lang="en-GB" sz="1400"/>
              <a:t>4. </a:t>
            </a:r>
            <a:r>
              <a:rPr lang="en-GB" sz="1400" b="1"/>
              <a:t>Structure. </a:t>
            </a:r>
            <a:r>
              <a:rPr lang="en-GB" sz="1400"/>
              <a:t>Name the different structural sections. The first is done for you.</a:t>
            </a:r>
          </a:p>
        </p:txBody>
      </p:sp>
      <p:pic>
        <p:nvPicPr>
          <p:cNvPr id="57" name="Picture 56">
            <a:extLst>
              <a:ext uri="{FF2B5EF4-FFF2-40B4-BE49-F238E27FC236}">
                <a16:creationId xmlns:a16="http://schemas.microsoft.com/office/drawing/2014/main" id="{93BA305E-DFC9-0A8D-2D7C-48A7097A82EF}"/>
              </a:ext>
            </a:extLst>
          </p:cNvPr>
          <p:cNvPicPr>
            <a:picLocks noChangeAspect="1"/>
          </p:cNvPicPr>
          <p:nvPr/>
        </p:nvPicPr>
        <p:blipFill>
          <a:blip r:embed="rId2"/>
          <a:stretch>
            <a:fillRect/>
          </a:stretch>
        </p:blipFill>
        <p:spPr>
          <a:xfrm>
            <a:off x="267641" y="3676933"/>
            <a:ext cx="2784028" cy="832338"/>
          </a:xfrm>
          <a:prstGeom prst="rect">
            <a:avLst/>
          </a:prstGeom>
        </p:spPr>
      </p:pic>
      <p:sp>
        <p:nvSpPr>
          <p:cNvPr id="58" name="TextBox 57">
            <a:extLst>
              <a:ext uri="{FF2B5EF4-FFF2-40B4-BE49-F238E27FC236}">
                <a16:creationId xmlns:a16="http://schemas.microsoft.com/office/drawing/2014/main" id="{BB798D70-760A-EF90-C661-4C75A0A59F17}"/>
              </a:ext>
            </a:extLst>
          </p:cNvPr>
          <p:cNvSpPr txBox="1"/>
          <p:nvPr/>
        </p:nvSpPr>
        <p:spPr>
          <a:xfrm>
            <a:off x="54641" y="3128692"/>
            <a:ext cx="3374359" cy="523220"/>
          </a:xfrm>
          <a:prstGeom prst="rect">
            <a:avLst/>
          </a:prstGeom>
          <a:noFill/>
        </p:spPr>
        <p:txBody>
          <a:bodyPr wrap="square" rtlCol="0">
            <a:spAutoFit/>
          </a:bodyPr>
          <a:lstStyle/>
          <a:p>
            <a:r>
              <a:rPr lang="en-GB" sz="1400"/>
              <a:t>2.  Complete the roman numerals for the 12-bar blues. The first line is done for you.</a:t>
            </a:r>
          </a:p>
        </p:txBody>
      </p:sp>
      <p:sp>
        <p:nvSpPr>
          <p:cNvPr id="59" name="TextBox 58">
            <a:extLst>
              <a:ext uri="{FF2B5EF4-FFF2-40B4-BE49-F238E27FC236}">
                <a16:creationId xmlns:a16="http://schemas.microsoft.com/office/drawing/2014/main" id="{418C996A-F603-2BE0-F14C-84ABC2595D1C}"/>
              </a:ext>
            </a:extLst>
          </p:cNvPr>
          <p:cNvSpPr txBox="1"/>
          <p:nvPr/>
        </p:nvSpPr>
        <p:spPr>
          <a:xfrm>
            <a:off x="3494455" y="3146509"/>
            <a:ext cx="3466545" cy="523220"/>
          </a:xfrm>
          <a:prstGeom prst="rect">
            <a:avLst/>
          </a:prstGeom>
          <a:noFill/>
        </p:spPr>
        <p:txBody>
          <a:bodyPr wrap="square" rtlCol="0">
            <a:spAutoFit/>
          </a:bodyPr>
          <a:lstStyle/>
          <a:p>
            <a:r>
              <a:rPr lang="en-GB" sz="1400"/>
              <a:t>3.  Complete the12-bar blues chords for the key of A. The first line is done.</a:t>
            </a:r>
          </a:p>
        </p:txBody>
      </p:sp>
      <p:pic>
        <p:nvPicPr>
          <p:cNvPr id="61" name="Picture 60">
            <a:extLst>
              <a:ext uri="{FF2B5EF4-FFF2-40B4-BE49-F238E27FC236}">
                <a16:creationId xmlns:a16="http://schemas.microsoft.com/office/drawing/2014/main" id="{2FF45FA3-1CFA-41C7-2C90-5A086A2034C8}"/>
              </a:ext>
            </a:extLst>
          </p:cNvPr>
          <p:cNvPicPr>
            <a:picLocks noChangeAspect="1"/>
          </p:cNvPicPr>
          <p:nvPr/>
        </p:nvPicPr>
        <p:blipFill>
          <a:blip r:embed="rId3"/>
          <a:stretch>
            <a:fillRect/>
          </a:stretch>
        </p:blipFill>
        <p:spPr>
          <a:xfrm>
            <a:off x="3520352" y="3711148"/>
            <a:ext cx="2692544" cy="782165"/>
          </a:xfrm>
          <a:prstGeom prst="rect">
            <a:avLst/>
          </a:prstGeom>
        </p:spPr>
      </p:pic>
      <p:sp>
        <p:nvSpPr>
          <p:cNvPr id="62" name="Rectangle: Rounded Corners 61">
            <a:extLst>
              <a:ext uri="{FF2B5EF4-FFF2-40B4-BE49-F238E27FC236}">
                <a16:creationId xmlns:a16="http://schemas.microsoft.com/office/drawing/2014/main" id="{5299CDD0-DA3B-68AF-3CBC-2917A26E7A5D}"/>
              </a:ext>
            </a:extLst>
          </p:cNvPr>
          <p:cNvSpPr/>
          <p:nvPr/>
        </p:nvSpPr>
        <p:spPr>
          <a:xfrm>
            <a:off x="3502797" y="556054"/>
            <a:ext cx="2727805" cy="2576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Structure &amp; Form</a:t>
            </a:r>
          </a:p>
        </p:txBody>
      </p:sp>
      <p:graphicFrame>
        <p:nvGraphicFramePr>
          <p:cNvPr id="56" name="Table 55">
            <a:extLst>
              <a:ext uri="{FF2B5EF4-FFF2-40B4-BE49-F238E27FC236}">
                <a16:creationId xmlns:a16="http://schemas.microsoft.com/office/drawing/2014/main" id="{016163C4-7DE6-B9C9-8882-E611442A1149}"/>
              </a:ext>
            </a:extLst>
          </p:cNvPr>
          <p:cNvGraphicFramePr>
            <a:graphicFrameLocks noGrp="1"/>
          </p:cNvGraphicFramePr>
          <p:nvPr>
            <p:extLst>
              <p:ext uri="{D42A27DB-BD31-4B8C-83A1-F6EECF244321}">
                <p14:modId xmlns:p14="http://schemas.microsoft.com/office/powerpoint/2010/main" val="3305138555"/>
              </p:ext>
            </p:extLst>
          </p:nvPr>
        </p:nvGraphicFramePr>
        <p:xfrm>
          <a:off x="284337" y="3607114"/>
          <a:ext cx="2743520" cy="947265"/>
        </p:xfrm>
        <a:graphic>
          <a:graphicData uri="http://schemas.openxmlformats.org/drawingml/2006/table">
            <a:tbl>
              <a:tblPr firstRow="1" bandRow="1">
                <a:tableStyleId>{5C22544A-7EE6-4342-B048-85BDC9FD1C3A}</a:tableStyleId>
              </a:tblPr>
              <a:tblGrid>
                <a:gridCol w="685880">
                  <a:extLst>
                    <a:ext uri="{9D8B030D-6E8A-4147-A177-3AD203B41FA5}">
                      <a16:colId xmlns:a16="http://schemas.microsoft.com/office/drawing/2014/main" val="2629562593"/>
                    </a:ext>
                  </a:extLst>
                </a:gridCol>
                <a:gridCol w="685880">
                  <a:extLst>
                    <a:ext uri="{9D8B030D-6E8A-4147-A177-3AD203B41FA5}">
                      <a16:colId xmlns:a16="http://schemas.microsoft.com/office/drawing/2014/main" val="3872264918"/>
                    </a:ext>
                  </a:extLst>
                </a:gridCol>
                <a:gridCol w="685880">
                  <a:extLst>
                    <a:ext uri="{9D8B030D-6E8A-4147-A177-3AD203B41FA5}">
                      <a16:colId xmlns:a16="http://schemas.microsoft.com/office/drawing/2014/main" val="2533156094"/>
                    </a:ext>
                  </a:extLst>
                </a:gridCol>
                <a:gridCol w="685880">
                  <a:extLst>
                    <a:ext uri="{9D8B030D-6E8A-4147-A177-3AD203B41FA5}">
                      <a16:colId xmlns:a16="http://schemas.microsoft.com/office/drawing/2014/main" val="49856130"/>
                    </a:ext>
                  </a:extLst>
                </a:gridCol>
              </a:tblGrid>
              <a:tr h="315755">
                <a:tc>
                  <a:txBody>
                    <a:bodyPr/>
                    <a:lstStyle/>
                    <a:p>
                      <a:r>
                        <a:rPr lang="en-US"/>
                        <a:t>I</a:t>
                      </a:r>
                      <a:endParaRPr lang="en-GB"/>
                    </a:p>
                  </a:txBody>
                  <a:tcPr/>
                </a:tc>
                <a:tc>
                  <a:txBody>
                    <a:bodyPr/>
                    <a:lstStyle/>
                    <a:p>
                      <a:r>
                        <a:rPr lang="en-US"/>
                        <a:t>I</a:t>
                      </a:r>
                      <a:endParaRPr lang="en-GB"/>
                    </a:p>
                  </a:txBody>
                  <a:tcPr/>
                </a:tc>
                <a:tc>
                  <a:txBody>
                    <a:bodyPr/>
                    <a:lstStyle/>
                    <a:p>
                      <a:r>
                        <a:rPr lang="en-US"/>
                        <a:t>I</a:t>
                      </a:r>
                      <a:endParaRPr lang="en-GB"/>
                    </a:p>
                  </a:txBody>
                  <a:tcPr/>
                </a:tc>
                <a:tc>
                  <a:txBody>
                    <a:bodyPr/>
                    <a:lstStyle/>
                    <a:p>
                      <a:r>
                        <a:rPr lang="en-US"/>
                        <a:t>I</a:t>
                      </a:r>
                      <a:endParaRPr lang="en-GB"/>
                    </a:p>
                  </a:txBody>
                  <a:tcPr/>
                </a:tc>
                <a:extLst>
                  <a:ext uri="{0D108BD9-81ED-4DB2-BD59-A6C34878D82A}">
                    <a16:rowId xmlns:a16="http://schemas.microsoft.com/office/drawing/2014/main" val="726582465"/>
                  </a:ext>
                </a:extLst>
              </a:tr>
              <a:tr h="315755">
                <a:tc>
                  <a:txBody>
                    <a:bodyPr/>
                    <a:lstStyle/>
                    <a:p>
                      <a:r>
                        <a:rPr lang="en-US"/>
                        <a:t>IV</a:t>
                      </a:r>
                      <a:endParaRPr lang="en-GB"/>
                    </a:p>
                  </a:txBody>
                  <a:tcPr/>
                </a:tc>
                <a:tc>
                  <a:txBody>
                    <a:bodyPr/>
                    <a:lstStyle/>
                    <a:p>
                      <a:r>
                        <a:rPr lang="en-US"/>
                        <a:t>IV</a:t>
                      </a:r>
                      <a:endParaRPr lang="en-GB"/>
                    </a:p>
                  </a:txBody>
                  <a:tcPr/>
                </a:tc>
                <a:tc>
                  <a:txBody>
                    <a:bodyPr/>
                    <a:lstStyle/>
                    <a:p>
                      <a:r>
                        <a:rPr lang="en-US"/>
                        <a:t>I</a:t>
                      </a:r>
                      <a:endParaRPr lang="en-GB"/>
                    </a:p>
                  </a:txBody>
                  <a:tcPr/>
                </a:tc>
                <a:tc>
                  <a:txBody>
                    <a:bodyPr/>
                    <a:lstStyle/>
                    <a:p>
                      <a:r>
                        <a:rPr lang="en-US"/>
                        <a:t>I</a:t>
                      </a:r>
                      <a:endParaRPr lang="en-GB"/>
                    </a:p>
                  </a:txBody>
                  <a:tcPr/>
                </a:tc>
                <a:extLst>
                  <a:ext uri="{0D108BD9-81ED-4DB2-BD59-A6C34878D82A}">
                    <a16:rowId xmlns:a16="http://schemas.microsoft.com/office/drawing/2014/main" val="956937713"/>
                  </a:ext>
                </a:extLst>
              </a:tr>
              <a:tr h="315755">
                <a:tc>
                  <a:txBody>
                    <a:bodyPr/>
                    <a:lstStyle/>
                    <a:p>
                      <a:r>
                        <a:rPr lang="en-US"/>
                        <a:t>V</a:t>
                      </a:r>
                      <a:endParaRPr lang="en-GB"/>
                    </a:p>
                  </a:txBody>
                  <a:tcPr/>
                </a:tc>
                <a:tc>
                  <a:txBody>
                    <a:bodyPr/>
                    <a:lstStyle/>
                    <a:p>
                      <a:r>
                        <a:rPr lang="en-US"/>
                        <a:t>IV</a:t>
                      </a:r>
                      <a:endParaRPr lang="en-GB"/>
                    </a:p>
                  </a:txBody>
                  <a:tcPr/>
                </a:tc>
                <a:tc>
                  <a:txBody>
                    <a:bodyPr/>
                    <a:lstStyle/>
                    <a:p>
                      <a:r>
                        <a:rPr lang="en-US"/>
                        <a:t>I</a:t>
                      </a:r>
                      <a:endParaRPr lang="en-GB"/>
                    </a:p>
                  </a:txBody>
                  <a:tcPr/>
                </a:tc>
                <a:tc>
                  <a:txBody>
                    <a:bodyPr/>
                    <a:lstStyle/>
                    <a:p>
                      <a:r>
                        <a:rPr lang="en-US"/>
                        <a:t>I/V7</a:t>
                      </a:r>
                      <a:endParaRPr lang="en-GB"/>
                    </a:p>
                  </a:txBody>
                  <a:tcPr/>
                </a:tc>
                <a:extLst>
                  <a:ext uri="{0D108BD9-81ED-4DB2-BD59-A6C34878D82A}">
                    <a16:rowId xmlns:a16="http://schemas.microsoft.com/office/drawing/2014/main" val="2268838717"/>
                  </a:ext>
                </a:extLst>
              </a:tr>
            </a:tbl>
          </a:graphicData>
        </a:graphic>
      </p:graphicFrame>
      <p:graphicFrame>
        <p:nvGraphicFramePr>
          <p:cNvPr id="60" name="Table 59">
            <a:extLst>
              <a:ext uri="{FF2B5EF4-FFF2-40B4-BE49-F238E27FC236}">
                <a16:creationId xmlns:a16="http://schemas.microsoft.com/office/drawing/2014/main" id="{EAB8F81A-4C23-9715-3C30-4BFA6095D44F}"/>
              </a:ext>
            </a:extLst>
          </p:cNvPr>
          <p:cNvGraphicFramePr>
            <a:graphicFrameLocks noGrp="1"/>
          </p:cNvGraphicFramePr>
          <p:nvPr>
            <p:extLst>
              <p:ext uri="{D42A27DB-BD31-4B8C-83A1-F6EECF244321}">
                <p14:modId xmlns:p14="http://schemas.microsoft.com/office/powerpoint/2010/main" val="2235857538"/>
              </p:ext>
            </p:extLst>
          </p:nvPr>
        </p:nvGraphicFramePr>
        <p:xfrm>
          <a:off x="3576832" y="3639852"/>
          <a:ext cx="2743520" cy="947265"/>
        </p:xfrm>
        <a:graphic>
          <a:graphicData uri="http://schemas.openxmlformats.org/drawingml/2006/table">
            <a:tbl>
              <a:tblPr firstRow="1" bandRow="1">
                <a:tableStyleId>{5C22544A-7EE6-4342-B048-85BDC9FD1C3A}</a:tableStyleId>
              </a:tblPr>
              <a:tblGrid>
                <a:gridCol w="685880">
                  <a:extLst>
                    <a:ext uri="{9D8B030D-6E8A-4147-A177-3AD203B41FA5}">
                      <a16:colId xmlns:a16="http://schemas.microsoft.com/office/drawing/2014/main" val="2629562593"/>
                    </a:ext>
                  </a:extLst>
                </a:gridCol>
                <a:gridCol w="685880">
                  <a:extLst>
                    <a:ext uri="{9D8B030D-6E8A-4147-A177-3AD203B41FA5}">
                      <a16:colId xmlns:a16="http://schemas.microsoft.com/office/drawing/2014/main" val="3872264918"/>
                    </a:ext>
                  </a:extLst>
                </a:gridCol>
                <a:gridCol w="685880">
                  <a:extLst>
                    <a:ext uri="{9D8B030D-6E8A-4147-A177-3AD203B41FA5}">
                      <a16:colId xmlns:a16="http://schemas.microsoft.com/office/drawing/2014/main" val="2533156094"/>
                    </a:ext>
                  </a:extLst>
                </a:gridCol>
                <a:gridCol w="685880">
                  <a:extLst>
                    <a:ext uri="{9D8B030D-6E8A-4147-A177-3AD203B41FA5}">
                      <a16:colId xmlns:a16="http://schemas.microsoft.com/office/drawing/2014/main" val="49856130"/>
                    </a:ext>
                  </a:extLst>
                </a:gridCol>
              </a:tblGrid>
              <a:tr h="315755">
                <a:tc>
                  <a:txBody>
                    <a:bodyPr/>
                    <a:lstStyle/>
                    <a:p>
                      <a:r>
                        <a:rPr lang="en-US"/>
                        <a:t>A</a:t>
                      </a:r>
                      <a:endParaRPr lang="en-GB"/>
                    </a:p>
                  </a:txBody>
                  <a:tcPr/>
                </a:tc>
                <a:tc>
                  <a:txBody>
                    <a:bodyPr/>
                    <a:lstStyle/>
                    <a:p>
                      <a:r>
                        <a:rPr lang="en-US"/>
                        <a:t>A</a:t>
                      </a:r>
                      <a:endParaRPr lang="en-GB"/>
                    </a:p>
                  </a:txBody>
                  <a:tcPr/>
                </a:tc>
                <a:tc>
                  <a:txBody>
                    <a:bodyPr/>
                    <a:lstStyle/>
                    <a:p>
                      <a:r>
                        <a:rPr lang="en-US"/>
                        <a:t>A</a:t>
                      </a:r>
                      <a:endParaRPr lang="en-GB"/>
                    </a:p>
                  </a:txBody>
                  <a:tcPr/>
                </a:tc>
                <a:tc>
                  <a:txBody>
                    <a:bodyPr/>
                    <a:lstStyle/>
                    <a:p>
                      <a:r>
                        <a:rPr lang="en-US"/>
                        <a:t>A</a:t>
                      </a:r>
                      <a:endParaRPr lang="en-GB"/>
                    </a:p>
                  </a:txBody>
                  <a:tcPr/>
                </a:tc>
                <a:extLst>
                  <a:ext uri="{0D108BD9-81ED-4DB2-BD59-A6C34878D82A}">
                    <a16:rowId xmlns:a16="http://schemas.microsoft.com/office/drawing/2014/main" val="726582465"/>
                  </a:ext>
                </a:extLst>
              </a:tr>
              <a:tr h="315755">
                <a:tc>
                  <a:txBody>
                    <a:bodyPr/>
                    <a:lstStyle/>
                    <a:p>
                      <a:r>
                        <a:rPr lang="en-US"/>
                        <a:t>D</a:t>
                      </a:r>
                      <a:endParaRPr lang="en-GB"/>
                    </a:p>
                  </a:txBody>
                  <a:tcPr/>
                </a:tc>
                <a:tc>
                  <a:txBody>
                    <a:bodyPr/>
                    <a:lstStyle/>
                    <a:p>
                      <a:r>
                        <a:rPr lang="en-US"/>
                        <a:t>D</a:t>
                      </a:r>
                      <a:endParaRPr lang="en-GB"/>
                    </a:p>
                  </a:txBody>
                  <a:tcPr/>
                </a:tc>
                <a:tc>
                  <a:txBody>
                    <a:bodyPr/>
                    <a:lstStyle/>
                    <a:p>
                      <a:r>
                        <a:rPr lang="en-US"/>
                        <a:t>A</a:t>
                      </a:r>
                      <a:endParaRPr lang="en-GB"/>
                    </a:p>
                  </a:txBody>
                  <a:tcPr/>
                </a:tc>
                <a:tc>
                  <a:txBody>
                    <a:bodyPr/>
                    <a:lstStyle/>
                    <a:p>
                      <a:r>
                        <a:rPr lang="en-US"/>
                        <a:t>A</a:t>
                      </a:r>
                      <a:endParaRPr lang="en-GB"/>
                    </a:p>
                  </a:txBody>
                  <a:tcPr/>
                </a:tc>
                <a:extLst>
                  <a:ext uri="{0D108BD9-81ED-4DB2-BD59-A6C34878D82A}">
                    <a16:rowId xmlns:a16="http://schemas.microsoft.com/office/drawing/2014/main" val="956937713"/>
                  </a:ext>
                </a:extLst>
              </a:tr>
              <a:tr h="315755">
                <a:tc>
                  <a:txBody>
                    <a:bodyPr/>
                    <a:lstStyle/>
                    <a:p>
                      <a:r>
                        <a:rPr lang="en-US"/>
                        <a:t>E</a:t>
                      </a:r>
                      <a:endParaRPr lang="en-GB"/>
                    </a:p>
                  </a:txBody>
                  <a:tcPr/>
                </a:tc>
                <a:tc>
                  <a:txBody>
                    <a:bodyPr/>
                    <a:lstStyle/>
                    <a:p>
                      <a:r>
                        <a:rPr lang="en-US"/>
                        <a:t>D</a:t>
                      </a:r>
                      <a:endParaRPr lang="en-GB"/>
                    </a:p>
                  </a:txBody>
                  <a:tcPr/>
                </a:tc>
                <a:tc>
                  <a:txBody>
                    <a:bodyPr/>
                    <a:lstStyle/>
                    <a:p>
                      <a:r>
                        <a:rPr lang="en-US"/>
                        <a:t>A</a:t>
                      </a:r>
                      <a:endParaRPr lang="en-GB"/>
                    </a:p>
                  </a:txBody>
                  <a:tcPr/>
                </a:tc>
                <a:tc>
                  <a:txBody>
                    <a:bodyPr/>
                    <a:lstStyle/>
                    <a:p>
                      <a:r>
                        <a:rPr lang="en-US"/>
                        <a:t>A/E7</a:t>
                      </a:r>
                      <a:endParaRPr lang="en-GB"/>
                    </a:p>
                  </a:txBody>
                  <a:tcPr/>
                </a:tc>
                <a:extLst>
                  <a:ext uri="{0D108BD9-81ED-4DB2-BD59-A6C34878D82A}">
                    <a16:rowId xmlns:a16="http://schemas.microsoft.com/office/drawing/2014/main" val="2268838717"/>
                  </a:ext>
                </a:extLst>
              </a:tr>
            </a:tbl>
          </a:graphicData>
        </a:graphic>
      </p:graphicFrame>
    </p:spTree>
    <p:extLst>
      <p:ext uri="{BB962C8B-B14F-4D97-AF65-F5344CB8AC3E}">
        <p14:creationId xmlns:p14="http://schemas.microsoft.com/office/powerpoint/2010/main" val="366459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5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C443A-9DE7-CBE4-70E3-604E8CF18DF0}"/>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8F118CBF-ECF7-9BBB-5CD8-988C8CA6DE23}"/>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22</a:t>
            </a:r>
          </a:p>
        </p:txBody>
      </p:sp>
      <p:sp>
        <p:nvSpPr>
          <p:cNvPr id="3" name="TextBox 2">
            <a:extLst>
              <a:ext uri="{FF2B5EF4-FFF2-40B4-BE49-F238E27FC236}">
                <a16:creationId xmlns:a16="http://schemas.microsoft.com/office/drawing/2014/main" id="{37CD2612-2C20-6574-0CD8-2C4CAAFBCB91}"/>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56" name="Rectangle: Rounded Corners 55">
            <a:extLst>
              <a:ext uri="{FF2B5EF4-FFF2-40B4-BE49-F238E27FC236}">
                <a16:creationId xmlns:a16="http://schemas.microsoft.com/office/drawing/2014/main" id="{E67A8848-BF08-6D35-649A-BB1AB395B081}"/>
              </a:ext>
            </a:extLst>
          </p:cNvPr>
          <p:cNvSpPr/>
          <p:nvPr/>
        </p:nvSpPr>
        <p:spPr>
          <a:xfrm>
            <a:off x="3502797" y="486416"/>
            <a:ext cx="2727805" cy="2576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Melody</a:t>
            </a:r>
          </a:p>
        </p:txBody>
      </p:sp>
      <p:pic>
        <p:nvPicPr>
          <p:cNvPr id="64" name="Picture 63">
            <a:extLst>
              <a:ext uri="{FF2B5EF4-FFF2-40B4-BE49-F238E27FC236}">
                <a16:creationId xmlns:a16="http://schemas.microsoft.com/office/drawing/2014/main" id="{0B7BA8AD-76FB-9449-DC61-67465AA2F2D4}"/>
              </a:ext>
            </a:extLst>
          </p:cNvPr>
          <p:cNvPicPr>
            <a:picLocks noChangeAspect="1"/>
          </p:cNvPicPr>
          <p:nvPr/>
        </p:nvPicPr>
        <p:blipFill>
          <a:blip r:embed="rId2"/>
          <a:stretch>
            <a:fillRect/>
          </a:stretch>
        </p:blipFill>
        <p:spPr>
          <a:xfrm>
            <a:off x="191874" y="1930827"/>
            <a:ext cx="6345940" cy="737273"/>
          </a:xfrm>
          <a:prstGeom prst="rect">
            <a:avLst/>
          </a:prstGeom>
        </p:spPr>
      </p:pic>
      <p:sp>
        <p:nvSpPr>
          <p:cNvPr id="66" name="TextBox 65">
            <a:extLst>
              <a:ext uri="{FF2B5EF4-FFF2-40B4-BE49-F238E27FC236}">
                <a16:creationId xmlns:a16="http://schemas.microsoft.com/office/drawing/2014/main" id="{A133E358-92F5-463D-62AA-E8808814ACE2}"/>
              </a:ext>
            </a:extLst>
          </p:cNvPr>
          <p:cNvSpPr txBox="1"/>
          <p:nvPr/>
        </p:nvSpPr>
        <p:spPr>
          <a:xfrm>
            <a:off x="191874" y="1739602"/>
            <a:ext cx="2359969" cy="276999"/>
          </a:xfrm>
          <a:prstGeom prst="rect">
            <a:avLst/>
          </a:prstGeom>
          <a:noFill/>
        </p:spPr>
        <p:txBody>
          <a:bodyPr wrap="square" rtlCol="0">
            <a:spAutoFit/>
          </a:bodyPr>
          <a:lstStyle/>
          <a:p>
            <a:r>
              <a:rPr lang="en-GB" sz="1200"/>
              <a:t>Name of scale: </a:t>
            </a:r>
          </a:p>
        </p:txBody>
      </p:sp>
      <p:pic>
        <p:nvPicPr>
          <p:cNvPr id="67" name="Picture 66">
            <a:extLst>
              <a:ext uri="{FF2B5EF4-FFF2-40B4-BE49-F238E27FC236}">
                <a16:creationId xmlns:a16="http://schemas.microsoft.com/office/drawing/2014/main" id="{64311AA7-EC39-4366-CD58-10E976D6041A}"/>
              </a:ext>
            </a:extLst>
          </p:cNvPr>
          <p:cNvPicPr>
            <a:picLocks noChangeAspect="1"/>
          </p:cNvPicPr>
          <p:nvPr/>
        </p:nvPicPr>
        <p:blipFill>
          <a:blip r:embed="rId2"/>
          <a:stretch>
            <a:fillRect/>
          </a:stretch>
        </p:blipFill>
        <p:spPr>
          <a:xfrm>
            <a:off x="191874" y="2859325"/>
            <a:ext cx="6345940" cy="737273"/>
          </a:xfrm>
          <a:prstGeom prst="rect">
            <a:avLst/>
          </a:prstGeom>
        </p:spPr>
      </p:pic>
      <p:sp>
        <p:nvSpPr>
          <p:cNvPr id="68" name="TextBox 67">
            <a:extLst>
              <a:ext uri="{FF2B5EF4-FFF2-40B4-BE49-F238E27FC236}">
                <a16:creationId xmlns:a16="http://schemas.microsoft.com/office/drawing/2014/main" id="{5A332212-C9A6-60FC-3475-21EE0CDF7153}"/>
              </a:ext>
            </a:extLst>
          </p:cNvPr>
          <p:cNvSpPr txBox="1"/>
          <p:nvPr/>
        </p:nvSpPr>
        <p:spPr>
          <a:xfrm>
            <a:off x="191874" y="2668100"/>
            <a:ext cx="2359969" cy="276999"/>
          </a:xfrm>
          <a:prstGeom prst="rect">
            <a:avLst/>
          </a:prstGeom>
          <a:noFill/>
        </p:spPr>
        <p:txBody>
          <a:bodyPr wrap="square" rtlCol="0">
            <a:spAutoFit/>
          </a:bodyPr>
          <a:lstStyle/>
          <a:p>
            <a:r>
              <a:rPr lang="en-GB" sz="1200"/>
              <a:t>Name of scale: ……………………</a:t>
            </a:r>
          </a:p>
        </p:txBody>
      </p:sp>
      <p:pic>
        <p:nvPicPr>
          <p:cNvPr id="69" name="Picture 68">
            <a:extLst>
              <a:ext uri="{FF2B5EF4-FFF2-40B4-BE49-F238E27FC236}">
                <a16:creationId xmlns:a16="http://schemas.microsoft.com/office/drawing/2014/main" id="{276BF0D9-32C0-946E-7731-0962117F0727}"/>
              </a:ext>
            </a:extLst>
          </p:cNvPr>
          <p:cNvPicPr>
            <a:picLocks noChangeAspect="1"/>
          </p:cNvPicPr>
          <p:nvPr/>
        </p:nvPicPr>
        <p:blipFill>
          <a:blip r:embed="rId2"/>
          <a:stretch>
            <a:fillRect/>
          </a:stretch>
        </p:blipFill>
        <p:spPr>
          <a:xfrm>
            <a:off x="191874" y="3862686"/>
            <a:ext cx="6345940" cy="737273"/>
          </a:xfrm>
          <a:prstGeom prst="rect">
            <a:avLst/>
          </a:prstGeom>
        </p:spPr>
      </p:pic>
      <p:sp>
        <p:nvSpPr>
          <p:cNvPr id="70" name="TextBox 69">
            <a:extLst>
              <a:ext uri="{FF2B5EF4-FFF2-40B4-BE49-F238E27FC236}">
                <a16:creationId xmlns:a16="http://schemas.microsoft.com/office/drawing/2014/main" id="{020D8B74-5D99-33ED-AED0-58BB19006552}"/>
              </a:ext>
            </a:extLst>
          </p:cNvPr>
          <p:cNvSpPr txBox="1"/>
          <p:nvPr/>
        </p:nvSpPr>
        <p:spPr>
          <a:xfrm>
            <a:off x="191874" y="3671461"/>
            <a:ext cx="2359969" cy="276999"/>
          </a:xfrm>
          <a:prstGeom prst="rect">
            <a:avLst/>
          </a:prstGeom>
          <a:noFill/>
        </p:spPr>
        <p:txBody>
          <a:bodyPr wrap="square" rtlCol="0">
            <a:spAutoFit/>
          </a:bodyPr>
          <a:lstStyle/>
          <a:p>
            <a:r>
              <a:rPr lang="en-GB" sz="1200"/>
              <a:t>Name of scale: ……………………</a:t>
            </a:r>
          </a:p>
        </p:txBody>
      </p:sp>
      <p:pic>
        <p:nvPicPr>
          <p:cNvPr id="71" name="Picture 70">
            <a:extLst>
              <a:ext uri="{FF2B5EF4-FFF2-40B4-BE49-F238E27FC236}">
                <a16:creationId xmlns:a16="http://schemas.microsoft.com/office/drawing/2014/main" id="{DAAB74F2-A2C9-0054-74B0-95222786DE55}"/>
              </a:ext>
            </a:extLst>
          </p:cNvPr>
          <p:cNvPicPr>
            <a:picLocks noChangeAspect="1"/>
          </p:cNvPicPr>
          <p:nvPr/>
        </p:nvPicPr>
        <p:blipFill>
          <a:blip r:embed="rId2"/>
          <a:stretch>
            <a:fillRect/>
          </a:stretch>
        </p:blipFill>
        <p:spPr>
          <a:xfrm>
            <a:off x="191874" y="4813760"/>
            <a:ext cx="6345940" cy="737273"/>
          </a:xfrm>
          <a:prstGeom prst="rect">
            <a:avLst/>
          </a:prstGeom>
        </p:spPr>
      </p:pic>
      <p:sp>
        <p:nvSpPr>
          <p:cNvPr id="72" name="TextBox 71">
            <a:extLst>
              <a:ext uri="{FF2B5EF4-FFF2-40B4-BE49-F238E27FC236}">
                <a16:creationId xmlns:a16="http://schemas.microsoft.com/office/drawing/2014/main" id="{66FCD332-E6A7-DE01-E491-C1BA94A8D714}"/>
              </a:ext>
            </a:extLst>
          </p:cNvPr>
          <p:cNvSpPr txBox="1"/>
          <p:nvPr/>
        </p:nvSpPr>
        <p:spPr>
          <a:xfrm>
            <a:off x="191874" y="4622535"/>
            <a:ext cx="2359969" cy="276999"/>
          </a:xfrm>
          <a:prstGeom prst="rect">
            <a:avLst/>
          </a:prstGeom>
          <a:noFill/>
        </p:spPr>
        <p:txBody>
          <a:bodyPr wrap="square" rtlCol="0">
            <a:spAutoFit/>
          </a:bodyPr>
          <a:lstStyle/>
          <a:p>
            <a:r>
              <a:rPr lang="en-GB" sz="1200"/>
              <a:t>Name of scale: ……………………</a:t>
            </a:r>
          </a:p>
        </p:txBody>
      </p:sp>
      <p:pic>
        <p:nvPicPr>
          <p:cNvPr id="73" name="Picture 72">
            <a:extLst>
              <a:ext uri="{FF2B5EF4-FFF2-40B4-BE49-F238E27FC236}">
                <a16:creationId xmlns:a16="http://schemas.microsoft.com/office/drawing/2014/main" id="{5B2EB2DF-ED23-9E51-AFF0-2D91BAA14014}"/>
              </a:ext>
            </a:extLst>
          </p:cNvPr>
          <p:cNvPicPr>
            <a:picLocks noChangeAspect="1"/>
          </p:cNvPicPr>
          <p:nvPr/>
        </p:nvPicPr>
        <p:blipFill>
          <a:blip r:embed="rId2"/>
          <a:stretch>
            <a:fillRect/>
          </a:stretch>
        </p:blipFill>
        <p:spPr>
          <a:xfrm>
            <a:off x="191874" y="5780857"/>
            <a:ext cx="6345940" cy="737273"/>
          </a:xfrm>
          <a:prstGeom prst="rect">
            <a:avLst/>
          </a:prstGeom>
        </p:spPr>
      </p:pic>
      <p:sp>
        <p:nvSpPr>
          <p:cNvPr id="74" name="TextBox 73">
            <a:extLst>
              <a:ext uri="{FF2B5EF4-FFF2-40B4-BE49-F238E27FC236}">
                <a16:creationId xmlns:a16="http://schemas.microsoft.com/office/drawing/2014/main" id="{75066331-34DD-3F8A-A8B6-AAAAC05F5B24}"/>
              </a:ext>
            </a:extLst>
          </p:cNvPr>
          <p:cNvSpPr txBox="1"/>
          <p:nvPr/>
        </p:nvSpPr>
        <p:spPr>
          <a:xfrm>
            <a:off x="191874" y="5589632"/>
            <a:ext cx="2359969" cy="276999"/>
          </a:xfrm>
          <a:prstGeom prst="rect">
            <a:avLst/>
          </a:prstGeom>
          <a:noFill/>
        </p:spPr>
        <p:txBody>
          <a:bodyPr wrap="square" rtlCol="0">
            <a:spAutoFit/>
          </a:bodyPr>
          <a:lstStyle/>
          <a:p>
            <a:r>
              <a:rPr lang="en-GB" sz="1200"/>
              <a:t>Name of scale: ……………………</a:t>
            </a:r>
          </a:p>
        </p:txBody>
      </p:sp>
      <p:pic>
        <p:nvPicPr>
          <p:cNvPr id="75" name="Picture 74">
            <a:extLst>
              <a:ext uri="{FF2B5EF4-FFF2-40B4-BE49-F238E27FC236}">
                <a16:creationId xmlns:a16="http://schemas.microsoft.com/office/drawing/2014/main" id="{E3637524-1CCD-2036-D21C-C7FAA914BCDC}"/>
              </a:ext>
            </a:extLst>
          </p:cNvPr>
          <p:cNvPicPr>
            <a:picLocks noChangeAspect="1"/>
          </p:cNvPicPr>
          <p:nvPr/>
        </p:nvPicPr>
        <p:blipFill>
          <a:blip r:embed="rId2"/>
          <a:stretch>
            <a:fillRect/>
          </a:stretch>
        </p:blipFill>
        <p:spPr>
          <a:xfrm>
            <a:off x="233045" y="6793796"/>
            <a:ext cx="6345940" cy="737273"/>
          </a:xfrm>
          <a:prstGeom prst="rect">
            <a:avLst/>
          </a:prstGeom>
        </p:spPr>
      </p:pic>
      <p:sp>
        <p:nvSpPr>
          <p:cNvPr id="76" name="TextBox 75">
            <a:extLst>
              <a:ext uri="{FF2B5EF4-FFF2-40B4-BE49-F238E27FC236}">
                <a16:creationId xmlns:a16="http://schemas.microsoft.com/office/drawing/2014/main" id="{64456734-A48B-E6B2-BDBA-F877B7AE7EF9}"/>
              </a:ext>
            </a:extLst>
          </p:cNvPr>
          <p:cNvSpPr txBox="1"/>
          <p:nvPr/>
        </p:nvSpPr>
        <p:spPr>
          <a:xfrm>
            <a:off x="233045" y="6602571"/>
            <a:ext cx="2359969" cy="276999"/>
          </a:xfrm>
          <a:prstGeom prst="rect">
            <a:avLst/>
          </a:prstGeom>
          <a:noFill/>
        </p:spPr>
        <p:txBody>
          <a:bodyPr wrap="square" rtlCol="0">
            <a:spAutoFit/>
          </a:bodyPr>
          <a:lstStyle/>
          <a:p>
            <a:r>
              <a:rPr lang="en-GB" sz="1200"/>
              <a:t>Name of scale: ……………………</a:t>
            </a:r>
          </a:p>
        </p:txBody>
      </p:sp>
      <p:pic>
        <p:nvPicPr>
          <p:cNvPr id="77" name="Picture 76">
            <a:extLst>
              <a:ext uri="{FF2B5EF4-FFF2-40B4-BE49-F238E27FC236}">
                <a16:creationId xmlns:a16="http://schemas.microsoft.com/office/drawing/2014/main" id="{D1189FF2-30F0-61F2-E09F-49EBACC0D7B0}"/>
              </a:ext>
            </a:extLst>
          </p:cNvPr>
          <p:cNvPicPr>
            <a:picLocks noChangeAspect="1"/>
          </p:cNvPicPr>
          <p:nvPr/>
        </p:nvPicPr>
        <p:blipFill>
          <a:blip r:embed="rId2"/>
          <a:stretch>
            <a:fillRect/>
          </a:stretch>
        </p:blipFill>
        <p:spPr>
          <a:xfrm>
            <a:off x="233045" y="7808068"/>
            <a:ext cx="6345940" cy="737273"/>
          </a:xfrm>
          <a:prstGeom prst="rect">
            <a:avLst/>
          </a:prstGeom>
        </p:spPr>
      </p:pic>
      <p:sp>
        <p:nvSpPr>
          <p:cNvPr id="78" name="TextBox 77">
            <a:extLst>
              <a:ext uri="{FF2B5EF4-FFF2-40B4-BE49-F238E27FC236}">
                <a16:creationId xmlns:a16="http://schemas.microsoft.com/office/drawing/2014/main" id="{6046DCAD-8626-DFF1-E05F-7D85CC92C173}"/>
              </a:ext>
            </a:extLst>
          </p:cNvPr>
          <p:cNvSpPr txBox="1"/>
          <p:nvPr/>
        </p:nvSpPr>
        <p:spPr>
          <a:xfrm>
            <a:off x="233045" y="7616843"/>
            <a:ext cx="2359969" cy="276999"/>
          </a:xfrm>
          <a:prstGeom prst="rect">
            <a:avLst/>
          </a:prstGeom>
          <a:noFill/>
        </p:spPr>
        <p:txBody>
          <a:bodyPr wrap="square" rtlCol="0">
            <a:spAutoFit/>
          </a:bodyPr>
          <a:lstStyle/>
          <a:p>
            <a:r>
              <a:rPr lang="en-GB" sz="1200"/>
              <a:t>Name of scale: ……………………</a:t>
            </a:r>
          </a:p>
        </p:txBody>
      </p:sp>
      <p:pic>
        <p:nvPicPr>
          <p:cNvPr id="79" name="Picture 78">
            <a:extLst>
              <a:ext uri="{FF2B5EF4-FFF2-40B4-BE49-F238E27FC236}">
                <a16:creationId xmlns:a16="http://schemas.microsoft.com/office/drawing/2014/main" id="{7DBF9A48-8E0B-E38F-E58A-68B31E9E0414}"/>
              </a:ext>
            </a:extLst>
          </p:cNvPr>
          <p:cNvPicPr>
            <a:picLocks noChangeAspect="1"/>
          </p:cNvPicPr>
          <p:nvPr/>
        </p:nvPicPr>
        <p:blipFill>
          <a:blip r:embed="rId2"/>
          <a:stretch>
            <a:fillRect/>
          </a:stretch>
        </p:blipFill>
        <p:spPr>
          <a:xfrm>
            <a:off x="256030" y="8725655"/>
            <a:ext cx="6345940" cy="737273"/>
          </a:xfrm>
          <a:prstGeom prst="rect">
            <a:avLst/>
          </a:prstGeom>
        </p:spPr>
      </p:pic>
      <p:sp>
        <p:nvSpPr>
          <p:cNvPr id="80" name="TextBox 79">
            <a:extLst>
              <a:ext uri="{FF2B5EF4-FFF2-40B4-BE49-F238E27FC236}">
                <a16:creationId xmlns:a16="http://schemas.microsoft.com/office/drawing/2014/main" id="{76F95B9B-CEA6-FD04-CFCF-F33E8B998CAA}"/>
              </a:ext>
            </a:extLst>
          </p:cNvPr>
          <p:cNvSpPr txBox="1"/>
          <p:nvPr/>
        </p:nvSpPr>
        <p:spPr>
          <a:xfrm>
            <a:off x="256030" y="8534430"/>
            <a:ext cx="2359969" cy="276999"/>
          </a:xfrm>
          <a:prstGeom prst="rect">
            <a:avLst/>
          </a:prstGeom>
          <a:noFill/>
        </p:spPr>
        <p:txBody>
          <a:bodyPr wrap="square" rtlCol="0">
            <a:spAutoFit/>
          </a:bodyPr>
          <a:lstStyle/>
          <a:p>
            <a:r>
              <a:rPr lang="en-GB" sz="1200"/>
              <a:t>Name of scale: ……………………</a:t>
            </a:r>
          </a:p>
        </p:txBody>
      </p:sp>
      <p:sp>
        <p:nvSpPr>
          <p:cNvPr id="2" name="Rectangle: Rounded Corners 1">
            <a:extLst>
              <a:ext uri="{FF2B5EF4-FFF2-40B4-BE49-F238E27FC236}">
                <a16:creationId xmlns:a16="http://schemas.microsoft.com/office/drawing/2014/main" id="{218DFB2A-55CC-FE1A-C93D-D9DE62DFFF76}"/>
              </a:ext>
            </a:extLst>
          </p:cNvPr>
          <p:cNvSpPr/>
          <p:nvPr/>
        </p:nvSpPr>
        <p:spPr>
          <a:xfrm>
            <a:off x="2506862" y="4570213"/>
            <a:ext cx="1690160" cy="30678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Natural Minor</a:t>
            </a:r>
          </a:p>
        </p:txBody>
      </p:sp>
      <p:sp>
        <p:nvSpPr>
          <p:cNvPr id="4" name="Rectangle: Rounded Corners 3">
            <a:extLst>
              <a:ext uri="{FF2B5EF4-FFF2-40B4-BE49-F238E27FC236}">
                <a16:creationId xmlns:a16="http://schemas.microsoft.com/office/drawing/2014/main" id="{E0F90E35-DE3D-7F83-CE62-5C317F805342}"/>
              </a:ext>
            </a:extLst>
          </p:cNvPr>
          <p:cNvSpPr/>
          <p:nvPr/>
        </p:nvSpPr>
        <p:spPr>
          <a:xfrm>
            <a:off x="2551843" y="1653828"/>
            <a:ext cx="940526" cy="28738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Major</a:t>
            </a:r>
          </a:p>
        </p:txBody>
      </p:sp>
      <p:sp>
        <p:nvSpPr>
          <p:cNvPr id="5" name="Rectangle: Rounded Corners 4">
            <a:extLst>
              <a:ext uri="{FF2B5EF4-FFF2-40B4-BE49-F238E27FC236}">
                <a16:creationId xmlns:a16="http://schemas.microsoft.com/office/drawing/2014/main" id="{081B6ADB-487B-1402-48D9-DCBB3B86720B}"/>
              </a:ext>
            </a:extLst>
          </p:cNvPr>
          <p:cNvSpPr/>
          <p:nvPr/>
        </p:nvSpPr>
        <p:spPr>
          <a:xfrm>
            <a:off x="2551843" y="7532105"/>
            <a:ext cx="2060504" cy="3192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Harmonic Minor</a:t>
            </a:r>
          </a:p>
        </p:txBody>
      </p:sp>
      <p:sp>
        <p:nvSpPr>
          <p:cNvPr id="6" name="Rectangle: Rounded Corners 5">
            <a:extLst>
              <a:ext uri="{FF2B5EF4-FFF2-40B4-BE49-F238E27FC236}">
                <a16:creationId xmlns:a16="http://schemas.microsoft.com/office/drawing/2014/main" id="{C881E2D0-7796-C10E-3D5D-A23C869DD470}"/>
              </a:ext>
            </a:extLst>
          </p:cNvPr>
          <p:cNvSpPr/>
          <p:nvPr/>
        </p:nvSpPr>
        <p:spPr>
          <a:xfrm rot="18859450">
            <a:off x="334490" y="4465012"/>
            <a:ext cx="6141176" cy="12410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a:t>Google it or ask Mr Ruston</a:t>
            </a:r>
          </a:p>
        </p:txBody>
      </p:sp>
    </p:spTree>
    <p:extLst>
      <p:ext uri="{BB962C8B-B14F-4D97-AF65-F5344CB8AC3E}">
        <p14:creationId xmlns:p14="http://schemas.microsoft.com/office/powerpoint/2010/main" val="920000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C443A-9DE7-CBE4-70E3-604E8CF18DF0}"/>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8F118CBF-ECF7-9BBB-5CD8-988C8CA6DE23}"/>
              </a:ext>
            </a:extLst>
          </p:cNvPr>
          <p:cNvSpPr txBox="1"/>
          <p:nvPr/>
        </p:nvSpPr>
        <p:spPr>
          <a:xfrm>
            <a:off x="6230983" y="943869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23</a:t>
            </a:r>
          </a:p>
        </p:txBody>
      </p:sp>
      <p:sp>
        <p:nvSpPr>
          <p:cNvPr id="3" name="TextBox 2">
            <a:extLst>
              <a:ext uri="{FF2B5EF4-FFF2-40B4-BE49-F238E27FC236}">
                <a16:creationId xmlns:a16="http://schemas.microsoft.com/office/drawing/2014/main" id="{37CD2612-2C20-6574-0CD8-2C4CAAFBCB91}"/>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56" name="Rectangle: Rounded Corners 55">
            <a:extLst>
              <a:ext uri="{FF2B5EF4-FFF2-40B4-BE49-F238E27FC236}">
                <a16:creationId xmlns:a16="http://schemas.microsoft.com/office/drawing/2014/main" id="{E67A8848-BF08-6D35-649A-BB1AB395B081}"/>
              </a:ext>
            </a:extLst>
          </p:cNvPr>
          <p:cNvSpPr/>
          <p:nvPr/>
        </p:nvSpPr>
        <p:spPr>
          <a:xfrm>
            <a:off x="3502797" y="486416"/>
            <a:ext cx="2727805" cy="2576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Melody</a:t>
            </a:r>
          </a:p>
        </p:txBody>
      </p:sp>
      <p:pic>
        <p:nvPicPr>
          <p:cNvPr id="64" name="Picture 63">
            <a:extLst>
              <a:ext uri="{FF2B5EF4-FFF2-40B4-BE49-F238E27FC236}">
                <a16:creationId xmlns:a16="http://schemas.microsoft.com/office/drawing/2014/main" id="{0B7BA8AD-76FB-9449-DC61-67465AA2F2D4}"/>
              </a:ext>
            </a:extLst>
          </p:cNvPr>
          <p:cNvPicPr>
            <a:picLocks noChangeAspect="1"/>
          </p:cNvPicPr>
          <p:nvPr/>
        </p:nvPicPr>
        <p:blipFill rotWithShape="1">
          <a:blip r:embed="rId2"/>
          <a:srcRect t="1" r="38388" b="180"/>
          <a:stretch/>
        </p:blipFill>
        <p:spPr>
          <a:xfrm>
            <a:off x="191874" y="1930828"/>
            <a:ext cx="3909863" cy="735940"/>
          </a:xfrm>
          <a:prstGeom prst="rect">
            <a:avLst/>
          </a:prstGeom>
        </p:spPr>
      </p:pic>
      <p:sp>
        <p:nvSpPr>
          <p:cNvPr id="66" name="TextBox 65">
            <a:extLst>
              <a:ext uri="{FF2B5EF4-FFF2-40B4-BE49-F238E27FC236}">
                <a16:creationId xmlns:a16="http://schemas.microsoft.com/office/drawing/2014/main" id="{A133E358-92F5-463D-62AA-E8808814ACE2}"/>
              </a:ext>
            </a:extLst>
          </p:cNvPr>
          <p:cNvSpPr txBox="1"/>
          <p:nvPr/>
        </p:nvSpPr>
        <p:spPr>
          <a:xfrm>
            <a:off x="191874" y="1739602"/>
            <a:ext cx="2359969" cy="276999"/>
          </a:xfrm>
          <a:prstGeom prst="rect">
            <a:avLst/>
          </a:prstGeom>
          <a:noFill/>
        </p:spPr>
        <p:txBody>
          <a:bodyPr wrap="square" rtlCol="0">
            <a:spAutoFit/>
          </a:bodyPr>
          <a:lstStyle/>
          <a:p>
            <a:r>
              <a:rPr lang="en-GB" sz="1200"/>
              <a:t>Name of scale: ……………………</a:t>
            </a:r>
          </a:p>
        </p:txBody>
      </p:sp>
      <p:pic>
        <p:nvPicPr>
          <p:cNvPr id="67" name="Picture 66">
            <a:extLst>
              <a:ext uri="{FF2B5EF4-FFF2-40B4-BE49-F238E27FC236}">
                <a16:creationId xmlns:a16="http://schemas.microsoft.com/office/drawing/2014/main" id="{64311AA7-EC39-4366-CD58-10E976D6041A}"/>
              </a:ext>
            </a:extLst>
          </p:cNvPr>
          <p:cNvPicPr>
            <a:picLocks noChangeAspect="1"/>
          </p:cNvPicPr>
          <p:nvPr/>
        </p:nvPicPr>
        <p:blipFill rotWithShape="1">
          <a:blip r:embed="rId2"/>
          <a:srcRect l="-1440" t="1" r="38388" b="1660"/>
          <a:stretch/>
        </p:blipFill>
        <p:spPr>
          <a:xfrm>
            <a:off x="100434" y="2859325"/>
            <a:ext cx="4001303" cy="725030"/>
          </a:xfrm>
          <a:prstGeom prst="rect">
            <a:avLst/>
          </a:prstGeom>
        </p:spPr>
      </p:pic>
      <p:sp>
        <p:nvSpPr>
          <p:cNvPr id="68" name="TextBox 67">
            <a:extLst>
              <a:ext uri="{FF2B5EF4-FFF2-40B4-BE49-F238E27FC236}">
                <a16:creationId xmlns:a16="http://schemas.microsoft.com/office/drawing/2014/main" id="{5A332212-C9A6-60FC-3475-21EE0CDF7153}"/>
              </a:ext>
            </a:extLst>
          </p:cNvPr>
          <p:cNvSpPr txBox="1"/>
          <p:nvPr/>
        </p:nvSpPr>
        <p:spPr>
          <a:xfrm>
            <a:off x="191874" y="2668100"/>
            <a:ext cx="2359969" cy="276999"/>
          </a:xfrm>
          <a:prstGeom prst="rect">
            <a:avLst/>
          </a:prstGeom>
          <a:noFill/>
        </p:spPr>
        <p:txBody>
          <a:bodyPr wrap="square" rtlCol="0">
            <a:spAutoFit/>
          </a:bodyPr>
          <a:lstStyle/>
          <a:p>
            <a:r>
              <a:rPr lang="en-GB" sz="1200"/>
              <a:t>Name of scale: ……………………</a:t>
            </a:r>
          </a:p>
        </p:txBody>
      </p:sp>
      <p:pic>
        <p:nvPicPr>
          <p:cNvPr id="69" name="Picture 68">
            <a:extLst>
              <a:ext uri="{FF2B5EF4-FFF2-40B4-BE49-F238E27FC236}">
                <a16:creationId xmlns:a16="http://schemas.microsoft.com/office/drawing/2014/main" id="{276BF0D9-32C0-946E-7731-0962117F0727}"/>
              </a:ext>
            </a:extLst>
          </p:cNvPr>
          <p:cNvPicPr>
            <a:picLocks noChangeAspect="1"/>
          </p:cNvPicPr>
          <p:nvPr/>
        </p:nvPicPr>
        <p:blipFill rotWithShape="1">
          <a:blip r:embed="rId2"/>
          <a:srcRect t="-1" r="38388" b="-4542"/>
          <a:stretch/>
        </p:blipFill>
        <p:spPr>
          <a:xfrm>
            <a:off x="191874" y="3862686"/>
            <a:ext cx="3909863" cy="770760"/>
          </a:xfrm>
          <a:prstGeom prst="rect">
            <a:avLst/>
          </a:prstGeom>
        </p:spPr>
      </p:pic>
      <p:sp>
        <p:nvSpPr>
          <p:cNvPr id="70" name="TextBox 69">
            <a:extLst>
              <a:ext uri="{FF2B5EF4-FFF2-40B4-BE49-F238E27FC236}">
                <a16:creationId xmlns:a16="http://schemas.microsoft.com/office/drawing/2014/main" id="{020D8B74-5D99-33ED-AED0-58BB19006552}"/>
              </a:ext>
            </a:extLst>
          </p:cNvPr>
          <p:cNvSpPr txBox="1"/>
          <p:nvPr/>
        </p:nvSpPr>
        <p:spPr>
          <a:xfrm>
            <a:off x="191874" y="3671461"/>
            <a:ext cx="2359969" cy="276999"/>
          </a:xfrm>
          <a:prstGeom prst="rect">
            <a:avLst/>
          </a:prstGeom>
          <a:noFill/>
        </p:spPr>
        <p:txBody>
          <a:bodyPr wrap="square" rtlCol="0">
            <a:spAutoFit/>
          </a:bodyPr>
          <a:lstStyle/>
          <a:p>
            <a:r>
              <a:rPr lang="en-GB" sz="1200"/>
              <a:t>Name of scale: ……………………</a:t>
            </a:r>
          </a:p>
        </p:txBody>
      </p:sp>
      <p:pic>
        <p:nvPicPr>
          <p:cNvPr id="71" name="Picture 70">
            <a:extLst>
              <a:ext uri="{FF2B5EF4-FFF2-40B4-BE49-F238E27FC236}">
                <a16:creationId xmlns:a16="http://schemas.microsoft.com/office/drawing/2014/main" id="{DAAB74F2-A2C9-0054-74B0-95222786DE55}"/>
              </a:ext>
            </a:extLst>
          </p:cNvPr>
          <p:cNvPicPr>
            <a:picLocks noChangeAspect="1"/>
          </p:cNvPicPr>
          <p:nvPr/>
        </p:nvPicPr>
        <p:blipFill rotWithShape="1">
          <a:blip r:embed="rId2"/>
          <a:srcRect l="1" r="38387" b="6397"/>
          <a:stretch/>
        </p:blipFill>
        <p:spPr>
          <a:xfrm>
            <a:off x="191874" y="4813761"/>
            <a:ext cx="3909863" cy="690098"/>
          </a:xfrm>
          <a:prstGeom prst="rect">
            <a:avLst/>
          </a:prstGeom>
        </p:spPr>
      </p:pic>
      <p:sp>
        <p:nvSpPr>
          <p:cNvPr id="72" name="TextBox 71">
            <a:extLst>
              <a:ext uri="{FF2B5EF4-FFF2-40B4-BE49-F238E27FC236}">
                <a16:creationId xmlns:a16="http://schemas.microsoft.com/office/drawing/2014/main" id="{66FCD332-E6A7-DE01-E491-C1BA94A8D714}"/>
              </a:ext>
            </a:extLst>
          </p:cNvPr>
          <p:cNvSpPr txBox="1"/>
          <p:nvPr/>
        </p:nvSpPr>
        <p:spPr>
          <a:xfrm>
            <a:off x="191874" y="4622535"/>
            <a:ext cx="2359969" cy="276999"/>
          </a:xfrm>
          <a:prstGeom prst="rect">
            <a:avLst/>
          </a:prstGeom>
          <a:noFill/>
        </p:spPr>
        <p:txBody>
          <a:bodyPr wrap="square" rtlCol="0">
            <a:spAutoFit/>
          </a:bodyPr>
          <a:lstStyle/>
          <a:p>
            <a:r>
              <a:rPr lang="en-GB" sz="1200"/>
              <a:t>Name of scale: ……………………</a:t>
            </a:r>
          </a:p>
        </p:txBody>
      </p:sp>
      <p:pic>
        <p:nvPicPr>
          <p:cNvPr id="73" name="Picture 72">
            <a:extLst>
              <a:ext uri="{FF2B5EF4-FFF2-40B4-BE49-F238E27FC236}">
                <a16:creationId xmlns:a16="http://schemas.microsoft.com/office/drawing/2014/main" id="{5B2EB2DF-ED23-9E51-AFF0-2D91BAA14014}"/>
              </a:ext>
            </a:extLst>
          </p:cNvPr>
          <p:cNvPicPr>
            <a:picLocks noChangeAspect="1"/>
          </p:cNvPicPr>
          <p:nvPr/>
        </p:nvPicPr>
        <p:blipFill rotWithShape="1">
          <a:blip r:embed="rId2"/>
          <a:srcRect r="38388" b="151"/>
          <a:stretch/>
        </p:blipFill>
        <p:spPr>
          <a:xfrm>
            <a:off x="191874" y="5780857"/>
            <a:ext cx="3909863" cy="736160"/>
          </a:xfrm>
          <a:prstGeom prst="rect">
            <a:avLst/>
          </a:prstGeom>
        </p:spPr>
      </p:pic>
      <p:sp>
        <p:nvSpPr>
          <p:cNvPr id="74" name="TextBox 73">
            <a:extLst>
              <a:ext uri="{FF2B5EF4-FFF2-40B4-BE49-F238E27FC236}">
                <a16:creationId xmlns:a16="http://schemas.microsoft.com/office/drawing/2014/main" id="{75066331-34DD-3F8A-A8B6-AAAAC05F5B24}"/>
              </a:ext>
            </a:extLst>
          </p:cNvPr>
          <p:cNvSpPr txBox="1"/>
          <p:nvPr/>
        </p:nvSpPr>
        <p:spPr>
          <a:xfrm>
            <a:off x="191874" y="5589632"/>
            <a:ext cx="2359969" cy="276999"/>
          </a:xfrm>
          <a:prstGeom prst="rect">
            <a:avLst/>
          </a:prstGeom>
          <a:noFill/>
        </p:spPr>
        <p:txBody>
          <a:bodyPr wrap="square" rtlCol="0">
            <a:spAutoFit/>
          </a:bodyPr>
          <a:lstStyle/>
          <a:p>
            <a:r>
              <a:rPr lang="en-GB" sz="1200"/>
              <a:t>Name of scale: ……………………</a:t>
            </a:r>
          </a:p>
        </p:txBody>
      </p:sp>
      <p:pic>
        <p:nvPicPr>
          <p:cNvPr id="75" name="Picture 74">
            <a:extLst>
              <a:ext uri="{FF2B5EF4-FFF2-40B4-BE49-F238E27FC236}">
                <a16:creationId xmlns:a16="http://schemas.microsoft.com/office/drawing/2014/main" id="{E3637524-1CCD-2036-D21C-C7FAA914BCDC}"/>
              </a:ext>
            </a:extLst>
          </p:cNvPr>
          <p:cNvPicPr>
            <a:picLocks noChangeAspect="1"/>
          </p:cNvPicPr>
          <p:nvPr/>
        </p:nvPicPr>
        <p:blipFill rotWithShape="1">
          <a:blip r:embed="rId2"/>
          <a:srcRect r="38388" b="6399"/>
          <a:stretch/>
        </p:blipFill>
        <p:spPr>
          <a:xfrm>
            <a:off x="233045" y="6793796"/>
            <a:ext cx="3909863" cy="690099"/>
          </a:xfrm>
          <a:prstGeom prst="rect">
            <a:avLst/>
          </a:prstGeom>
        </p:spPr>
      </p:pic>
      <p:sp>
        <p:nvSpPr>
          <p:cNvPr id="76" name="TextBox 75">
            <a:extLst>
              <a:ext uri="{FF2B5EF4-FFF2-40B4-BE49-F238E27FC236}">
                <a16:creationId xmlns:a16="http://schemas.microsoft.com/office/drawing/2014/main" id="{64456734-A48B-E6B2-BDBA-F877B7AE7EF9}"/>
              </a:ext>
            </a:extLst>
          </p:cNvPr>
          <p:cNvSpPr txBox="1"/>
          <p:nvPr/>
        </p:nvSpPr>
        <p:spPr>
          <a:xfrm>
            <a:off x="233045" y="6602571"/>
            <a:ext cx="2359969" cy="276999"/>
          </a:xfrm>
          <a:prstGeom prst="rect">
            <a:avLst/>
          </a:prstGeom>
          <a:noFill/>
        </p:spPr>
        <p:txBody>
          <a:bodyPr wrap="square" rtlCol="0">
            <a:spAutoFit/>
          </a:bodyPr>
          <a:lstStyle/>
          <a:p>
            <a:r>
              <a:rPr lang="en-GB" sz="1200"/>
              <a:t>Name of scale: ……………………</a:t>
            </a:r>
          </a:p>
        </p:txBody>
      </p:sp>
      <p:pic>
        <p:nvPicPr>
          <p:cNvPr id="77" name="Picture 76">
            <a:extLst>
              <a:ext uri="{FF2B5EF4-FFF2-40B4-BE49-F238E27FC236}">
                <a16:creationId xmlns:a16="http://schemas.microsoft.com/office/drawing/2014/main" id="{D1189FF2-30F0-61F2-E09F-49EBACC0D7B0}"/>
              </a:ext>
            </a:extLst>
          </p:cNvPr>
          <p:cNvPicPr>
            <a:picLocks noChangeAspect="1"/>
          </p:cNvPicPr>
          <p:nvPr/>
        </p:nvPicPr>
        <p:blipFill>
          <a:blip r:embed="rId2"/>
          <a:stretch>
            <a:fillRect/>
          </a:stretch>
        </p:blipFill>
        <p:spPr>
          <a:xfrm>
            <a:off x="233045" y="7808068"/>
            <a:ext cx="6345940" cy="737273"/>
          </a:xfrm>
          <a:prstGeom prst="rect">
            <a:avLst/>
          </a:prstGeom>
        </p:spPr>
      </p:pic>
      <p:sp>
        <p:nvSpPr>
          <p:cNvPr id="78" name="TextBox 77">
            <a:extLst>
              <a:ext uri="{FF2B5EF4-FFF2-40B4-BE49-F238E27FC236}">
                <a16:creationId xmlns:a16="http://schemas.microsoft.com/office/drawing/2014/main" id="{6046DCAD-8626-DFF1-E05F-7D85CC92C173}"/>
              </a:ext>
            </a:extLst>
          </p:cNvPr>
          <p:cNvSpPr txBox="1"/>
          <p:nvPr/>
        </p:nvSpPr>
        <p:spPr>
          <a:xfrm>
            <a:off x="233045" y="7616843"/>
            <a:ext cx="2359969" cy="276999"/>
          </a:xfrm>
          <a:prstGeom prst="rect">
            <a:avLst/>
          </a:prstGeom>
          <a:noFill/>
        </p:spPr>
        <p:txBody>
          <a:bodyPr wrap="square" rtlCol="0">
            <a:spAutoFit/>
          </a:bodyPr>
          <a:lstStyle/>
          <a:p>
            <a:r>
              <a:rPr lang="en-GB" sz="1200"/>
              <a:t>Name of scale: ……………………</a:t>
            </a:r>
          </a:p>
        </p:txBody>
      </p:sp>
      <p:pic>
        <p:nvPicPr>
          <p:cNvPr id="79" name="Picture 78">
            <a:extLst>
              <a:ext uri="{FF2B5EF4-FFF2-40B4-BE49-F238E27FC236}">
                <a16:creationId xmlns:a16="http://schemas.microsoft.com/office/drawing/2014/main" id="{7DBF9A48-8E0B-E38F-E58A-68B31E9E0414}"/>
              </a:ext>
            </a:extLst>
          </p:cNvPr>
          <p:cNvPicPr>
            <a:picLocks noChangeAspect="1"/>
          </p:cNvPicPr>
          <p:nvPr/>
        </p:nvPicPr>
        <p:blipFill>
          <a:blip r:embed="rId2"/>
          <a:stretch>
            <a:fillRect/>
          </a:stretch>
        </p:blipFill>
        <p:spPr>
          <a:xfrm>
            <a:off x="256030" y="8725655"/>
            <a:ext cx="6345940" cy="737273"/>
          </a:xfrm>
          <a:prstGeom prst="rect">
            <a:avLst/>
          </a:prstGeom>
        </p:spPr>
      </p:pic>
      <p:sp>
        <p:nvSpPr>
          <p:cNvPr id="80" name="TextBox 79">
            <a:extLst>
              <a:ext uri="{FF2B5EF4-FFF2-40B4-BE49-F238E27FC236}">
                <a16:creationId xmlns:a16="http://schemas.microsoft.com/office/drawing/2014/main" id="{76F95B9B-CEA6-FD04-CFCF-F33E8B998CAA}"/>
              </a:ext>
            </a:extLst>
          </p:cNvPr>
          <p:cNvSpPr txBox="1"/>
          <p:nvPr/>
        </p:nvSpPr>
        <p:spPr>
          <a:xfrm>
            <a:off x="256030" y="8534430"/>
            <a:ext cx="2359969" cy="276999"/>
          </a:xfrm>
          <a:prstGeom prst="rect">
            <a:avLst/>
          </a:prstGeom>
          <a:noFill/>
        </p:spPr>
        <p:txBody>
          <a:bodyPr wrap="square" rtlCol="0">
            <a:spAutoFit/>
          </a:bodyPr>
          <a:lstStyle/>
          <a:p>
            <a:r>
              <a:rPr lang="en-GB" sz="1200"/>
              <a:t>Name of scale: ……………………</a:t>
            </a:r>
          </a:p>
        </p:txBody>
      </p:sp>
      <p:sp>
        <p:nvSpPr>
          <p:cNvPr id="4" name="Rectangle: Rounded Corners 3">
            <a:extLst>
              <a:ext uri="{FF2B5EF4-FFF2-40B4-BE49-F238E27FC236}">
                <a16:creationId xmlns:a16="http://schemas.microsoft.com/office/drawing/2014/main" id="{E0F90E35-DE3D-7F83-CE62-5C317F805342}"/>
              </a:ext>
            </a:extLst>
          </p:cNvPr>
          <p:cNvSpPr/>
          <p:nvPr/>
        </p:nvSpPr>
        <p:spPr>
          <a:xfrm>
            <a:off x="2551842" y="1653828"/>
            <a:ext cx="1954843" cy="3614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Major pentatonic</a:t>
            </a:r>
          </a:p>
        </p:txBody>
      </p:sp>
      <p:sp>
        <p:nvSpPr>
          <p:cNvPr id="5" name="Rectangle: Rounded Corners 4">
            <a:extLst>
              <a:ext uri="{FF2B5EF4-FFF2-40B4-BE49-F238E27FC236}">
                <a16:creationId xmlns:a16="http://schemas.microsoft.com/office/drawing/2014/main" id="{081B6ADB-487B-1402-48D9-DCBB3B86720B}"/>
              </a:ext>
            </a:extLst>
          </p:cNvPr>
          <p:cNvSpPr/>
          <p:nvPr/>
        </p:nvSpPr>
        <p:spPr>
          <a:xfrm>
            <a:off x="2615999" y="4590967"/>
            <a:ext cx="2060504" cy="3192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Minor Pentatonic</a:t>
            </a:r>
          </a:p>
        </p:txBody>
      </p:sp>
      <p:sp>
        <p:nvSpPr>
          <p:cNvPr id="6" name="Rectangle: Rounded Corners 5">
            <a:extLst>
              <a:ext uri="{FF2B5EF4-FFF2-40B4-BE49-F238E27FC236}">
                <a16:creationId xmlns:a16="http://schemas.microsoft.com/office/drawing/2014/main" id="{20FCC43E-BE3D-9C1E-EAC8-2ECFED1D56FC}"/>
              </a:ext>
            </a:extLst>
          </p:cNvPr>
          <p:cNvSpPr/>
          <p:nvPr/>
        </p:nvSpPr>
        <p:spPr>
          <a:xfrm>
            <a:off x="2634260" y="7531069"/>
            <a:ext cx="2060504" cy="3192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Open practice</a:t>
            </a:r>
          </a:p>
        </p:txBody>
      </p:sp>
      <p:sp>
        <p:nvSpPr>
          <p:cNvPr id="2" name="Rectangle: Rounded Corners 1">
            <a:extLst>
              <a:ext uri="{FF2B5EF4-FFF2-40B4-BE49-F238E27FC236}">
                <a16:creationId xmlns:a16="http://schemas.microsoft.com/office/drawing/2014/main" id="{520981DF-A99A-3CEC-A91B-D58A0587F51F}"/>
              </a:ext>
            </a:extLst>
          </p:cNvPr>
          <p:cNvSpPr/>
          <p:nvPr/>
        </p:nvSpPr>
        <p:spPr>
          <a:xfrm rot="18859450">
            <a:off x="334490" y="4465012"/>
            <a:ext cx="6141176" cy="12410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a:t>Google it or ask Mr Ruston</a:t>
            </a:r>
          </a:p>
        </p:txBody>
      </p:sp>
    </p:spTree>
    <p:extLst>
      <p:ext uri="{BB962C8B-B14F-4D97-AF65-F5344CB8AC3E}">
        <p14:creationId xmlns:p14="http://schemas.microsoft.com/office/powerpoint/2010/main" val="3636130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1A783-163D-DABF-79FE-157E82A754E8}"/>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9DD7177C-A608-61BF-345C-1179AE15BD74}"/>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24</a:t>
            </a:r>
          </a:p>
        </p:txBody>
      </p:sp>
      <p:sp>
        <p:nvSpPr>
          <p:cNvPr id="3" name="TextBox 2">
            <a:extLst>
              <a:ext uri="{FF2B5EF4-FFF2-40B4-BE49-F238E27FC236}">
                <a16:creationId xmlns:a16="http://schemas.microsoft.com/office/drawing/2014/main" id="{15AA7446-965B-E291-79AA-F9785DB1651E}"/>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34" name="TextBox 33">
            <a:extLst>
              <a:ext uri="{FF2B5EF4-FFF2-40B4-BE49-F238E27FC236}">
                <a16:creationId xmlns:a16="http://schemas.microsoft.com/office/drawing/2014/main" id="{094402D7-1093-B5A6-FCCB-CC5FACF43154}"/>
              </a:ext>
            </a:extLst>
          </p:cNvPr>
          <p:cNvSpPr txBox="1"/>
          <p:nvPr/>
        </p:nvSpPr>
        <p:spPr>
          <a:xfrm>
            <a:off x="146168" y="902954"/>
            <a:ext cx="6320137" cy="307777"/>
          </a:xfrm>
          <a:prstGeom prst="rect">
            <a:avLst/>
          </a:prstGeom>
          <a:noFill/>
        </p:spPr>
        <p:txBody>
          <a:bodyPr wrap="square" rtlCol="0">
            <a:spAutoFit/>
          </a:bodyPr>
          <a:lstStyle/>
          <a:p>
            <a:r>
              <a:rPr lang="en-GB" sz="1400"/>
              <a:t>2.</a:t>
            </a:r>
            <a:r>
              <a:rPr lang="en-GB" sz="1400" b="1"/>
              <a:t> Melodic forms. </a:t>
            </a:r>
            <a:r>
              <a:rPr lang="en-GB" sz="1400"/>
              <a:t>Name the melodic forms.</a:t>
            </a:r>
          </a:p>
        </p:txBody>
      </p:sp>
      <p:sp>
        <p:nvSpPr>
          <p:cNvPr id="56" name="Rectangle: Rounded Corners 55">
            <a:extLst>
              <a:ext uri="{FF2B5EF4-FFF2-40B4-BE49-F238E27FC236}">
                <a16:creationId xmlns:a16="http://schemas.microsoft.com/office/drawing/2014/main" id="{79453F59-E0A7-51B2-ECB7-0CC63D6E49C6}"/>
              </a:ext>
            </a:extLst>
          </p:cNvPr>
          <p:cNvSpPr/>
          <p:nvPr/>
        </p:nvSpPr>
        <p:spPr>
          <a:xfrm>
            <a:off x="3502797" y="486416"/>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Melody</a:t>
            </a:r>
          </a:p>
        </p:txBody>
      </p:sp>
      <p:pic>
        <p:nvPicPr>
          <p:cNvPr id="2" name="Picture 1">
            <a:extLst>
              <a:ext uri="{FF2B5EF4-FFF2-40B4-BE49-F238E27FC236}">
                <a16:creationId xmlns:a16="http://schemas.microsoft.com/office/drawing/2014/main" id="{CCDAF03B-D2FD-7476-7EFE-57EEC4E08EAA}"/>
              </a:ext>
            </a:extLst>
          </p:cNvPr>
          <p:cNvPicPr>
            <a:picLocks noChangeAspect="1"/>
          </p:cNvPicPr>
          <p:nvPr/>
        </p:nvPicPr>
        <p:blipFill>
          <a:blip r:embed="rId2"/>
          <a:stretch>
            <a:fillRect/>
          </a:stretch>
        </p:blipFill>
        <p:spPr>
          <a:xfrm>
            <a:off x="3566147" y="1457480"/>
            <a:ext cx="3291853" cy="928890"/>
          </a:xfrm>
          <a:prstGeom prst="rect">
            <a:avLst/>
          </a:prstGeom>
        </p:spPr>
      </p:pic>
      <p:pic>
        <p:nvPicPr>
          <p:cNvPr id="5" name="Picture 4">
            <a:extLst>
              <a:ext uri="{FF2B5EF4-FFF2-40B4-BE49-F238E27FC236}">
                <a16:creationId xmlns:a16="http://schemas.microsoft.com/office/drawing/2014/main" id="{E2D5C31C-2D84-94AE-EB58-E3B56B2CDB1B}"/>
              </a:ext>
            </a:extLst>
          </p:cNvPr>
          <p:cNvPicPr>
            <a:picLocks noChangeAspect="1"/>
          </p:cNvPicPr>
          <p:nvPr/>
        </p:nvPicPr>
        <p:blipFill>
          <a:blip r:embed="rId3"/>
          <a:stretch>
            <a:fillRect/>
          </a:stretch>
        </p:blipFill>
        <p:spPr>
          <a:xfrm>
            <a:off x="420384" y="1614218"/>
            <a:ext cx="2871470" cy="819384"/>
          </a:xfrm>
          <a:prstGeom prst="rect">
            <a:avLst/>
          </a:prstGeom>
        </p:spPr>
      </p:pic>
      <p:pic>
        <p:nvPicPr>
          <p:cNvPr id="6" name="Picture 5">
            <a:extLst>
              <a:ext uri="{FF2B5EF4-FFF2-40B4-BE49-F238E27FC236}">
                <a16:creationId xmlns:a16="http://schemas.microsoft.com/office/drawing/2014/main" id="{A7BE21A3-0CEC-038D-2BAA-0BBAB5248AED}"/>
              </a:ext>
            </a:extLst>
          </p:cNvPr>
          <p:cNvPicPr>
            <a:picLocks noChangeAspect="1"/>
          </p:cNvPicPr>
          <p:nvPr/>
        </p:nvPicPr>
        <p:blipFill>
          <a:blip r:embed="rId4"/>
          <a:stretch>
            <a:fillRect/>
          </a:stretch>
        </p:blipFill>
        <p:spPr>
          <a:xfrm>
            <a:off x="631327" y="3210403"/>
            <a:ext cx="2871470" cy="899935"/>
          </a:xfrm>
          <a:prstGeom prst="rect">
            <a:avLst/>
          </a:prstGeom>
        </p:spPr>
      </p:pic>
      <p:sp>
        <p:nvSpPr>
          <p:cNvPr id="7" name="TextBox 6">
            <a:extLst>
              <a:ext uri="{FF2B5EF4-FFF2-40B4-BE49-F238E27FC236}">
                <a16:creationId xmlns:a16="http://schemas.microsoft.com/office/drawing/2014/main" id="{7F87679D-E1B7-EE44-3BDF-C7910E34DAE7}"/>
              </a:ext>
            </a:extLst>
          </p:cNvPr>
          <p:cNvSpPr txBox="1"/>
          <p:nvPr/>
        </p:nvSpPr>
        <p:spPr>
          <a:xfrm>
            <a:off x="631327" y="2996356"/>
            <a:ext cx="2901511" cy="253916"/>
          </a:xfrm>
          <a:prstGeom prst="rect">
            <a:avLst/>
          </a:prstGeom>
          <a:noFill/>
        </p:spPr>
        <p:txBody>
          <a:bodyPr wrap="square" rtlCol="0">
            <a:spAutoFit/>
          </a:bodyPr>
          <a:lstStyle/>
          <a:p>
            <a:r>
              <a:rPr lang="en-GB" sz="1050" b="1"/>
              <a:t>Arch form</a:t>
            </a:r>
            <a:r>
              <a:rPr lang="en-GB" sz="1050"/>
              <a:t>: the notes of the melody form an arch.</a:t>
            </a:r>
          </a:p>
        </p:txBody>
      </p:sp>
      <p:pic>
        <p:nvPicPr>
          <p:cNvPr id="14" name="Picture 13">
            <a:extLst>
              <a:ext uri="{FF2B5EF4-FFF2-40B4-BE49-F238E27FC236}">
                <a16:creationId xmlns:a16="http://schemas.microsoft.com/office/drawing/2014/main" id="{285BF83C-4849-670C-B468-3663C1DB6B32}"/>
              </a:ext>
            </a:extLst>
          </p:cNvPr>
          <p:cNvPicPr>
            <a:picLocks noChangeAspect="1"/>
          </p:cNvPicPr>
          <p:nvPr/>
        </p:nvPicPr>
        <p:blipFill>
          <a:blip r:embed="rId5"/>
          <a:stretch>
            <a:fillRect/>
          </a:stretch>
        </p:blipFill>
        <p:spPr>
          <a:xfrm>
            <a:off x="2817989" y="4902904"/>
            <a:ext cx="2422476" cy="1178502"/>
          </a:xfrm>
          <a:prstGeom prst="rect">
            <a:avLst/>
          </a:prstGeom>
        </p:spPr>
      </p:pic>
      <p:pic>
        <p:nvPicPr>
          <p:cNvPr id="15" name="Picture 14">
            <a:extLst>
              <a:ext uri="{FF2B5EF4-FFF2-40B4-BE49-F238E27FC236}">
                <a16:creationId xmlns:a16="http://schemas.microsoft.com/office/drawing/2014/main" id="{F7127F97-0462-5D40-BB78-6E4CFFB38B7F}"/>
              </a:ext>
            </a:extLst>
          </p:cNvPr>
          <p:cNvPicPr>
            <a:picLocks noChangeAspect="1"/>
          </p:cNvPicPr>
          <p:nvPr/>
        </p:nvPicPr>
        <p:blipFill>
          <a:blip r:embed="rId6"/>
          <a:stretch>
            <a:fillRect/>
          </a:stretch>
        </p:blipFill>
        <p:spPr>
          <a:xfrm>
            <a:off x="467270" y="6718960"/>
            <a:ext cx="3957738" cy="508948"/>
          </a:xfrm>
          <a:prstGeom prst="rect">
            <a:avLst/>
          </a:prstGeom>
        </p:spPr>
      </p:pic>
      <p:pic>
        <p:nvPicPr>
          <p:cNvPr id="16" name="Picture 15">
            <a:extLst>
              <a:ext uri="{FF2B5EF4-FFF2-40B4-BE49-F238E27FC236}">
                <a16:creationId xmlns:a16="http://schemas.microsoft.com/office/drawing/2014/main" id="{17FC063A-0752-8C76-6D82-85330EB719F6}"/>
              </a:ext>
            </a:extLst>
          </p:cNvPr>
          <p:cNvPicPr>
            <a:picLocks noChangeAspect="1"/>
          </p:cNvPicPr>
          <p:nvPr/>
        </p:nvPicPr>
        <p:blipFill rotWithShape="1">
          <a:blip r:embed="rId7"/>
          <a:srcRect t="-1" b="19221"/>
          <a:stretch/>
        </p:blipFill>
        <p:spPr>
          <a:xfrm>
            <a:off x="420384" y="7262567"/>
            <a:ext cx="4064706" cy="411119"/>
          </a:xfrm>
          <a:prstGeom prst="rect">
            <a:avLst/>
          </a:prstGeom>
        </p:spPr>
      </p:pic>
      <p:sp>
        <p:nvSpPr>
          <p:cNvPr id="18" name="TextBox 17">
            <a:extLst>
              <a:ext uri="{FF2B5EF4-FFF2-40B4-BE49-F238E27FC236}">
                <a16:creationId xmlns:a16="http://schemas.microsoft.com/office/drawing/2014/main" id="{98D91719-0799-8319-7E58-A0B7C3E90BE2}"/>
              </a:ext>
            </a:extLst>
          </p:cNvPr>
          <p:cNvSpPr txBox="1"/>
          <p:nvPr/>
        </p:nvSpPr>
        <p:spPr>
          <a:xfrm>
            <a:off x="384988" y="6474767"/>
            <a:ext cx="4247192" cy="276999"/>
          </a:xfrm>
          <a:prstGeom prst="rect">
            <a:avLst/>
          </a:prstGeom>
          <a:noFill/>
        </p:spPr>
        <p:txBody>
          <a:bodyPr wrap="square" rtlCol="0">
            <a:spAutoFit/>
          </a:bodyPr>
          <a:lstStyle/>
          <a:p>
            <a:r>
              <a:rPr lang="en-GB" sz="1200"/>
              <a:t>Reversing the order of the notes so they </a:t>
            </a:r>
            <a:r>
              <a:rPr lang="en-GB" sz="1200" u="sng"/>
              <a:t>appear backwards.</a:t>
            </a:r>
          </a:p>
        </p:txBody>
      </p:sp>
      <p:sp>
        <p:nvSpPr>
          <p:cNvPr id="20" name="TextBox 19">
            <a:extLst>
              <a:ext uri="{FF2B5EF4-FFF2-40B4-BE49-F238E27FC236}">
                <a16:creationId xmlns:a16="http://schemas.microsoft.com/office/drawing/2014/main" id="{45D14433-B007-B198-935D-8F9FDC7B866F}"/>
              </a:ext>
            </a:extLst>
          </p:cNvPr>
          <p:cNvSpPr txBox="1"/>
          <p:nvPr/>
        </p:nvSpPr>
        <p:spPr>
          <a:xfrm>
            <a:off x="268931" y="4343588"/>
            <a:ext cx="6320137" cy="307777"/>
          </a:xfrm>
          <a:prstGeom prst="rect">
            <a:avLst/>
          </a:prstGeom>
          <a:noFill/>
        </p:spPr>
        <p:txBody>
          <a:bodyPr wrap="square" rtlCol="0">
            <a:spAutoFit/>
          </a:bodyPr>
          <a:lstStyle/>
          <a:p>
            <a:r>
              <a:rPr lang="en-GB" sz="1400"/>
              <a:t>3.</a:t>
            </a:r>
            <a:r>
              <a:rPr lang="en-GB" sz="1400" b="1"/>
              <a:t> Melodic devices. </a:t>
            </a:r>
            <a:r>
              <a:rPr lang="en-GB" sz="1400"/>
              <a:t>Name the melodic devices.</a:t>
            </a:r>
          </a:p>
        </p:txBody>
      </p:sp>
      <p:sp>
        <p:nvSpPr>
          <p:cNvPr id="22" name="Rectangle: Rounded Corners 21">
            <a:extLst>
              <a:ext uri="{FF2B5EF4-FFF2-40B4-BE49-F238E27FC236}">
                <a16:creationId xmlns:a16="http://schemas.microsoft.com/office/drawing/2014/main" id="{44092FF2-BA2F-1434-FA77-D37A6C641E1D}"/>
              </a:ext>
            </a:extLst>
          </p:cNvPr>
          <p:cNvSpPr/>
          <p:nvPr/>
        </p:nvSpPr>
        <p:spPr>
          <a:xfrm>
            <a:off x="467270" y="6137069"/>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a:solidFill>
                  <a:schemeClr val="tx1"/>
                </a:solidFill>
              </a:rPr>
              <a:t>B) Retrograde </a:t>
            </a:r>
          </a:p>
        </p:txBody>
      </p:sp>
      <p:sp>
        <p:nvSpPr>
          <p:cNvPr id="23" name="Rectangle: Rounded Corners 22">
            <a:extLst>
              <a:ext uri="{FF2B5EF4-FFF2-40B4-BE49-F238E27FC236}">
                <a16:creationId xmlns:a16="http://schemas.microsoft.com/office/drawing/2014/main" id="{53B6E9BE-5D6B-FE07-F5F8-2635297E9529}"/>
              </a:ext>
            </a:extLst>
          </p:cNvPr>
          <p:cNvSpPr/>
          <p:nvPr/>
        </p:nvSpPr>
        <p:spPr>
          <a:xfrm>
            <a:off x="420384" y="4796061"/>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a:solidFill>
                  <a:schemeClr val="tx1"/>
                </a:solidFill>
              </a:rPr>
              <a:t>A) Inversion </a:t>
            </a:r>
          </a:p>
        </p:txBody>
      </p:sp>
      <p:sp>
        <p:nvSpPr>
          <p:cNvPr id="24" name="TextBox 23">
            <a:extLst>
              <a:ext uri="{FF2B5EF4-FFF2-40B4-BE49-F238E27FC236}">
                <a16:creationId xmlns:a16="http://schemas.microsoft.com/office/drawing/2014/main" id="{596023EB-DC6C-04C5-E2BA-7867B95DAD38}"/>
              </a:ext>
            </a:extLst>
          </p:cNvPr>
          <p:cNvSpPr txBox="1"/>
          <p:nvPr/>
        </p:nvSpPr>
        <p:spPr>
          <a:xfrm>
            <a:off x="441525" y="5197651"/>
            <a:ext cx="2406133" cy="646331"/>
          </a:xfrm>
          <a:prstGeom prst="rect">
            <a:avLst/>
          </a:prstGeom>
          <a:noFill/>
        </p:spPr>
        <p:txBody>
          <a:bodyPr wrap="square" rtlCol="0">
            <a:spAutoFit/>
          </a:bodyPr>
          <a:lstStyle/>
          <a:p>
            <a:r>
              <a:rPr lang="en-GB" sz="1200"/>
              <a:t>Travelling up/down the scale by the same interval but in the opposite direction (</a:t>
            </a:r>
            <a:r>
              <a:rPr lang="en-GB" sz="1200" u="sng"/>
              <a:t>upside down</a:t>
            </a:r>
            <a:r>
              <a:rPr lang="en-GB" sz="1200"/>
              <a:t>).</a:t>
            </a:r>
          </a:p>
        </p:txBody>
      </p:sp>
      <p:sp>
        <p:nvSpPr>
          <p:cNvPr id="25" name="Rectangle 24">
            <a:extLst>
              <a:ext uri="{FF2B5EF4-FFF2-40B4-BE49-F238E27FC236}">
                <a16:creationId xmlns:a16="http://schemas.microsoft.com/office/drawing/2014/main" id="{81419CF8-C646-66C4-F419-5251130B2162}"/>
              </a:ext>
            </a:extLst>
          </p:cNvPr>
          <p:cNvSpPr/>
          <p:nvPr/>
        </p:nvSpPr>
        <p:spPr>
          <a:xfrm>
            <a:off x="570699" y="7226711"/>
            <a:ext cx="711651" cy="15388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15C94DE5-773B-80F9-4585-E6A8885F96E5}"/>
              </a:ext>
            </a:extLst>
          </p:cNvPr>
          <p:cNvSpPr txBox="1"/>
          <p:nvPr/>
        </p:nvSpPr>
        <p:spPr>
          <a:xfrm>
            <a:off x="372769" y="7920197"/>
            <a:ext cx="6320137" cy="954107"/>
          </a:xfrm>
          <a:prstGeom prst="rect">
            <a:avLst/>
          </a:prstGeom>
          <a:noFill/>
        </p:spPr>
        <p:txBody>
          <a:bodyPr wrap="square" rtlCol="0">
            <a:spAutoFit/>
          </a:bodyPr>
          <a:lstStyle/>
          <a:p>
            <a:r>
              <a:rPr lang="en-GB" sz="1400"/>
              <a:t>4.</a:t>
            </a:r>
            <a:r>
              <a:rPr lang="en-GB" sz="1400" b="1"/>
              <a:t> </a:t>
            </a:r>
            <a:r>
              <a:rPr lang="en-GB" sz="1400"/>
              <a:t>Define chromatic and diatonic: </a:t>
            </a:r>
          </a:p>
          <a:p>
            <a:endParaRPr lang="en-GB" sz="1400"/>
          </a:p>
          <a:p>
            <a:r>
              <a:rPr lang="en-GB" sz="1400"/>
              <a:t>Chromatic means using notes from outside of the scale. Diatonic means using only notes from within the scale.</a:t>
            </a:r>
          </a:p>
        </p:txBody>
      </p:sp>
    </p:spTree>
    <p:extLst>
      <p:ext uri="{BB962C8B-B14F-4D97-AF65-F5344CB8AC3E}">
        <p14:creationId xmlns:p14="http://schemas.microsoft.com/office/powerpoint/2010/main" val="3456338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3026C-01CF-7425-7E75-CB99F37440D2}"/>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DAF0321D-D9C8-25A9-7200-28DF25FBC52A}"/>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25</a:t>
            </a:r>
          </a:p>
        </p:txBody>
      </p:sp>
      <p:sp>
        <p:nvSpPr>
          <p:cNvPr id="3" name="TextBox 2">
            <a:extLst>
              <a:ext uri="{FF2B5EF4-FFF2-40B4-BE49-F238E27FC236}">
                <a16:creationId xmlns:a16="http://schemas.microsoft.com/office/drawing/2014/main" id="{6DC16127-0802-F501-D1CD-9BE1B887FE0D}"/>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34" name="TextBox 33">
            <a:extLst>
              <a:ext uri="{FF2B5EF4-FFF2-40B4-BE49-F238E27FC236}">
                <a16:creationId xmlns:a16="http://schemas.microsoft.com/office/drawing/2014/main" id="{2F1EE4B4-0F28-562B-BA1E-3C99870D325C}"/>
              </a:ext>
            </a:extLst>
          </p:cNvPr>
          <p:cNvSpPr txBox="1"/>
          <p:nvPr/>
        </p:nvSpPr>
        <p:spPr>
          <a:xfrm>
            <a:off x="146168" y="2336088"/>
            <a:ext cx="6320137" cy="307777"/>
          </a:xfrm>
          <a:prstGeom prst="rect">
            <a:avLst/>
          </a:prstGeom>
          <a:noFill/>
        </p:spPr>
        <p:txBody>
          <a:bodyPr wrap="square" rtlCol="0">
            <a:spAutoFit/>
          </a:bodyPr>
          <a:lstStyle/>
          <a:p>
            <a:r>
              <a:rPr lang="en-GB" sz="1400"/>
              <a:t>Identify the major and minor chords.</a:t>
            </a:r>
          </a:p>
        </p:txBody>
      </p:sp>
      <p:sp>
        <p:nvSpPr>
          <p:cNvPr id="56" name="Rectangle: Rounded Corners 55">
            <a:extLst>
              <a:ext uri="{FF2B5EF4-FFF2-40B4-BE49-F238E27FC236}">
                <a16:creationId xmlns:a16="http://schemas.microsoft.com/office/drawing/2014/main" id="{43F3F304-E722-9BF1-3F83-7DEB6E1C31C1}"/>
              </a:ext>
            </a:extLst>
          </p:cNvPr>
          <p:cNvSpPr/>
          <p:nvPr/>
        </p:nvSpPr>
        <p:spPr>
          <a:xfrm>
            <a:off x="3502797" y="486416"/>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Harmony</a:t>
            </a:r>
          </a:p>
        </p:txBody>
      </p:sp>
      <p:pic>
        <p:nvPicPr>
          <p:cNvPr id="28" name="Picture 27">
            <a:extLst>
              <a:ext uri="{FF2B5EF4-FFF2-40B4-BE49-F238E27FC236}">
                <a16:creationId xmlns:a16="http://schemas.microsoft.com/office/drawing/2014/main" id="{E59B2A99-0BA0-4FAC-59F7-87B2EF789F8D}"/>
              </a:ext>
            </a:extLst>
          </p:cNvPr>
          <p:cNvPicPr>
            <a:picLocks noChangeAspect="1"/>
          </p:cNvPicPr>
          <p:nvPr/>
        </p:nvPicPr>
        <p:blipFill rotWithShape="1">
          <a:blip r:embed="rId2"/>
          <a:srcRect l="1569"/>
          <a:stretch/>
        </p:blipFill>
        <p:spPr>
          <a:xfrm>
            <a:off x="146168" y="2689449"/>
            <a:ext cx="6628601" cy="623857"/>
          </a:xfrm>
          <a:prstGeom prst="rect">
            <a:avLst/>
          </a:prstGeom>
        </p:spPr>
      </p:pic>
      <p:sp>
        <p:nvSpPr>
          <p:cNvPr id="29" name="TextBox 28">
            <a:extLst>
              <a:ext uri="{FF2B5EF4-FFF2-40B4-BE49-F238E27FC236}">
                <a16:creationId xmlns:a16="http://schemas.microsoft.com/office/drawing/2014/main" id="{48757992-1573-3C7F-5D92-31345CE47B21}"/>
              </a:ext>
            </a:extLst>
          </p:cNvPr>
          <p:cNvSpPr txBox="1"/>
          <p:nvPr/>
        </p:nvSpPr>
        <p:spPr>
          <a:xfrm>
            <a:off x="322795" y="3440133"/>
            <a:ext cx="918175" cy="276999"/>
          </a:xfrm>
          <a:prstGeom prst="rect">
            <a:avLst/>
          </a:prstGeom>
          <a:noFill/>
        </p:spPr>
        <p:txBody>
          <a:bodyPr wrap="square" rtlCol="0">
            <a:spAutoFit/>
          </a:bodyPr>
          <a:lstStyle/>
          <a:p>
            <a:r>
              <a:rPr lang="en-GB" sz="1200"/>
              <a:t>i) F major</a:t>
            </a:r>
          </a:p>
        </p:txBody>
      </p:sp>
      <p:sp>
        <p:nvSpPr>
          <p:cNvPr id="30" name="TextBox 29">
            <a:extLst>
              <a:ext uri="{FF2B5EF4-FFF2-40B4-BE49-F238E27FC236}">
                <a16:creationId xmlns:a16="http://schemas.microsoft.com/office/drawing/2014/main" id="{D379EA49-D708-B70F-5369-DBD970A11D66}"/>
              </a:ext>
            </a:extLst>
          </p:cNvPr>
          <p:cNvSpPr txBox="1"/>
          <p:nvPr/>
        </p:nvSpPr>
        <p:spPr>
          <a:xfrm>
            <a:off x="1225852" y="3441932"/>
            <a:ext cx="918175" cy="276999"/>
          </a:xfrm>
          <a:prstGeom prst="rect">
            <a:avLst/>
          </a:prstGeom>
          <a:noFill/>
        </p:spPr>
        <p:txBody>
          <a:bodyPr wrap="square" rtlCol="0">
            <a:spAutoFit/>
          </a:bodyPr>
          <a:lstStyle/>
          <a:p>
            <a:r>
              <a:rPr lang="en-GB" sz="1200"/>
              <a:t>ii) E minor</a:t>
            </a:r>
          </a:p>
        </p:txBody>
      </p:sp>
      <p:sp>
        <p:nvSpPr>
          <p:cNvPr id="31" name="TextBox 30">
            <a:extLst>
              <a:ext uri="{FF2B5EF4-FFF2-40B4-BE49-F238E27FC236}">
                <a16:creationId xmlns:a16="http://schemas.microsoft.com/office/drawing/2014/main" id="{30F5184A-A1EB-E313-DE91-77FE37D8FF7A}"/>
              </a:ext>
            </a:extLst>
          </p:cNvPr>
          <p:cNvSpPr txBox="1"/>
          <p:nvPr/>
        </p:nvSpPr>
        <p:spPr>
          <a:xfrm>
            <a:off x="2033991" y="3440135"/>
            <a:ext cx="918175" cy="276999"/>
          </a:xfrm>
          <a:prstGeom prst="rect">
            <a:avLst/>
          </a:prstGeom>
          <a:noFill/>
        </p:spPr>
        <p:txBody>
          <a:bodyPr wrap="square" rtlCol="0">
            <a:spAutoFit/>
          </a:bodyPr>
          <a:lstStyle/>
          <a:p>
            <a:r>
              <a:rPr lang="en-GB" sz="1200"/>
              <a:t>iii) C major</a:t>
            </a:r>
          </a:p>
        </p:txBody>
      </p:sp>
      <p:sp>
        <p:nvSpPr>
          <p:cNvPr id="32" name="TextBox 31">
            <a:extLst>
              <a:ext uri="{FF2B5EF4-FFF2-40B4-BE49-F238E27FC236}">
                <a16:creationId xmlns:a16="http://schemas.microsoft.com/office/drawing/2014/main" id="{A1E11C8D-94E1-1A20-7EB9-A642BE154D09}"/>
              </a:ext>
            </a:extLst>
          </p:cNvPr>
          <p:cNvSpPr txBox="1"/>
          <p:nvPr/>
        </p:nvSpPr>
        <p:spPr>
          <a:xfrm>
            <a:off x="2839611" y="3440135"/>
            <a:ext cx="918175" cy="276999"/>
          </a:xfrm>
          <a:prstGeom prst="rect">
            <a:avLst/>
          </a:prstGeom>
          <a:noFill/>
        </p:spPr>
        <p:txBody>
          <a:bodyPr wrap="square" rtlCol="0">
            <a:spAutoFit/>
          </a:bodyPr>
          <a:lstStyle/>
          <a:p>
            <a:r>
              <a:rPr lang="en-GB" sz="1200"/>
              <a:t>iv) A minor</a:t>
            </a:r>
          </a:p>
        </p:txBody>
      </p:sp>
      <p:sp>
        <p:nvSpPr>
          <p:cNvPr id="33" name="TextBox 32">
            <a:extLst>
              <a:ext uri="{FF2B5EF4-FFF2-40B4-BE49-F238E27FC236}">
                <a16:creationId xmlns:a16="http://schemas.microsoft.com/office/drawing/2014/main" id="{1A425FB5-A6A3-FBC7-3C25-DADE5BE3CF54}"/>
              </a:ext>
            </a:extLst>
          </p:cNvPr>
          <p:cNvSpPr txBox="1"/>
          <p:nvPr/>
        </p:nvSpPr>
        <p:spPr>
          <a:xfrm>
            <a:off x="3558406" y="3440135"/>
            <a:ext cx="918175" cy="276999"/>
          </a:xfrm>
          <a:prstGeom prst="rect">
            <a:avLst/>
          </a:prstGeom>
          <a:noFill/>
        </p:spPr>
        <p:txBody>
          <a:bodyPr wrap="square" rtlCol="0">
            <a:spAutoFit/>
          </a:bodyPr>
          <a:lstStyle/>
          <a:p>
            <a:r>
              <a:rPr lang="en-GB" sz="1200"/>
              <a:t>v) G major</a:t>
            </a:r>
          </a:p>
        </p:txBody>
      </p:sp>
      <p:sp>
        <p:nvSpPr>
          <p:cNvPr id="35" name="TextBox 34">
            <a:extLst>
              <a:ext uri="{FF2B5EF4-FFF2-40B4-BE49-F238E27FC236}">
                <a16:creationId xmlns:a16="http://schemas.microsoft.com/office/drawing/2014/main" id="{C5D399A4-DFB2-3D9B-CEE3-EE92562AC9B1}"/>
              </a:ext>
            </a:extLst>
          </p:cNvPr>
          <p:cNvSpPr txBox="1"/>
          <p:nvPr/>
        </p:nvSpPr>
        <p:spPr>
          <a:xfrm>
            <a:off x="4298588" y="3440135"/>
            <a:ext cx="918175" cy="276999"/>
          </a:xfrm>
          <a:prstGeom prst="rect">
            <a:avLst/>
          </a:prstGeom>
          <a:noFill/>
        </p:spPr>
        <p:txBody>
          <a:bodyPr wrap="square" rtlCol="0">
            <a:spAutoFit/>
          </a:bodyPr>
          <a:lstStyle/>
          <a:p>
            <a:r>
              <a:rPr lang="en-GB" sz="1200"/>
              <a:t>vi) D minor</a:t>
            </a:r>
          </a:p>
        </p:txBody>
      </p:sp>
      <p:sp>
        <p:nvSpPr>
          <p:cNvPr id="36" name="TextBox 35">
            <a:extLst>
              <a:ext uri="{FF2B5EF4-FFF2-40B4-BE49-F238E27FC236}">
                <a16:creationId xmlns:a16="http://schemas.microsoft.com/office/drawing/2014/main" id="{33D57D14-EF0E-E75A-9635-8FD73805B4BE}"/>
              </a:ext>
            </a:extLst>
          </p:cNvPr>
          <p:cNvSpPr txBox="1"/>
          <p:nvPr/>
        </p:nvSpPr>
        <p:spPr>
          <a:xfrm>
            <a:off x="5082821" y="3440134"/>
            <a:ext cx="924879" cy="276999"/>
          </a:xfrm>
          <a:prstGeom prst="rect">
            <a:avLst/>
          </a:prstGeom>
          <a:noFill/>
        </p:spPr>
        <p:txBody>
          <a:bodyPr wrap="square" rtlCol="0">
            <a:spAutoFit/>
          </a:bodyPr>
          <a:lstStyle/>
          <a:p>
            <a:r>
              <a:rPr lang="en-GB" sz="1200"/>
              <a:t>vii) E major</a:t>
            </a:r>
          </a:p>
        </p:txBody>
      </p:sp>
      <p:sp>
        <p:nvSpPr>
          <p:cNvPr id="37" name="TextBox 36">
            <a:extLst>
              <a:ext uri="{FF2B5EF4-FFF2-40B4-BE49-F238E27FC236}">
                <a16:creationId xmlns:a16="http://schemas.microsoft.com/office/drawing/2014/main" id="{159AB01F-88B9-9259-A247-CC98B34187B3}"/>
              </a:ext>
            </a:extLst>
          </p:cNvPr>
          <p:cNvSpPr txBox="1"/>
          <p:nvPr/>
        </p:nvSpPr>
        <p:spPr>
          <a:xfrm>
            <a:off x="5875842" y="3440134"/>
            <a:ext cx="924879" cy="261610"/>
          </a:xfrm>
          <a:prstGeom prst="rect">
            <a:avLst/>
          </a:prstGeom>
          <a:noFill/>
        </p:spPr>
        <p:txBody>
          <a:bodyPr wrap="square" rtlCol="0">
            <a:spAutoFit/>
          </a:bodyPr>
          <a:lstStyle/>
          <a:p>
            <a:r>
              <a:rPr lang="en-GB" sz="1100"/>
              <a:t>viii) D major</a:t>
            </a:r>
          </a:p>
        </p:txBody>
      </p:sp>
      <p:sp>
        <p:nvSpPr>
          <p:cNvPr id="38" name="Rectangle: Rounded Corners 37">
            <a:extLst>
              <a:ext uri="{FF2B5EF4-FFF2-40B4-BE49-F238E27FC236}">
                <a16:creationId xmlns:a16="http://schemas.microsoft.com/office/drawing/2014/main" id="{5E7769FF-939F-C2AD-E2CF-D7B9C2FF9C1E}"/>
              </a:ext>
            </a:extLst>
          </p:cNvPr>
          <p:cNvSpPr/>
          <p:nvPr/>
        </p:nvSpPr>
        <p:spPr>
          <a:xfrm>
            <a:off x="214669" y="984620"/>
            <a:ext cx="6486958" cy="1178149"/>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a:t>Identifying chords: </a:t>
            </a:r>
            <a:r>
              <a:rPr lang="en-GB" sz="1400" b="1"/>
              <a:t>It is likely you will be asked to identify chords.</a:t>
            </a:r>
          </a:p>
          <a:p>
            <a:pPr marL="342900" indent="-342900">
              <a:buAutoNum type="arabicPeriod"/>
            </a:pPr>
            <a:r>
              <a:rPr lang="en-GB" sz="1400"/>
              <a:t>Work out the individual notes.  (Notes in the space spell FACE. Lines = EGBF)</a:t>
            </a:r>
          </a:p>
          <a:p>
            <a:pPr marL="342900" indent="-342900">
              <a:buAutoNum type="arabicPeriod"/>
            </a:pPr>
            <a:r>
              <a:rPr lang="en-GB" sz="1400"/>
              <a:t>If you have no clue, take a </a:t>
            </a:r>
            <a:r>
              <a:rPr lang="en-GB" sz="1400" u="sng"/>
              <a:t>guess</a:t>
            </a:r>
            <a:r>
              <a:rPr lang="en-GB" sz="1400"/>
              <a:t> based on the bottom note. E.g. </a:t>
            </a:r>
            <a:r>
              <a:rPr lang="en-GB" sz="1400" b="1"/>
              <a:t>C</a:t>
            </a:r>
            <a:r>
              <a:rPr lang="en-GB" sz="1400"/>
              <a:t>EG = C</a:t>
            </a:r>
          </a:p>
          <a:p>
            <a:pPr marL="342900" indent="-342900">
              <a:buAutoNum type="arabicPeriod"/>
            </a:pPr>
            <a:r>
              <a:rPr lang="en-GB" sz="1400"/>
              <a:t>Use these formulae below:</a:t>
            </a:r>
          </a:p>
          <a:p>
            <a:r>
              <a:rPr lang="en-GB" sz="1400" b="1"/>
              <a:t>Major = root + 4 + 3          Minor = root + 3 + 4     </a:t>
            </a:r>
          </a:p>
        </p:txBody>
      </p:sp>
      <p:pic>
        <p:nvPicPr>
          <p:cNvPr id="40" name="Picture 39">
            <a:extLst>
              <a:ext uri="{FF2B5EF4-FFF2-40B4-BE49-F238E27FC236}">
                <a16:creationId xmlns:a16="http://schemas.microsoft.com/office/drawing/2014/main" id="{C5A57D45-472A-3362-710A-C16E84E0D6AD}"/>
              </a:ext>
            </a:extLst>
          </p:cNvPr>
          <p:cNvPicPr>
            <a:picLocks noChangeAspect="1"/>
          </p:cNvPicPr>
          <p:nvPr/>
        </p:nvPicPr>
        <p:blipFill>
          <a:blip r:embed="rId3"/>
          <a:stretch>
            <a:fillRect/>
          </a:stretch>
        </p:blipFill>
        <p:spPr>
          <a:xfrm>
            <a:off x="298002" y="4716280"/>
            <a:ext cx="6503108" cy="537021"/>
          </a:xfrm>
          <a:prstGeom prst="rect">
            <a:avLst/>
          </a:prstGeom>
        </p:spPr>
      </p:pic>
      <p:sp>
        <p:nvSpPr>
          <p:cNvPr id="41" name="Rectangle: Rounded Corners 40">
            <a:extLst>
              <a:ext uri="{FF2B5EF4-FFF2-40B4-BE49-F238E27FC236}">
                <a16:creationId xmlns:a16="http://schemas.microsoft.com/office/drawing/2014/main" id="{26E4621E-BAEB-34B0-1912-EE6A6AB907AA}"/>
              </a:ext>
            </a:extLst>
          </p:cNvPr>
          <p:cNvSpPr/>
          <p:nvPr/>
        </p:nvSpPr>
        <p:spPr>
          <a:xfrm>
            <a:off x="229516" y="3819839"/>
            <a:ext cx="6374594" cy="80334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a:t>Identifying </a:t>
            </a:r>
            <a:r>
              <a:rPr lang="en-GB" sz="1400" b="1" u="sng"/>
              <a:t>augmented</a:t>
            </a:r>
            <a:r>
              <a:rPr lang="en-GB" sz="1400" u="sng"/>
              <a:t> chords:</a:t>
            </a:r>
          </a:p>
          <a:p>
            <a:r>
              <a:rPr lang="en-GB" sz="1400"/>
              <a:t>Augmented chords are major chords, but the last note is raised a semitone.</a:t>
            </a:r>
          </a:p>
          <a:p>
            <a:r>
              <a:rPr lang="en-GB" sz="1400"/>
              <a:t>E.g. CEG becomes CEG# (C major -&gt; C augmented)</a:t>
            </a:r>
          </a:p>
        </p:txBody>
      </p:sp>
      <p:sp>
        <p:nvSpPr>
          <p:cNvPr id="42" name="TextBox 41">
            <a:extLst>
              <a:ext uri="{FF2B5EF4-FFF2-40B4-BE49-F238E27FC236}">
                <a16:creationId xmlns:a16="http://schemas.microsoft.com/office/drawing/2014/main" id="{F953E143-62EF-520F-1A88-621852BD370B}"/>
              </a:ext>
            </a:extLst>
          </p:cNvPr>
          <p:cNvSpPr txBox="1"/>
          <p:nvPr/>
        </p:nvSpPr>
        <p:spPr>
          <a:xfrm>
            <a:off x="688825" y="5289568"/>
            <a:ext cx="1230424" cy="276999"/>
          </a:xfrm>
          <a:prstGeom prst="rect">
            <a:avLst/>
          </a:prstGeom>
          <a:noFill/>
        </p:spPr>
        <p:txBody>
          <a:bodyPr wrap="square" rtlCol="0">
            <a:spAutoFit/>
          </a:bodyPr>
          <a:lstStyle/>
          <a:p>
            <a:r>
              <a:rPr lang="en-GB" sz="1200"/>
              <a:t>i) F augmented</a:t>
            </a:r>
          </a:p>
        </p:txBody>
      </p:sp>
      <p:sp>
        <p:nvSpPr>
          <p:cNvPr id="43" name="TextBox 42">
            <a:extLst>
              <a:ext uri="{FF2B5EF4-FFF2-40B4-BE49-F238E27FC236}">
                <a16:creationId xmlns:a16="http://schemas.microsoft.com/office/drawing/2014/main" id="{A94A3E36-9977-DE0A-4475-2BE023C7977B}"/>
              </a:ext>
            </a:extLst>
          </p:cNvPr>
          <p:cNvSpPr txBox="1"/>
          <p:nvPr/>
        </p:nvSpPr>
        <p:spPr>
          <a:xfrm>
            <a:off x="2147802" y="5289568"/>
            <a:ext cx="1281198" cy="276999"/>
          </a:xfrm>
          <a:prstGeom prst="rect">
            <a:avLst/>
          </a:prstGeom>
          <a:noFill/>
        </p:spPr>
        <p:txBody>
          <a:bodyPr wrap="square" rtlCol="0">
            <a:spAutoFit/>
          </a:bodyPr>
          <a:lstStyle/>
          <a:p>
            <a:r>
              <a:rPr lang="en-GB" sz="1200"/>
              <a:t>ii) E augmented</a:t>
            </a:r>
          </a:p>
        </p:txBody>
      </p:sp>
      <p:sp>
        <p:nvSpPr>
          <p:cNvPr id="44" name="TextBox 43">
            <a:extLst>
              <a:ext uri="{FF2B5EF4-FFF2-40B4-BE49-F238E27FC236}">
                <a16:creationId xmlns:a16="http://schemas.microsoft.com/office/drawing/2014/main" id="{5A51E34A-A504-EC53-DDA6-2CD0DACA95B6}"/>
              </a:ext>
            </a:extLst>
          </p:cNvPr>
          <p:cNvSpPr txBox="1"/>
          <p:nvPr/>
        </p:nvSpPr>
        <p:spPr>
          <a:xfrm>
            <a:off x="3757786" y="5260479"/>
            <a:ext cx="1458977" cy="276999"/>
          </a:xfrm>
          <a:prstGeom prst="rect">
            <a:avLst/>
          </a:prstGeom>
          <a:noFill/>
        </p:spPr>
        <p:txBody>
          <a:bodyPr wrap="square" rtlCol="0">
            <a:spAutoFit/>
          </a:bodyPr>
          <a:lstStyle/>
          <a:p>
            <a:r>
              <a:rPr lang="en-GB" sz="1200"/>
              <a:t>iii) G augmented</a:t>
            </a:r>
          </a:p>
        </p:txBody>
      </p:sp>
      <p:sp>
        <p:nvSpPr>
          <p:cNvPr id="45" name="TextBox 44">
            <a:extLst>
              <a:ext uri="{FF2B5EF4-FFF2-40B4-BE49-F238E27FC236}">
                <a16:creationId xmlns:a16="http://schemas.microsoft.com/office/drawing/2014/main" id="{A084BFFD-564B-B77E-7602-D1981CC0F2F0}"/>
              </a:ext>
            </a:extLst>
          </p:cNvPr>
          <p:cNvSpPr txBox="1"/>
          <p:nvPr/>
        </p:nvSpPr>
        <p:spPr>
          <a:xfrm>
            <a:off x="5216763" y="5289568"/>
            <a:ext cx="1380194" cy="276999"/>
          </a:xfrm>
          <a:prstGeom prst="rect">
            <a:avLst/>
          </a:prstGeom>
          <a:noFill/>
        </p:spPr>
        <p:txBody>
          <a:bodyPr wrap="square" rtlCol="0">
            <a:spAutoFit/>
          </a:bodyPr>
          <a:lstStyle/>
          <a:p>
            <a:r>
              <a:rPr lang="en-GB" sz="1200"/>
              <a:t>iv) C augmented</a:t>
            </a:r>
          </a:p>
        </p:txBody>
      </p:sp>
      <p:pic>
        <p:nvPicPr>
          <p:cNvPr id="47" name="Picture 46">
            <a:extLst>
              <a:ext uri="{FF2B5EF4-FFF2-40B4-BE49-F238E27FC236}">
                <a16:creationId xmlns:a16="http://schemas.microsoft.com/office/drawing/2014/main" id="{B6E33C8B-1FD6-00AF-CFEA-B27B1D452048}"/>
              </a:ext>
            </a:extLst>
          </p:cNvPr>
          <p:cNvPicPr>
            <a:picLocks noChangeAspect="1"/>
          </p:cNvPicPr>
          <p:nvPr/>
        </p:nvPicPr>
        <p:blipFill>
          <a:blip r:embed="rId4"/>
          <a:stretch>
            <a:fillRect/>
          </a:stretch>
        </p:blipFill>
        <p:spPr>
          <a:xfrm>
            <a:off x="463628" y="6554258"/>
            <a:ext cx="5412214" cy="651225"/>
          </a:xfrm>
          <a:prstGeom prst="rect">
            <a:avLst/>
          </a:prstGeom>
        </p:spPr>
      </p:pic>
      <p:sp>
        <p:nvSpPr>
          <p:cNvPr id="48" name="Rectangle: Rounded Corners 47">
            <a:extLst>
              <a:ext uri="{FF2B5EF4-FFF2-40B4-BE49-F238E27FC236}">
                <a16:creationId xmlns:a16="http://schemas.microsoft.com/office/drawing/2014/main" id="{7498F859-E5E3-A36F-5559-997DFACD5AB1}"/>
              </a:ext>
            </a:extLst>
          </p:cNvPr>
          <p:cNvSpPr/>
          <p:nvPr/>
        </p:nvSpPr>
        <p:spPr>
          <a:xfrm>
            <a:off x="261043" y="5689862"/>
            <a:ext cx="6374594" cy="80334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a:t>Identifying </a:t>
            </a:r>
            <a:r>
              <a:rPr lang="en-GB" sz="1400" b="1" u="sng"/>
              <a:t>diminished</a:t>
            </a:r>
            <a:r>
              <a:rPr lang="en-GB" sz="1400" u="sng"/>
              <a:t> chords:</a:t>
            </a:r>
          </a:p>
          <a:p>
            <a:r>
              <a:rPr lang="en-GB" sz="1400"/>
              <a:t>Diminished chords are minor chords, but the last note is lowered a semitone.</a:t>
            </a:r>
          </a:p>
          <a:p>
            <a:r>
              <a:rPr lang="en-GB" sz="1400"/>
              <a:t>E.g. C, Eb, </a:t>
            </a:r>
            <a:r>
              <a:rPr lang="en-GB" sz="1400" b="1"/>
              <a:t>G</a:t>
            </a:r>
            <a:r>
              <a:rPr lang="en-GB" sz="1400"/>
              <a:t> becomes C, Eb, </a:t>
            </a:r>
            <a:r>
              <a:rPr lang="en-GB" sz="1400" b="1"/>
              <a:t>Gb </a:t>
            </a:r>
            <a:r>
              <a:rPr lang="en-GB" sz="1400"/>
              <a:t>(C minor -&gt; C diminished).</a:t>
            </a:r>
          </a:p>
        </p:txBody>
      </p:sp>
      <p:sp>
        <p:nvSpPr>
          <p:cNvPr id="49" name="TextBox 48">
            <a:extLst>
              <a:ext uri="{FF2B5EF4-FFF2-40B4-BE49-F238E27FC236}">
                <a16:creationId xmlns:a16="http://schemas.microsoft.com/office/drawing/2014/main" id="{7223F82E-82C8-72B8-5A5B-817F4B367924}"/>
              </a:ext>
            </a:extLst>
          </p:cNvPr>
          <p:cNvSpPr txBox="1"/>
          <p:nvPr/>
        </p:nvSpPr>
        <p:spPr>
          <a:xfrm>
            <a:off x="460272" y="7387246"/>
            <a:ext cx="1573719" cy="276999"/>
          </a:xfrm>
          <a:prstGeom prst="rect">
            <a:avLst/>
          </a:prstGeom>
          <a:noFill/>
        </p:spPr>
        <p:txBody>
          <a:bodyPr wrap="square" rtlCol="0">
            <a:spAutoFit/>
          </a:bodyPr>
          <a:lstStyle/>
          <a:p>
            <a:r>
              <a:rPr lang="en-GB" sz="1200"/>
              <a:t>i) E diminished</a:t>
            </a:r>
          </a:p>
        </p:txBody>
      </p:sp>
      <p:sp>
        <p:nvSpPr>
          <p:cNvPr id="50" name="TextBox 49">
            <a:extLst>
              <a:ext uri="{FF2B5EF4-FFF2-40B4-BE49-F238E27FC236}">
                <a16:creationId xmlns:a16="http://schemas.microsoft.com/office/drawing/2014/main" id="{3AB20764-D4C4-E9A9-8CFB-39590744BA2A}"/>
              </a:ext>
            </a:extLst>
          </p:cNvPr>
          <p:cNvSpPr txBox="1"/>
          <p:nvPr/>
        </p:nvSpPr>
        <p:spPr>
          <a:xfrm>
            <a:off x="2113468" y="7396901"/>
            <a:ext cx="1355111" cy="276999"/>
          </a:xfrm>
          <a:prstGeom prst="rect">
            <a:avLst/>
          </a:prstGeom>
          <a:noFill/>
        </p:spPr>
        <p:txBody>
          <a:bodyPr wrap="square" rtlCol="0">
            <a:spAutoFit/>
          </a:bodyPr>
          <a:lstStyle/>
          <a:p>
            <a:r>
              <a:rPr lang="en-GB" sz="1200"/>
              <a:t>ii) C diminished</a:t>
            </a:r>
          </a:p>
        </p:txBody>
      </p:sp>
      <p:sp>
        <p:nvSpPr>
          <p:cNvPr id="51" name="TextBox 50">
            <a:extLst>
              <a:ext uri="{FF2B5EF4-FFF2-40B4-BE49-F238E27FC236}">
                <a16:creationId xmlns:a16="http://schemas.microsoft.com/office/drawing/2014/main" id="{7441E740-C1C6-6034-9904-B323C4248738}"/>
              </a:ext>
            </a:extLst>
          </p:cNvPr>
          <p:cNvSpPr txBox="1"/>
          <p:nvPr/>
        </p:nvSpPr>
        <p:spPr>
          <a:xfrm>
            <a:off x="3757786" y="7396901"/>
            <a:ext cx="1230424" cy="276999"/>
          </a:xfrm>
          <a:prstGeom prst="rect">
            <a:avLst/>
          </a:prstGeom>
          <a:noFill/>
        </p:spPr>
        <p:txBody>
          <a:bodyPr wrap="square" rtlCol="0">
            <a:spAutoFit/>
          </a:bodyPr>
          <a:lstStyle/>
          <a:p>
            <a:r>
              <a:rPr lang="en-GB" sz="1200"/>
              <a:t>iii) A diminished</a:t>
            </a:r>
          </a:p>
        </p:txBody>
      </p:sp>
      <p:sp>
        <p:nvSpPr>
          <p:cNvPr id="52" name="TextBox 51">
            <a:extLst>
              <a:ext uri="{FF2B5EF4-FFF2-40B4-BE49-F238E27FC236}">
                <a16:creationId xmlns:a16="http://schemas.microsoft.com/office/drawing/2014/main" id="{1C54DBA7-9F59-FC77-3E68-02FD9402481E}"/>
              </a:ext>
            </a:extLst>
          </p:cNvPr>
          <p:cNvSpPr txBox="1"/>
          <p:nvPr/>
        </p:nvSpPr>
        <p:spPr>
          <a:xfrm>
            <a:off x="5216763" y="7403544"/>
            <a:ext cx="1249542" cy="276999"/>
          </a:xfrm>
          <a:prstGeom prst="rect">
            <a:avLst/>
          </a:prstGeom>
          <a:noFill/>
        </p:spPr>
        <p:txBody>
          <a:bodyPr wrap="square" rtlCol="0">
            <a:spAutoFit/>
          </a:bodyPr>
          <a:lstStyle/>
          <a:p>
            <a:r>
              <a:rPr lang="en-GB" sz="1200"/>
              <a:t>iv) D diminished</a:t>
            </a:r>
          </a:p>
        </p:txBody>
      </p:sp>
      <p:pic>
        <p:nvPicPr>
          <p:cNvPr id="54" name="Picture 53">
            <a:extLst>
              <a:ext uri="{FF2B5EF4-FFF2-40B4-BE49-F238E27FC236}">
                <a16:creationId xmlns:a16="http://schemas.microsoft.com/office/drawing/2014/main" id="{3E361966-1ADC-7F58-08D3-89FBF5942AF4}"/>
              </a:ext>
            </a:extLst>
          </p:cNvPr>
          <p:cNvPicPr>
            <a:picLocks noChangeAspect="1"/>
          </p:cNvPicPr>
          <p:nvPr/>
        </p:nvPicPr>
        <p:blipFill>
          <a:blip r:embed="rId5"/>
          <a:stretch>
            <a:fillRect/>
          </a:stretch>
        </p:blipFill>
        <p:spPr>
          <a:xfrm>
            <a:off x="214669" y="8534239"/>
            <a:ext cx="6306851" cy="647078"/>
          </a:xfrm>
          <a:prstGeom prst="rect">
            <a:avLst/>
          </a:prstGeom>
        </p:spPr>
      </p:pic>
      <p:sp>
        <p:nvSpPr>
          <p:cNvPr id="61" name="TextBox 60">
            <a:extLst>
              <a:ext uri="{FF2B5EF4-FFF2-40B4-BE49-F238E27FC236}">
                <a16:creationId xmlns:a16="http://schemas.microsoft.com/office/drawing/2014/main" id="{B37CDED1-E7EC-6F97-B7E1-632E2A113679}"/>
              </a:ext>
            </a:extLst>
          </p:cNvPr>
          <p:cNvSpPr txBox="1"/>
          <p:nvPr/>
        </p:nvSpPr>
        <p:spPr>
          <a:xfrm>
            <a:off x="460272" y="9200627"/>
            <a:ext cx="1458977" cy="276999"/>
          </a:xfrm>
          <a:prstGeom prst="rect">
            <a:avLst/>
          </a:prstGeom>
          <a:noFill/>
        </p:spPr>
        <p:txBody>
          <a:bodyPr wrap="square" rtlCol="0">
            <a:spAutoFit/>
          </a:bodyPr>
          <a:lstStyle/>
          <a:p>
            <a:r>
              <a:rPr lang="en-GB" sz="1200"/>
              <a:t>i) E minor 7th</a:t>
            </a:r>
          </a:p>
        </p:txBody>
      </p:sp>
      <p:sp>
        <p:nvSpPr>
          <p:cNvPr id="62" name="TextBox 61">
            <a:extLst>
              <a:ext uri="{FF2B5EF4-FFF2-40B4-BE49-F238E27FC236}">
                <a16:creationId xmlns:a16="http://schemas.microsoft.com/office/drawing/2014/main" id="{C7B370B2-1137-90AC-6939-0F1F7D6FD3A5}"/>
              </a:ext>
            </a:extLst>
          </p:cNvPr>
          <p:cNvSpPr txBox="1"/>
          <p:nvPr/>
        </p:nvSpPr>
        <p:spPr>
          <a:xfrm>
            <a:off x="2356185" y="9200627"/>
            <a:ext cx="1146612" cy="276999"/>
          </a:xfrm>
          <a:prstGeom prst="rect">
            <a:avLst/>
          </a:prstGeom>
          <a:noFill/>
        </p:spPr>
        <p:txBody>
          <a:bodyPr wrap="square" rtlCol="0">
            <a:spAutoFit/>
          </a:bodyPr>
          <a:lstStyle/>
          <a:p>
            <a:r>
              <a:rPr lang="en-GB" sz="1200"/>
              <a:t>ii) D minor 7th</a:t>
            </a:r>
          </a:p>
        </p:txBody>
      </p:sp>
      <p:sp>
        <p:nvSpPr>
          <p:cNvPr id="63" name="TextBox 62">
            <a:extLst>
              <a:ext uri="{FF2B5EF4-FFF2-40B4-BE49-F238E27FC236}">
                <a16:creationId xmlns:a16="http://schemas.microsoft.com/office/drawing/2014/main" id="{9F28FF94-3E24-8076-DAC2-5343CCDB60F6}"/>
              </a:ext>
            </a:extLst>
          </p:cNvPr>
          <p:cNvSpPr txBox="1"/>
          <p:nvPr/>
        </p:nvSpPr>
        <p:spPr>
          <a:xfrm>
            <a:off x="4042728" y="9200627"/>
            <a:ext cx="1298706" cy="276999"/>
          </a:xfrm>
          <a:prstGeom prst="rect">
            <a:avLst/>
          </a:prstGeom>
          <a:noFill/>
        </p:spPr>
        <p:txBody>
          <a:bodyPr wrap="square" rtlCol="0">
            <a:spAutoFit/>
          </a:bodyPr>
          <a:lstStyle/>
          <a:p>
            <a:r>
              <a:rPr lang="en-GB" sz="1200"/>
              <a:t>iii) C major 7th</a:t>
            </a:r>
          </a:p>
        </p:txBody>
      </p:sp>
      <p:sp>
        <p:nvSpPr>
          <p:cNvPr id="64" name="TextBox 63">
            <a:extLst>
              <a:ext uri="{FF2B5EF4-FFF2-40B4-BE49-F238E27FC236}">
                <a16:creationId xmlns:a16="http://schemas.microsoft.com/office/drawing/2014/main" id="{F952B32F-FC7A-7069-3587-39DE72E68D73}"/>
              </a:ext>
            </a:extLst>
          </p:cNvPr>
          <p:cNvSpPr txBox="1"/>
          <p:nvPr/>
        </p:nvSpPr>
        <p:spPr>
          <a:xfrm>
            <a:off x="5496720" y="9164360"/>
            <a:ext cx="1146612" cy="276999"/>
          </a:xfrm>
          <a:prstGeom prst="rect">
            <a:avLst/>
          </a:prstGeom>
          <a:noFill/>
        </p:spPr>
        <p:txBody>
          <a:bodyPr wrap="square" rtlCol="0">
            <a:spAutoFit/>
          </a:bodyPr>
          <a:lstStyle/>
          <a:p>
            <a:r>
              <a:rPr lang="en-GB" sz="1200"/>
              <a:t>iv) G major 7th</a:t>
            </a:r>
          </a:p>
        </p:txBody>
      </p:sp>
      <p:sp>
        <p:nvSpPr>
          <p:cNvPr id="65" name="Rectangle: Rounded Corners 64">
            <a:extLst>
              <a:ext uri="{FF2B5EF4-FFF2-40B4-BE49-F238E27FC236}">
                <a16:creationId xmlns:a16="http://schemas.microsoft.com/office/drawing/2014/main" id="{919470D1-F0A2-775F-F5C4-681A4E4645FA}"/>
              </a:ext>
            </a:extLst>
          </p:cNvPr>
          <p:cNvSpPr/>
          <p:nvPr/>
        </p:nvSpPr>
        <p:spPr>
          <a:xfrm>
            <a:off x="229516" y="7754947"/>
            <a:ext cx="6374594" cy="80334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a:t>Identifying </a:t>
            </a:r>
            <a:r>
              <a:rPr lang="en-GB" sz="1400" b="1" u="sng"/>
              <a:t>7th</a:t>
            </a:r>
            <a:r>
              <a:rPr lang="en-GB" sz="1400" u="sng"/>
              <a:t> chords:</a:t>
            </a:r>
          </a:p>
          <a:p>
            <a:r>
              <a:rPr lang="en-GB" sz="1400"/>
              <a:t>Major 7</a:t>
            </a:r>
            <a:r>
              <a:rPr lang="en-GB" sz="1400" baseline="30000"/>
              <a:t>th</a:t>
            </a:r>
            <a:r>
              <a:rPr lang="en-GB" sz="1400"/>
              <a:t> = major chord + another note e.g. CEG + B = C major 7</a:t>
            </a:r>
          </a:p>
          <a:p>
            <a:r>
              <a:rPr lang="en-GB" sz="1400"/>
              <a:t>Minor 7</a:t>
            </a:r>
            <a:r>
              <a:rPr lang="en-GB" sz="1400" baseline="30000"/>
              <a:t>th</a:t>
            </a:r>
            <a:r>
              <a:rPr lang="en-GB" sz="1400"/>
              <a:t> = minor chord + another note e.g. EGB + D = E minor 7.</a:t>
            </a:r>
          </a:p>
        </p:txBody>
      </p:sp>
    </p:spTree>
    <p:extLst>
      <p:ext uri="{BB962C8B-B14F-4D97-AF65-F5344CB8AC3E}">
        <p14:creationId xmlns:p14="http://schemas.microsoft.com/office/powerpoint/2010/main" val="2038077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03A40-29B3-1A4F-2787-FCC031B0AB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D43BCA0-5749-0A24-473A-7E40C46A0E4A}"/>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56" name="Rectangle: Rounded Corners 55">
            <a:extLst>
              <a:ext uri="{FF2B5EF4-FFF2-40B4-BE49-F238E27FC236}">
                <a16:creationId xmlns:a16="http://schemas.microsoft.com/office/drawing/2014/main" id="{1A9DC9AB-3E88-6A93-27F5-9434FB198FB0}"/>
              </a:ext>
            </a:extLst>
          </p:cNvPr>
          <p:cNvSpPr/>
          <p:nvPr/>
        </p:nvSpPr>
        <p:spPr>
          <a:xfrm>
            <a:off x="3502797" y="486416"/>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Harmony</a:t>
            </a:r>
          </a:p>
        </p:txBody>
      </p:sp>
      <p:sp>
        <p:nvSpPr>
          <p:cNvPr id="29" name="TextBox 28">
            <a:extLst>
              <a:ext uri="{FF2B5EF4-FFF2-40B4-BE49-F238E27FC236}">
                <a16:creationId xmlns:a16="http://schemas.microsoft.com/office/drawing/2014/main" id="{950B360C-8243-F4AD-6DDA-B6026AA6B1FF}"/>
              </a:ext>
            </a:extLst>
          </p:cNvPr>
          <p:cNvSpPr txBox="1"/>
          <p:nvPr/>
        </p:nvSpPr>
        <p:spPr>
          <a:xfrm>
            <a:off x="767956" y="2908318"/>
            <a:ext cx="918175" cy="276999"/>
          </a:xfrm>
          <a:prstGeom prst="rect">
            <a:avLst/>
          </a:prstGeom>
          <a:noFill/>
        </p:spPr>
        <p:txBody>
          <a:bodyPr wrap="square" rtlCol="0">
            <a:spAutoFit/>
          </a:bodyPr>
          <a:lstStyle/>
          <a:p>
            <a:r>
              <a:rPr lang="en-GB" sz="1200"/>
              <a:t>i) Fsus2</a:t>
            </a:r>
          </a:p>
        </p:txBody>
      </p:sp>
      <p:sp>
        <p:nvSpPr>
          <p:cNvPr id="30" name="TextBox 29">
            <a:extLst>
              <a:ext uri="{FF2B5EF4-FFF2-40B4-BE49-F238E27FC236}">
                <a16:creationId xmlns:a16="http://schemas.microsoft.com/office/drawing/2014/main" id="{07AD644D-BC49-D841-792F-D983FB5BA53E}"/>
              </a:ext>
            </a:extLst>
          </p:cNvPr>
          <p:cNvSpPr txBox="1"/>
          <p:nvPr/>
        </p:nvSpPr>
        <p:spPr>
          <a:xfrm>
            <a:off x="2278249" y="2909250"/>
            <a:ext cx="918175" cy="276999"/>
          </a:xfrm>
          <a:prstGeom prst="rect">
            <a:avLst/>
          </a:prstGeom>
          <a:noFill/>
        </p:spPr>
        <p:txBody>
          <a:bodyPr wrap="square" rtlCol="0">
            <a:spAutoFit/>
          </a:bodyPr>
          <a:lstStyle/>
          <a:p>
            <a:r>
              <a:rPr lang="en-GB" sz="1200"/>
              <a:t>ii) Dsus2</a:t>
            </a:r>
          </a:p>
        </p:txBody>
      </p:sp>
      <p:sp>
        <p:nvSpPr>
          <p:cNvPr id="31" name="TextBox 30">
            <a:extLst>
              <a:ext uri="{FF2B5EF4-FFF2-40B4-BE49-F238E27FC236}">
                <a16:creationId xmlns:a16="http://schemas.microsoft.com/office/drawing/2014/main" id="{EC5817F8-FF94-E40B-E252-ED8583258A71}"/>
              </a:ext>
            </a:extLst>
          </p:cNvPr>
          <p:cNvSpPr txBox="1"/>
          <p:nvPr/>
        </p:nvSpPr>
        <p:spPr>
          <a:xfrm>
            <a:off x="3608010" y="2909250"/>
            <a:ext cx="918175" cy="276999"/>
          </a:xfrm>
          <a:prstGeom prst="rect">
            <a:avLst/>
          </a:prstGeom>
          <a:noFill/>
        </p:spPr>
        <p:txBody>
          <a:bodyPr wrap="square" rtlCol="0">
            <a:spAutoFit/>
          </a:bodyPr>
          <a:lstStyle/>
          <a:p>
            <a:r>
              <a:rPr lang="en-GB" sz="1200"/>
              <a:t>iii) Gsus4</a:t>
            </a:r>
          </a:p>
        </p:txBody>
      </p:sp>
      <p:sp>
        <p:nvSpPr>
          <p:cNvPr id="32" name="TextBox 31">
            <a:extLst>
              <a:ext uri="{FF2B5EF4-FFF2-40B4-BE49-F238E27FC236}">
                <a16:creationId xmlns:a16="http://schemas.microsoft.com/office/drawing/2014/main" id="{1CE5DADF-5631-BADC-51E1-CF6619EA3C5C}"/>
              </a:ext>
            </a:extLst>
          </p:cNvPr>
          <p:cNvSpPr txBox="1"/>
          <p:nvPr/>
        </p:nvSpPr>
        <p:spPr>
          <a:xfrm>
            <a:off x="5047809" y="2909250"/>
            <a:ext cx="918175" cy="276999"/>
          </a:xfrm>
          <a:prstGeom prst="rect">
            <a:avLst/>
          </a:prstGeom>
          <a:noFill/>
        </p:spPr>
        <p:txBody>
          <a:bodyPr wrap="square" rtlCol="0">
            <a:spAutoFit/>
          </a:bodyPr>
          <a:lstStyle/>
          <a:p>
            <a:r>
              <a:rPr lang="en-GB" sz="1200"/>
              <a:t>iv) Csus4</a:t>
            </a:r>
          </a:p>
        </p:txBody>
      </p:sp>
      <p:sp>
        <p:nvSpPr>
          <p:cNvPr id="38" name="Rectangle: Rounded Corners 37">
            <a:extLst>
              <a:ext uri="{FF2B5EF4-FFF2-40B4-BE49-F238E27FC236}">
                <a16:creationId xmlns:a16="http://schemas.microsoft.com/office/drawing/2014/main" id="{E4909900-753E-9AC0-6578-131ED137BF87}"/>
              </a:ext>
            </a:extLst>
          </p:cNvPr>
          <p:cNvSpPr/>
          <p:nvPr/>
        </p:nvSpPr>
        <p:spPr>
          <a:xfrm>
            <a:off x="261043" y="984620"/>
            <a:ext cx="6440584" cy="97909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a:t>Suspended chords: </a:t>
            </a:r>
            <a:r>
              <a:rPr lang="en-GB" sz="1400"/>
              <a:t>Suspended chords are </a:t>
            </a:r>
            <a:r>
              <a:rPr lang="en-GB" sz="1400" b="1"/>
              <a:t>major chords </a:t>
            </a:r>
            <a:r>
              <a:rPr lang="en-GB" sz="1400"/>
              <a:t>where the middle note is replaced with the 2</a:t>
            </a:r>
            <a:r>
              <a:rPr lang="en-GB" sz="1400" baseline="30000"/>
              <a:t>nd</a:t>
            </a:r>
            <a:r>
              <a:rPr lang="en-GB" sz="1400"/>
              <a:t> or 4</a:t>
            </a:r>
            <a:r>
              <a:rPr lang="en-GB" sz="1400" baseline="30000"/>
              <a:t>th</a:t>
            </a:r>
            <a:r>
              <a:rPr lang="en-GB" sz="1400"/>
              <a:t> note of the scale. 2</a:t>
            </a:r>
            <a:r>
              <a:rPr lang="en-GB" sz="1400" baseline="30000"/>
              <a:t>nd</a:t>
            </a:r>
            <a:r>
              <a:rPr lang="en-GB" sz="1400"/>
              <a:t>  = sus2, 4</a:t>
            </a:r>
            <a:r>
              <a:rPr lang="en-GB" sz="1400" baseline="30000"/>
              <a:t>th</a:t>
            </a:r>
            <a:r>
              <a:rPr lang="en-GB" sz="1400"/>
              <a:t> = sus4.</a:t>
            </a:r>
          </a:p>
          <a:p>
            <a:r>
              <a:rPr lang="en-GB" sz="1400"/>
              <a:t>E.g. C</a:t>
            </a:r>
            <a:r>
              <a:rPr lang="en-GB" sz="1400" b="1"/>
              <a:t>E</a:t>
            </a:r>
            <a:r>
              <a:rPr lang="en-GB" sz="1400"/>
              <a:t>G -&gt; C</a:t>
            </a:r>
            <a:r>
              <a:rPr lang="en-GB" sz="1400" b="1"/>
              <a:t>D</a:t>
            </a:r>
            <a:r>
              <a:rPr lang="en-GB" sz="1400"/>
              <a:t>G = Csus2.                         C</a:t>
            </a:r>
            <a:r>
              <a:rPr lang="en-GB" sz="1400" b="1"/>
              <a:t>E</a:t>
            </a:r>
            <a:r>
              <a:rPr lang="en-GB" sz="1400"/>
              <a:t>G-&gt; C</a:t>
            </a:r>
            <a:r>
              <a:rPr lang="en-GB" sz="1400" b="1"/>
              <a:t>F</a:t>
            </a:r>
            <a:r>
              <a:rPr lang="en-GB" sz="1400"/>
              <a:t>G = Csus4</a:t>
            </a:r>
          </a:p>
        </p:txBody>
      </p:sp>
      <p:pic>
        <p:nvPicPr>
          <p:cNvPr id="4" name="Picture 3">
            <a:extLst>
              <a:ext uri="{FF2B5EF4-FFF2-40B4-BE49-F238E27FC236}">
                <a16:creationId xmlns:a16="http://schemas.microsoft.com/office/drawing/2014/main" id="{4DE43256-919D-8021-5207-79FA0ACECE46}"/>
              </a:ext>
            </a:extLst>
          </p:cNvPr>
          <p:cNvPicPr>
            <a:picLocks noChangeAspect="1"/>
          </p:cNvPicPr>
          <p:nvPr/>
        </p:nvPicPr>
        <p:blipFill>
          <a:blip r:embed="rId2"/>
          <a:stretch>
            <a:fillRect/>
          </a:stretch>
        </p:blipFill>
        <p:spPr>
          <a:xfrm>
            <a:off x="268931" y="2075017"/>
            <a:ext cx="6320138" cy="708138"/>
          </a:xfrm>
          <a:prstGeom prst="rect">
            <a:avLst/>
          </a:prstGeom>
        </p:spPr>
      </p:pic>
      <p:sp>
        <p:nvSpPr>
          <p:cNvPr id="5" name="Rectangle: Rounded Corners 4">
            <a:extLst>
              <a:ext uri="{FF2B5EF4-FFF2-40B4-BE49-F238E27FC236}">
                <a16:creationId xmlns:a16="http://schemas.microsoft.com/office/drawing/2014/main" id="{212F1F4D-50A0-F25C-EBC3-2030DDC7633B}"/>
              </a:ext>
            </a:extLst>
          </p:cNvPr>
          <p:cNvSpPr/>
          <p:nvPr/>
        </p:nvSpPr>
        <p:spPr>
          <a:xfrm>
            <a:off x="261043" y="3314508"/>
            <a:ext cx="6440584" cy="1255145"/>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a:t>2. Writing chords:</a:t>
            </a:r>
            <a:r>
              <a:rPr lang="en-GB" sz="1400"/>
              <a:t> Use the space below to write the following chords:</a:t>
            </a:r>
          </a:p>
          <a:p>
            <a:r>
              <a:rPr lang="en-GB" sz="1400" b="1"/>
              <a:t>Major &amp; minor </a:t>
            </a:r>
            <a:r>
              <a:rPr lang="en-GB" sz="1400"/>
              <a:t>= F major/G major/E major/F minor/G minor/E minor</a:t>
            </a:r>
          </a:p>
          <a:p>
            <a:r>
              <a:rPr lang="en-GB" sz="1400" b="1"/>
              <a:t>7</a:t>
            </a:r>
            <a:r>
              <a:rPr lang="en-GB" sz="1400" b="1" baseline="30000"/>
              <a:t>th</a:t>
            </a:r>
            <a:r>
              <a:rPr lang="en-GB" sz="1400" b="1"/>
              <a:t> chords </a:t>
            </a:r>
            <a:r>
              <a:rPr lang="en-GB" sz="1400"/>
              <a:t>= F </a:t>
            </a:r>
            <a:r>
              <a:rPr lang="en-GB" sz="1400" err="1"/>
              <a:t>maj</a:t>
            </a:r>
            <a:r>
              <a:rPr lang="en-GB" sz="1400"/>
              <a:t> 7th/ G </a:t>
            </a:r>
            <a:r>
              <a:rPr lang="en-GB" sz="1400" err="1"/>
              <a:t>maj</a:t>
            </a:r>
            <a:r>
              <a:rPr lang="en-GB" sz="1400"/>
              <a:t> 7th/E </a:t>
            </a:r>
            <a:r>
              <a:rPr lang="en-GB" sz="1400" err="1"/>
              <a:t>maj</a:t>
            </a:r>
            <a:r>
              <a:rPr lang="en-GB" sz="1400"/>
              <a:t> 7</a:t>
            </a:r>
            <a:r>
              <a:rPr lang="en-GB" sz="1400" baseline="30000"/>
              <a:t>th</a:t>
            </a:r>
            <a:r>
              <a:rPr lang="en-GB" sz="1400"/>
              <a:t>/F min 7</a:t>
            </a:r>
            <a:r>
              <a:rPr lang="en-GB" sz="1400" baseline="30000"/>
              <a:t>th</a:t>
            </a:r>
            <a:r>
              <a:rPr lang="en-GB" sz="1400"/>
              <a:t>/G min 7</a:t>
            </a:r>
            <a:r>
              <a:rPr lang="en-GB" sz="1400" baseline="30000"/>
              <a:t>th</a:t>
            </a:r>
            <a:r>
              <a:rPr lang="en-GB" sz="1400"/>
              <a:t>/E min 7</a:t>
            </a:r>
            <a:r>
              <a:rPr lang="en-GB" sz="1400" baseline="30000"/>
              <a:t>th</a:t>
            </a:r>
            <a:endParaRPr lang="en-GB" sz="1400"/>
          </a:p>
          <a:p>
            <a:r>
              <a:rPr lang="en-GB" sz="1400" b="1"/>
              <a:t>Augmented &amp; Diminished chords</a:t>
            </a:r>
            <a:r>
              <a:rPr lang="en-GB" sz="1400"/>
              <a:t>: F </a:t>
            </a:r>
            <a:r>
              <a:rPr lang="en-GB" sz="1400" err="1"/>
              <a:t>aug</a:t>
            </a:r>
            <a:r>
              <a:rPr lang="en-GB" sz="1400"/>
              <a:t>/G </a:t>
            </a:r>
            <a:r>
              <a:rPr lang="en-GB" sz="1400" err="1"/>
              <a:t>aug</a:t>
            </a:r>
            <a:r>
              <a:rPr lang="en-GB" sz="1400"/>
              <a:t>/E </a:t>
            </a:r>
            <a:r>
              <a:rPr lang="en-GB" sz="1400" err="1"/>
              <a:t>aug</a:t>
            </a:r>
            <a:r>
              <a:rPr lang="en-GB" sz="1400"/>
              <a:t>/F dim/G dim/E dim</a:t>
            </a:r>
          </a:p>
          <a:p>
            <a:r>
              <a:rPr lang="en-GB" sz="1400" b="1"/>
              <a:t>Suspended chords: </a:t>
            </a:r>
            <a:r>
              <a:rPr lang="en-GB" sz="1400"/>
              <a:t>Fsus2/Gsus2/Esus2/Fsus4/Gsus4/Esus4</a:t>
            </a:r>
            <a:endParaRPr lang="en-GB" sz="1400" b="1"/>
          </a:p>
        </p:txBody>
      </p:sp>
      <p:sp>
        <p:nvSpPr>
          <p:cNvPr id="15" name="TextBox 14">
            <a:extLst>
              <a:ext uri="{FF2B5EF4-FFF2-40B4-BE49-F238E27FC236}">
                <a16:creationId xmlns:a16="http://schemas.microsoft.com/office/drawing/2014/main" id="{0B7F683B-B3A3-FCF5-C79E-7D22238973DB}"/>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26</a:t>
            </a:r>
          </a:p>
        </p:txBody>
      </p:sp>
      <p:pic>
        <p:nvPicPr>
          <p:cNvPr id="6" name="Picture 5">
            <a:extLst>
              <a:ext uri="{FF2B5EF4-FFF2-40B4-BE49-F238E27FC236}">
                <a16:creationId xmlns:a16="http://schemas.microsoft.com/office/drawing/2014/main" id="{B17D40A2-EFE3-4F89-3F32-05E572335FF0}"/>
              </a:ext>
            </a:extLst>
          </p:cNvPr>
          <p:cNvPicPr>
            <a:picLocks noChangeAspect="1"/>
          </p:cNvPicPr>
          <p:nvPr/>
        </p:nvPicPr>
        <p:blipFill>
          <a:blip r:embed="rId3"/>
          <a:stretch>
            <a:fillRect/>
          </a:stretch>
        </p:blipFill>
        <p:spPr>
          <a:xfrm>
            <a:off x="107100" y="4980598"/>
            <a:ext cx="6440584" cy="560051"/>
          </a:xfrm>
          <a:prstGeom prst="rect">
            <a:avLst/>
          </a:prstGeom>
        </p:spPr>
      </p:pic>
      <p:pic>
        <p:nvPicPr>
          <p:cNvPr id="8" name="Picture 7">
            <a:extLst>
              <a:ext uri="{FF2B5EF4-FFF2-40B4-BE49-F238E27FC236}">
                <a16:creationId xmlns:a16="http://schemas.microsoft.com/office/drawing/2014/main" id="{9F2199C2-1A60-8308-6EB9-949596FB1183}"/>
              </a:ext>
            </a:extLst>
          </p:cNvPr>
          <p:cNvPicPr>
            <a:picLocks noChangeAspect="1"/>
          </p:cNvPicPr>
          <p:nvPr/>
        </p:nvPicPr>
        <p:blipFill>
          <a:blip r:embed="rId4"/>
          <a:stretch>
            <a:fillRect/>
          </a:stretch>
        </p:blipFill>
        <p:spPr>
          <a:xfrm>
            <a:off x="92171" y="5970365"/>
            <a:ext cx="6505628" cy="611495"/>
          </a:xfrm>
          <a:prstGeom prst="rect">
            <a:avLst/>
          </a:prstGeom>
        </p:spPr>
      </p:pic>
      <p:pic>
        <p:nvPicPr>
          <p:cNvPr id="7" name="Picture 6">
            <a:extLst>
              <a:ext uri="{FF2B5EF4-FFF2-40B4-BE49-F238E27FC236}">
                <a16:creationId xmlns:a16="http://schemas.microsoft.com/office/drawing/2014/main" id="{0E03828E-87DB-5102-33DC-6B3C45C51B77}"/>
              </a:ext>
            </a:extLst>
          </p:cNvPr>
          <p:cNvPicPr>
            <a:picLocks noChangeAspect="1"/>
          </p:cNvPicPr>
          <p:nvPr/>
        </p:nvPicPr>
        <p:blipFill>
          <a:blip r:embed="rId5"/>
          <a:stretch>
            <a:fillRect/>
          </a:stretch>
        </p:blipFill>
        <p:spPr>
          <a:xfrm>
            <a:off x="107100" y="7126993"/>
            <a:ext cx="6475770" cy="605527"/>
          </a:xfrm>
          <a:prstGeom prst="rect">
            <a:avLst/>
          </a:prstGeom>
        </p:spPr>
      </p:pic>
      <p:pic>
        <p:nvPicPr>
          <p:cNvPr id="10" name="Picture 9">
            <a:extLst>
              <a:ext uri="{FF2B5EF4-FFF2-40B4-BE49-F238E27FC236}">
                <a16:creationId xmlns:a16="http://schemas.microsoft.com/office/drawing/2014/main" id="{8CCDC72D-4EC5-B37C-DFF9-14FE33E52751}"/>
              </a:ext>
            </a:extLst>
          </p:cNvPr>
          <p:cNvPicPr>
            <a:picLocks noChangeAspect="1"/>
          </p:cNvPicPr>
          <p:nvPr/>
        </p:nvPicPr>
        <p:blipFill>
          <a:blip r:embed="rId6"/>
          <a:stretch>
            <a:fillRect/>
          </a:stretch>
        </p:blipFill>
        <p:spPr>
          <a:xfrm>
            <a:off x="107100" y="8351551"/>
            <a:ext cx="6475770" cy="640146"/>
          </a:xfrm>
          <a:prstGeom prst="rect">
            <a:avLst/>
          </a:prstGeom>
        </p:spPr>
      </p:pic>
      <p:sp>
        <p:nvSpPr>
          <p:cNvPr id="11" name="Rectangle: Rounded Corners 10">
            <a:extLst>
              <a:ext uri="{FF2B5EF4-FFF2-40B4-BE49-F238E27FC236}">
                <a16:creationId xmlns:a16="http://schemas.microsoft.com/office/drawing/2014/main" id="{FA7782A7-F8D7-C3B3-6667-D42C243F3803}"/>
              </a:ext>
            </a:extLst>
          </p:cNvPr>
          <p:cNvSpPr/>
          <p:nvPr/>
        </p:nvSpPr>
        <p:spPr>
          <a:xfrm>
            <a:off x="107100" y="4670808"/>
            <a:ext cx="1750576" cy="25459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t>Major &amp; minor</a:t>
            </a:r>
            <a:endParaRPr lang="en-GB" sz="1400"/>
          </a:p>
        </p:txBody>
      </p:sp>
      <p:sp>
        <p:nvSpPr>
          <p:cNvPr id="12" name="Rectangle: Rounded Corners 11">
            <a:extLst>
              <a:ext uri="{FF2B5EF4-FFF2-40B4-BE49-F238E27FC236}">
                <a16:creationId xmlns:a16="http://schemas.microsoft.com/office/drawing/2014/main" id="{EA3802E3-C12B-E69A-67B2-40C752B80A98}"/>
              </a:ext>
            </a:extLst>
          </p:cNvPr>
          <p:cNvSpPr/>
          <p:nvPr/>
        </p:nvSpPr>
        <p:spPr>
          <a:xfrm>
            <a:off x="92171" y="6788331"/>
            <a:ext cx="2982609" cy="3031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t>Augmented &amp; diminished chords</a:t>
            </a:r>
            <a:endParaRPr lang="en-GB" sz="1400"/>
          </a:p>
        </p:txBody>
      </p:sp>
      <p:sp>
        <p:nvSpPr>
          <p:cNvPr id="13" name="Rectangle: Rounded Corners 12">
            <a:extLst>
              <a:ext uri="{FF2B5EF4-FFF2-40B4-BE49-F238E27FC236}">
                <a16:creationId xmlns:a16="http://schemas.microsoft.com/office/drawing/2014/main" id="{1D92C283-B0D3-2921-89E7-B4A18C65D1C1}"/>
              </a:ext>
            </a:extLst>
          </p:cNvPr>
          <p:cNvSpPr/>
          <p:nvPr/>
        </p:nvSpPr>
        <p:spPr>
          <a:xfrm>
            <a:off x="107100" y="5632639"/>
            <a:ext cx="1750576" cy="25459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t>7</a:t>
            </a:r>
            <a:r>
              <a:rPr lang="en-US" sz="1400" baseline="30000"/>
              <a:t>th</a:t>
            </a:r>
            <a:r>
              <a:rPr lang="en-US" sz="1400"/>
              <a:t> chords</a:t>
            </a:r>
            <a:endParaRPr lang="en-GB" sz="1400"/>
          </a:p>
        </p:txBody>
      </p:sp>
      <p:sp>
        <p:nvSpPr>
          <p:cNvPr id="14" name="Rectangle: Rounded Corners 13">
            <a:extLst>
              <a:ext uri="{FF2B5EF4-FFF2-40B4-BE49-F238E27FC236}">
                <a16:creationId xmlns:a16="http://schemas.microsoft.com/office/drawing/2014/main" id="{1ECC558C-DD86-BA27-AA97-02ED70684215}"/>
              </a:ext>
            </a:extLst>
          </p:cNvPr>
          <p:cNvSpPr/>
          <p:nvPr/>
        </p:nvSpPr>
        <p:spPr>
          <a:xfrm>
            <a:off x="107098" y="7938991"/>
            <a:ext cx="3500912" cy="3031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t>Suspended 2</a:t>
            </a:r>
            <a:r>
              <a:rPr lang="en-US" sz="1400" baseline="30000"/>
              <a:t>nd</a:t>
            </a:r>
            <a:r>
              <a:rPr lang="en-US" sz="1400"/>
              <a:t> &amp; suspended 4</a:t>
            </a:r>
            <a:r>
              <a:rPr lang="en-US" sz="1400" baseline="30000"/>
              <a:t>th</a:t>
            </a:r>
            <a:r>
              <a:rPr lang="en-US" sz="1400"/>
              <a:t> chords</a:t>
            </a:r>
            <a:endParaRPr lang="en-GB" sz="1400"/>
          </a:p>
        </p:txBody>
      </p:sp>
    </p:spTree>
    <p:extLst>
      <p:ext uri="{BB962C8B-B14F-4D97-AF65-F5344CB8AC3E}">
        <p14:creationId xmlns:p14="http://schemas.microsoft.com/office/powerpoint/2010/main" val="2832487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F960D-B5B5-4655-79D1-6D7CE296AEB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2CE006B-5DEA-D518-A37C-08CB05831326}"/>
              </a:ext>
            </a:extLst>
          </p:cNvPr>
          <p:cNvPicPr>
            <a:picLocks noChangeAspect="1"/>
          </p:cNvPicPr>
          <p:nvPr/>
        </p:nvPicPr>
        <p:blipFill rotWithShape="1">
          <a:blip r:embed="rId2"/>
          <a:srcRect l="3689"/>
          <a:stretch/>
        </p:blipFill>
        <p:spPr>
          <a:xfrm>
            <a:off x="514350" y="1348190"/>
            <a:ext cx="962182" cy="1135889"/>
          </a:xfrm>
          <a:prstGeom prst="rect">
            <a:avLst/>
          </a:prstGeom>
        </p:spPr>
      </p:pic>
      <p:sp>
        <p:nvSpPr>
          <p:cNvPr id="3" name="TextBox 2">
            <a:extLst>
              <a:ext uri="{FF2B5EF4-FFF2-40B4-BE49-F238E27FC236}">
                <a16:creationId xmlns:a16="http://schemas.microsoft.com/office/drawing/2014/main" id="{6011867F-2013-7DA1-BEC6-43625BFAA76A}"/>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56" name="Rectangle: Rounded Corners 55">
            <a:extLst>
              <a:ext uri="{FF2B5EF4-FFF2-40B4-BE49-F238E27FC236}">
                <a16:creationId xmlns:a16="http://schemas.microsoft.com/office/drawing/2014/main" id="{B0DED0D1-DFC9-A45A-F0B7-1869EF57B9C8}"/>
              </a:ext>
            </a:extLst>
          </p:cNvPr>
          <p:cNvSpPr/>
          <p:nvPr/>
        </p:nvSpPr>
        <p:spPr>
          <a:xfrm>
            <a:off x="3481144" y="550257"/>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Rhythm</a:t>
            </a:r>
          </a:p>
        </p:txBody>
      </p:sp>
      <p:sp>
        <p:nvSpPr>
          <p:cNvPr id="15" name="TextBox 14">
            <a:extLst>
              <a:ext uri="{FF2B5EF4-FFF2-40B4-BE49-F238E27FC236}">
                <a16:creationId xmlns:a16="http://schemas.microsoft.com/office/drawing/2014/main" id="{F5AE049A-D364-B3CA-FE59-DE282CB4F3DE}"/>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27</a:t>
            </a:r>
          </a:p>
        </p:txBody>
      </p:sp>
      <p:sp>
        <p:nvSpPr>
          <p:cNvPr id="2" name="TextBox 1">
            <a:extLst>
              <a:ext uri="{FF2B5EF4-FFF2-40B4-BE49-F238E27FC236}">
                <a16:creationId xmlns:a16="http://schemas.microsoft.com/office/drawing/2014/main" id="{D5A204D7-937E-6A6B-FB5E-955B197C7689}"/>
              </a:ext>
            </a:extLst>
          </p:cNvPr>
          <p:cNvSpPr txBox="1"/>
          <p:nvPr/>
        </p:nvSpPr>
        <p:spPr>
          <a:xfrm>
            <a:off x="164892" y="1040413"/>
            <a:ext cx="5066675" cy="307777"/>
          </a:xfrm>
          <a:prstGeom prst="rect">
            <a:avLst/>
          </a:prstGeom>
          <a:noFill/>
        </p:spPr>
        <p:txBody>
          <a:bodyPr wrap="square" rtlCol="0">
            <a:spAutoFit/>
          </a:bodyPr>
          <a:lstStyle/>
          <a:p>
            <a:r>
              <a:rPr lang="en-GB" sz="1400"/>
              <a:t>1. What do the two numbers of a time signature tell you?</a:t>
            </a:r>
          </a:p>
        </p:txBody>
      </p:sp>
      <p:sp>
        <p:nvSpPr>
          <p:cNvPr id="8" name="TextBox 7">
            <a:extLst>
              <a:ext uri="{FF2B5EF4-FFF2-40B4-BE49-F238E27FC236}">
                <a16:creationId xmlns:a16="http://schemas.microsoft.com/office/drawing/2014/main" id="{17D83FD0-4506-13ED-BD4D-6E97F66F131C}"/>
              </a:ext>
            </a:extLst>
          </p:cNvPr>
          <p:cNvSpPr txBox="1"/>
          <p:nvPr/>
        </p:nvSpPr>
        <p:spPr>
          <a:xfrm>
            <a:off x="1789137" y="1577302"/>
            <a:ext cx="4152276" cy="738664"/>
          </a:xfrm>
          <a:prstGeom prst="rect">
            <a:avLst/>
          </a:prstGeom>
          <a:noFill/>
        </p:spPr>
        <p:txBody>
          <a:bodyPr wrap="square" rtlCol="0">
            <a:spAutoFit/>
          </a:bodyPr>
          <a:lstStyle/>
          <a:p>
            <a:pPr marL="342900" indent="-342900">
              <a:buAutoNum type="alphaUcParenR"/>
            </a:pPr>
            <a:r>
              <a:rPr lang="en-GB" sz="1400"/>
              <a:t>Top number: The number of beats</a:t>
            </a:r>
          </a:p>
          <a:p>
            <a:endParaRPr lang="en-GB" sz="1400"/>
          </a:p>
          <a:p>
            <a:r>
              <a:rPr lang="en-GB" sz="1400"/>
              <a:t>B)     Bottom number: The type of beats</a:t>
            </a:r>
          </a:p>
        </p:txBody>
      </p:sp>
      <p:sp>
        <p:nvSpPr>
          <p:cNvPr id="9" name="TextBox 8">
            <a:extLst>
              <a:ext uri="{FF2B5EF4-FFF2-40B4-BE49-F238E27FC236}">
                <a16:creationId xmlns:a16="http://schemas.microsoft.com/office/drawing/2014/main" id="{935946B4-0E90-43BD-DF5B-0B0BD2A5CF7F}"/>
              </a:ext>
            </a:extLst>
          </p:cNvPr>
          <p:cNvSpPr txBox="1"/>
          <p:nvPr/>
        </p:nvSpPr>
        <p:spPr>
          <a:xfrm>
            <a:off x="238689" y="5210512"/>
            <a:ext cx="6245590" cy="307777"/>
          </a:xfrm>
          <a:prstGeom prst="rect">
            <a:avLst/>
          </a:prstGeom>
          <a:noFill/>
        </p:spPr>
        <p:txBody>
          <a:bodyPr wrap="square" rtlCol="0">
            <a:spAutoFit/>
          </a:bodyPr>
          <a:lstStyle/>
          <a:p>
            <a:r>
              <a:rPr lang="en-GB" sz="1400"/>
              <a:t>2. </a:t>
            </a:r>
            <a:r>
              <a:rPr lang="en-GB" sz="1400" b="1"/>
              <a:t>Common time signatures </a:t>
            </a:r>
            <a:r>
              <a:rPr lang="en-GB" sz="1400"/>
              <a:t>mean each beat can be divided into </a:t>
            </a:r>
            <a:r>
              <a:rPr lang="en-GB" sz="1400" b="1"/>
              <a:t>2</a:t>
            </a:r>
            <a:endParaRPr lang="en-GB" sz="1400"/>
          </a:p>
        </p:txBody>
      </p:sp>
      <p:sp>
        <p:nvSpPr>
          <p:cNvPr id="10" name="TextBox 9">
            <a:extLst>
              <a:ext uri="{FF2B5EF4-FFF2-40B4-BE49-F238E27FC236}">
                <a16:creationId xmlns:a16="http://schemas.microsoft.com/office/drawing/2014/main" id="{114FD07F-8362-2FAD-F463-6C2165633F03}"/>
              </a:ext>
            </a:extLst>
          </p:cNvPr>
          <p:cNvSpPr txBox="1"/>
          <p:nvPr/>
        </p:nvSpPr>
        <p:spPr>
          <a:xfrm>
            <a:off x="234429" y="5668736"/>
            <a:ext cx="6536735" cy="307777"/>
          </a:xfrm>
          <a:prstGeom prst="rect">
            <a:avLst/>
          </a:prstGeom>
          <a:noFill/>
        </p:spPr>
        <p:txBody>
          <a:bodyPr wrap="square" rtlCol="0">
            <a:spAutoFit/>
          </a:bodyPr>
          <a:lstStyle/>
          <a:p>
            <a:r>
              <a:rPr lang="en-GB" sz="1400"/>
              <a:t>3. </a:t>
            </a:r>
            <a:r>
              <a:rPr lang="en-GB" sz="1400" b="1"/>
              <a:t>Compound time signatures </a:t>
            </a:r>
            <a:r>
              <a:rPr lang="en-GB" sz="1400"/>
              <a:t>mean each beat can be divided into </a:t>
            </a:r>
            <a:r>
              <a:rPr lang="en-GB" sz="1400" b="1"/>
              <a:t>3</a:t>
            </a:r>
            <a:endParaRPr lang="en-GB" sz="1400"/>
          </a:p>
        </p:txBody>
      </p:sp>
      <p:sp>
        <p:nvSpPr>
          <p:cNvPr id="11" name="TextBox 10">
            <a:extLst>
              <a:ext uri="{FF2B5EF4-FFF2-40B4-BE49-F238E27FC236}">
                <a16:creationId xmlns:a16="http://schemas.microsoft.com/office/drawing/2014/main" id="{899E99DC-589C-48F6-91D0-C3485FDE25AF}"/>
              </a:ext>
            </a:extLst>
          </p:cNvPr>
          <p:cNvSpPr txBox="1"/>
          <p:nvPr/>
        </p:nvSpPr>
        <p:spPr>
          <a:xfrm>
            <a:off x="234429" y="6093441"/>
            <a:ext cx="6536735" cy="738664"/>
          </a:xfrm>
          <a:prstGeom prst="rect">
            <a:avLst/>
          </a:prstGeom>
          <a:noFill/>
        </p:spPr>
        <p:txBody>
          <a:bodyPr wrap="square" rtlCol="0">
            <a:spAutoFit/>
          </a:bodyPr>
          <a:lstStyle/>
          <a:p>
            <a:r>
              <a:rPr lang="en-GB" sz="1400"/>
              <a:t>4. </a:t>
            </a:r>
            <a:r>
              <a:rPr lang="en-GB" sz="1400" b="1"/>
              <a:t>Triplets</a:t>
            </a:r>
            <a:r>
              <a:rPr lang="en-GB" sz="1400"/>
              <a:t> are when </a:t>
            </a:r>
            <a:r>
              <a:rPr lang="en-GB" sz="1400" b="1"/>
              <a:t>3</a:t>
            </a:r>
            <a:r>
              <a:rPr lang="en-GB" sz="1400"/>
              <a:t> notes are played in the same amount of time as you</a:t>
            </a:r>
          </a:p>
          <a:p>
            <a:endParaRPr lang="en-GB" sz="1400"/>
          </a:p>
          <a:p>
            <a:r>
              <a:rPr lang="en-GB" sz="1400"/>
              <a:t> would normally play </a:t>
            </a:r>
            <a:r>
              <a:rPr lang="en-GB" sz="1400" b="1"/>
              <a:t>2.</a:t>
            </a:r>
            <a:r>
              <a:rPr lang="en-GB" sz="1400"/>
              <a:t> </a:t>
            </a:r>
          </a:p>
        </p:txBody>
      </p:sp>
      <p:pic>
        <p:nvPicPr>
          <p:cNvPr id="16" name="Picture 15">
            <a:extLst>
              <a:ext uri="{FF2B5EF4-FFF2-40B4-BE49-F238E27FC236}">
                <a16:creationId xmlns:a16="http://schemas.microsoft.com/office/drawing/2014/main" id="{A598A4FF-2D87-1DB7-C69A-EB81921E1672}"/>
              </a:ext>
            </a:extLst>
          </p:cNvPr>
          <p:cNvPicPr>
            <a:picLocks noChangeAspect="1"/>
          </p:cNvPicPr>
          <p:nvPr/>
        </p:nvPicPr>
        <p:blipFill>
          <a:blip r:embed="rId3"/>
          <a:stretch>
            <a:fillRect/>
          </a:stretch>
        </p:blipFill>
        <p:spPr>
          <a:xfrm>
            <a:off x="3119140" y="7724514"/>
            <a:ext cx="672183" cy="1695070"/>
          </a:xfrm>
          <a:prstGeom prst="rect">
            <a:avLst/>
          </a:prstGeom>
        </p:spPr>
      </p:pic>
      <p:sp>
        <p:nvSpPr>
          <p:cNvPr id="17" name="TextBox 16">
            <a:extLst>
              <a:ext uri="{FF2B5EF4-FFF2-40B4-BE49-F238E27FC236}">
                <a16:creationId xmlns:a16="http://schemas.microsoft.com/office/drawing/2014/main" id="{0599B17A-E098-95FA-5D55-A5F2479411CE}"/>
              </a:ext>
            </a:extLst>
          </p:cNvPr>
          <p:cNvSpPr txBox="1"/>
          <p:nvPr/>
        </p:nvSpPr>
        <p:spPr>
          <a:xfrm>
            <a:off x="260662" y="7772345"/>
            <a:ext cx="2553741" cy="954107"/>
          </a:xfrm>
          <a:prstGeom prst="rect">
            <a:avLst/>
          </a:prstGeom>
          <a:noFill/>
        </p:spPr>
        <p:txBody>
          <a:bodyPr wrap="square" rtlCol="0">
            <a:spAutoFit/>
          </a:bodyPr>
          <a:lstStyle/>
          <a:p>
            <a:r>
              <a:rPr lang="en-GB" sz="1400"/>
              <a:t>5. </a:t>
            </a:r>
            <a:r>
              <a:rPr lang="en-GB" sz="1400" b="1"/>
              <a:t>Dotted notes </a:t>
            </a:r>
            <a:r>
              <a:rPr lang="en-GB" sz="1400"/>
              <a:t>are worth 1.5x the original note value.</a:t>
            </a:r>
          </a:p>
          <a:p>
            <a:r>
              <a:rPr lang="en-GB" sz="1400"/>
              <a:t>How many beats is each of these worth?</a:t>
            </a:r>
          </a:p>
        </p:txBody>
      </p:sp>
      <p:sp>
        <p:nvSpPr>
          <p:cNvPr id="18" name="TextBox 17">
            <a:extLst>
              <a:ext uri="{FF2B5EF4-FFF2-40B4-BE49-F238E27FC236}">
                <a16:creationId xmlns:a16="http://schemas.microsoft.com/office/drawing/2014/main" id="{439FB636-679A-F4C0-6158-EFFDFEE67D4D}"/>
              </a:ext>
            </a:extLst>
          </p:cNvPr>
          <p:cNvSpPr txBox="1"/>
          <p:nvPr/>
        </p:nvSpPr>
        <p:spPr>
          <a:xfrm>
            <a:off x="3958354" y="7885495"/>
            <a:ext cx="1109272" cy="307777"/>
          </a:xfrm>
          <a:prstGeom prst="rect">
            <a:avLst/>
          </a:prstGeom>
          <a:noFill/>
        </p:spPr>
        <p:txBody>
          <a:bodyPr wrap="square" rtlCol="0">
            <a:spAutoFit/>
          </a:bodyPr>
          <a:lstStyle/>
          <a:p>
            <a:r>
              <a:rPr lang="en-GB" sz="1400" dirty="0"/>
              <a:t>A) 3</a:t>
            </a:r>
          </a:p>
        </p:txBody>
      </p:sp>
      <p:sp>
        <p:nvSpPr>
          <p:cNvPr id="19" name="TextBox 18">
            <a:extLst>
              <a:ext uri="{FF2B5EF4-FFF2-40B4-BE49-F238E27FC236}">
                <a16:creationId xmlns:a16="http://schemas.microsoft.com/office/drawing/2014/main" id="{6F3CC22F-759E-B2F4-3FC3-61029CD6BAF9}"/>
              </a:ext>
            </a:extLst>
          </p:cNvPr>
          <p:cNvSpPr txBox="1"/>
          <p:nvPr/>
        </p:nvSpPr>
        <p:spPr>
          <a:xfrm>
            <a:off x="3987462" y="8464360"/>
            <a:ext cx="1109272" cy="307777"/>
          </a:xfrm>
          <a:prstGeom prst="rect">
            <a:avLst/>
          </a:prstGeom>
          <a:noFill/>
        </p:spPr>
        <p:txBody>
          <a:bodyPr wrap="square" rtlCol="0">
            <a:spAutoFit/>
          </a:bodyPr>
          <a:lstStyle/>
          <a:p>
            <a:r>
              <a:rPr lang="en-GB" sz="1400" dirty="0"/>
              <a:t>B) 1.5</a:t>
            </a:r>
          </a:p>
        </p:txBody>
      </p:sp>
      <p:sp>
        <p:nvSpPr>
          <p:cNvPr id="20" name="TextBox 19">
            <a:extLst>
              <a:ext uri="{FF2B5EF4-FFF2-40B4-BE49-F238E27FC236}">
                <a16:creationId xmlns:a16="http://schemas.microsoft.com/office/drawing/2014/main" id="{C4D5419F-1685-72B2-FBF0-5186F0E494B5}"/>
              </a:ext>
            </a:extLst>
          </p:cNvPr>
          <p:cNvSpPr txBox="1"/>
          <p:nvPr/>
        </p:nvSpPr>
        <p:spPr>
          <a:xfrm>
            <a:off x="3983636" y="9011223"/>
            <a:ext cx="1109272" cy="307777"/>
          </a:xfrm>
          <a:prstGeom prst="rect">
            <a:avLst/>
          </a:prstGeom>
          <a:noFill/>
        </p:spPr>
        <p:txBody>
          <a:bodyPr wrap="square" rtlCol="0">
            <a:spAutoFit/>
          </a:bodyPr>
          <a:lstStyle/>
          <a:p>
            <a:r>
              <a:rPr lang="en-GB" sz="1400" dirty="0"/>
              <a:t>C) ¾ </a:t>
            </a:r>
          </a:p>
        </p:txBody>
      </p:sp>
      <p:pic>
        <p:nvPicPr>
          <p:cNvPr id="22" name="Picture 21">
            <a:extLst>
              <a:ext uri="{FF2B5EF4-FFF2-40B4-BE49-F238E27FC236}">
                <a16:creationId xmlns:a16="http://schemas.microsoft.com/office/drawing/2014/main" id="{FDDD06EA-1789-B1B8-1128-69EA4F944182}"/>
              </a:ext>
            </a:extLst>
          </p:cNvPr>
          <p:cNvPicPr>
            <a:picLocks noChangeAspect="1"/>
          </p:cNvPicPr>
          <p:nvPr/>
        </p:nvPicPr>
        <p:blipFill>
          <a:blip r:embed="rId4"/>
          <a:stretch>
            <a:fillRect/>
          </a:stretch>
        </p:blipFill>
        <p:spPr>
          <a:xfrm>
            <a:off x="2666829" y="6439488"/>
            <a:ext cx="1859047" cy="1206921"/>
          </a:xfrm>
          <a:prstGeom prst="rect">
            <a:avLst/>
          </a:prstGeom>
        </p:spPr>
      </p:pic>
      <p:sp>
        <p:nvSpPr>
          <p:cNvPr id="23" name="TextBox 22">
            <a:extLst>
              <a:ext uri="{FF2B5EF4-FFF2-40B4-BE49-F238E27FC236}">
                <a16:creationId xmlns:a16="http://schemas.microsoft.com/office/drawing/2014/main" id="{AE4F44F3-BA27-F1BA-A2DE-6440BD4B2066}"/>
              </a:ext>
            </a:extLst>
          </p:cNvPr>
          <p:cNvSpPr txBox="1"/>
          <p:nvPr/>
        </p:nvSpPr>
        <p:spPr>
          <a:xfrm>
            <a:off x="260662" y="2690595"/>
            <a:ext cx="6440965" cy="523220"/>
          </a:xfrm>
          <a:prstGeom prst="rect">
            <a:avLst/>
          </a:prstGeom>
          <a:noFill/>
        </p:spPr>
        <p:txBody>
          <a:bodyPr wrap="square" rtlCol="0">
            <a:spAutoFit/>
          </a:bodyPr>
          <a:lstStyle/>
          <a:p>
            <a:r>
              <a:rPr lang="en-GB" sz="1400"/>
              <a:t>2. A 4 on the bottom = crotchet beats. An 8 on the bottom = quaver beats. Therefore, explain what is meant by the following time signatures:</a:t>
            </a:r>
          </a:p>
        </p:txBody>
      </p:sp>
      <p:pic>
        <p:nvPicPr>
          <p:cNvPr id="25" name="Picture 24">
            <a:extLst>
              <a:ext uri="{FF2B5EF4-FFF2-40B4-BE49-F238E27FC236}">
                <a16:creationId xmlns:a16="http://schemas.microsoft.com/office/drawing/2014/main" id="{B8114D21-1186-12C0-0B9C-F16DE8CBBCFF}"/>
              </a:ext>
            </a:extLst>
          </p:cNvPr>
          <p:cNvPicPr>
            <a:picLocks noChangeAspect="1"/>
          </p:cNvPicPr>
          <p:nvPr/>
        </p:nvPicPr>
        <p:blipFill>
          <a:blip r:embed="rId5"/>
          <a:stretch>
            <a:fillRect/>
          </a:stretch>
        </p:blipFill>
        <p:spPr>
          <a:xfrm>
            <a:off x="260662" y="3212384"/>
            <a:ext cx="1244637" cy="958602"/>
          </a:xfrm>
          <a:prstGeom prst="rect">
            <a:avLst/>
          </a:prstGeom>
        </p:spPr>
      </p:pic>
      <p:pic>
        <p:nvPicPr>
          <p:cNvPr id="27" name="Picture 26">
            <a:extLst>
              <a:ext uri="{FF2B5EF4-FFF2-40B4-BE49-F238E27FC236}">
                <a16:creationId xmlns:a16="http://schemas.microsoft.com/office/drawing/2014/main" id="{4B7FF11D-3984-C976-CC0F-F7F4ACE5B089}"/>
              </a:ext>
            </a:extLst>
          </p:cNvPr>
          <p:cNvPicPr>
            <a:picLocks noChangeAspect="1"/>
          </p:cNvPicPr>
          <p:nvPr/>
        </p:nvPicPr>
        <p:blipFill>
          <a:blip r:embed="rId6"/>
          <a:stretch>
            <a:fillRect/>
          </a:stretch>
        </p:blipFill>
        <p:spPr>
          <a:xfrm>
            <a:off x="320106" y="4163206"/>
            <a:ext cx="1140357" cy="977047"/>
          </a:xfrm>
          <a:prstGeom prst="rect">
            <a:avLst/>
          </a:prstGeom>
        </p:spPr>
      </p:pic>
      <p:pic>
        <p:nvPicPr>
          <p:cNvPr id="35" name="Picture 34">
            <a:extLst>
              <a:ext uri="{FF2B5EF4-FFF2-40B4-BE49-F238E27FC236}">
                <a16:creationId xmlns:a16="http://schemas.microsoft.com/office/drawing/2014/main" id="{F2EC80D6-C262-1125-E608-3353587C41DF}"/>
              </a:ext>
            </a:extLst>
          </p:cNvPr>
          <p:cNvPicPr>
            <a:picLocks noChangeAspect="1"/>
          </p:cNvPicPr>
          <p:nvPr/>
        </p:nvPicPr>
        <p:blipFill>
          <a:blip r:embed="rId7"/>
          <a:stretch>
            <a:fillRect/>
          </a:stretch>
        </p:blipFill>
        <p:spPr>
          <a:xfrm>
            <a:off x="3586086" y="4123916"/>
            <a:ext cx="910666" cy="1039677"/>
          </a:xfrm>
          <a:prstGeom prst="rect">
            <a:avLst/>
          </a:prstGeom>
        </p:spPr>
      </p:pic>
      <p:sp>
        <p:nvSpPr>
          <p:cNvPr id="36" name="TextBox 35">
            <a:extLst>
              <a:ext uri="{FF2B5EF4-FFF2-40B4-BE49-F238E27FC236}">
                <a16:creationId xmlns:a16="http://schemas.microsoft.com/office/drawing/2014/main" id="{370A8D5C-0FC5-133D-DF90-38750C78DA1F}"/>
              </a:ext>
            </a:extLst>
          </p:cNvPr>
          <p:cNvSpPr txBox="1"/>
          <p:nvPr/>
        </p:nvSpPr>
        <p:spPr>
          <a:xfrm>
            <a:off x="1563338" y="3455511"/>
            <a:ext cx="2384517" cy="584775"/>
          </a:xfrm>
          <a:prstGeom prst="rect">
            <a:avLst/>
          </a:prstGeom>
          <a:noFill/>
        </p:spPr>
        <p:txBody>
          <a:bodyPr wrap="square" rtlCol="0">
            <a:spAutoFit/>
          </a:bodyPr>
          <a:lstStyle/>
          <a:p>
            <a:r>
              <a:rPr lang="en-GB" sz="1200"/>
              <a:t>Beats per bar: 3</a:t>
            </a:r>
          </a:p>
          <a:p>
            <a:endParaRPr lang="en-GB" sz="800"/>
          </a:p>
          <a:p>
            <a:r>
              <a:rPr lang="en-GB" sz="1200"/>
              <a:t>Type of beat: crotchet</a:t>
            </a:r>
          </a:p>
        </p:txBody>
      </p:sp>
      <p:sp>
        <p:nvSpPr>
          <p:cNvPr id="37" name="TextBox 36">
            <a:extLst>
              <a:ext uri="{FF2B5EF4-FFF2-40B4-BE49-F238E27FC236}">
                <a16:creationId xmlns:a16="http://schemas.microsoft.com/office/drawing/2014/main" id="{59DA63AA-D582-D42D-51C0-AEE019F8F4DE}"/>
              </a:ext>
            </a:extLst>
          </p:cNvPr>
          <p:cNvSpPr txBox="1"/>
          <p:nvPr/>
        </p:nvSpPr>
        <p:spPr>
          <a:xfrm>
            <a:off x="1519907" y="4373200"/>
            <a:ext cx="2384517" cy="584775"/>
          </a:xfrm>
          <a:prstGeom prst="rect">
            <a:avLst/>
          </a:prstGeom>
          <a:noFill/>
        </p:spPr>
        <p:txBody>
          <a:bodyPr wrap="square" rtlCol="0">
            <a:spAutoFit/>
          </a:bodyPr>
          <a:lstStyle/>
          <a:p>
            <a:r>
              <a:rPr lang="en-GB" sz="1200"/>
              <a:t>Beats per bar: 6</a:t>
            </a:r>
          </a:p>
          <a:p>
            <a:endParaRPr lang="en-GB" sz="800"/>
          </a:p>
          <a:p>
            <a:r>
              <a:rPr lang="en-GB" sz="1200"/>
              <a:t>Type of beat: quaver</a:t>
            </a:r>
          </a:p>
        </p:txBody>
      </p:sp>
      <p:sp>
        <p:nvSpPr>
          <p:cNvPr id="39" name="TextBox 38">
            <a:extLst>
              <a:ext uri="{FF2B5EF4-FFF2-40B4-BE49-F238E27FC236}">
                <a16:creationId xmlns:a16="http://schemas.microsoft.com/office/drawing/2014/main" id="{95584213-8245-6302-4B31-910C17ECD85E}"/>
              </a:ext>
            </a:extLst>
          </p:cNvPr>
          <p:cNvSpPr txBox="1"/>
          <p:nvPr/>
        </p:nvSpPr>
        <p:spPr>
          <a:xfrm>
            <a:off x="4668832" y="3476274"/>
            <a:ext cx="2384517" cy="584775"/>
          </a:xfrm>
          <a:prstGeom prst="rect">
            <a:avLst/>
          </a:prstGeom>
          <a:noFill/>
        </p:spPr>
        <p:txBody>
          <a:bodyPr wrap="square" rtlCol="0">
            <a:spAutoFit/>
          </a:bodyPr>
          <a:lstStyle/>
          <a:p>
            <a:r>
              <a:rPr lang="en-GB" sz="1200"/>
              <a:t>Beats per bar: 7</a:t>
            </a:r>
          </a:p>
          <a:p>
            <a:endParaRPr lang="en-GB" sz="800"/>
          </a:p>
          <a:p>
            <a:r>
              <a:rPr lang="en-GB" sz="1200"/>
              <a:t>Type of beat: crotchet</a:t>
            </a:r>
          </a:p>
        </p:txBody>
      </p:sp>
      <p:sp>
        <p:nvSpPr>
          <p:cNvPr id="40" name="TextBox 39">
            <a:extLst>
              <a:ext uri="{FF2B5EF4-FFF2-40B4-BE49-F238E27FC236}">
                <a16:creationId xmlns:a16="http://schemas.microsoft.com/office/drawing/2014/main" id="{690D6982-D2FB-7A69-08C7-B9F8B8B0A6E8}"/>
              </a:ext>
            </a:extLst>
          </p:cNvPr>
          <p:cNvSpPr txBox="1"/>
          <p:nvPr/>
        </p:nvSpPr>
        <p:spPr>
          <a:xfrm>
            <a:off x="4668831" y="4429068"/>
            <a:ext cx="2384517" cy="584775"/>
          </a:xfrm>
          <a:prstGeom prst="rect">
            <a:avLst/>
          </a:prstGeom>
          <a:noFill/>
        </p:spPr>
        <p:txBody>
          <a:bodyPr wrap="square" rtlCol="0">
            <a:spAutoFit/>
          </a:bodyPr>
          <a:lstStyle/>
          <a:p>
            <a:r>
              <a:rPr lang="en-GB" sz="1200"/>
              <a:t>Beats per bar: 9</a:t>
            </a:r>
          </a:p>
          <a:p>
            <a:endParaRPr lang="en-GB" sz="800"/>
          </a:p>
          <a:p>
            <a:r>
              <a:rPr lang="en-GB" sz="1200"/>
              <a:t>Type of beat: quaver</a:t>
            </a:r>
          </a:p>
        </p:txBody>
      </p:sp>
      <p:pic>
        <p:nvPicPr>
          <p:cNvPr id="33" name="Picture 32">
            <a:extLst>
              <a:ext uri="{FF2B5EF4-FFF2-40B4-BE49-F238E27FC236}">
                <a16:creationId xmlns:a16="http://schemas.microsoft.com/office/drawing/2014/main" id="{5E2D32F2-7A40-6457-8933-725F3772B494}"/>
              </a:ext>
            </a:extLst>
          </p:cNvPr>
          <p:cNvPicPr>
            <a:picLocks noChangeAspect="1"/>
          </p:cNvPicPr>
          <p:nvPr/>
        </p:nvPicPr>
        <p:blipFill rotWithShape="1">
          <a:blip r:embed="rId8"/>
          <a:srcRect l="10450" b="737"/>
          <a:stretch/>
        </p:blipFill>
        <p:spPr>
          <a:xfrm>
            <a:off x="3630922" y="3192064"/>
            <a:ext cx="894953" cy="1021896"/>
          </a:xfrm>
          <a:prstGeom prst="rect">
            <a:avLst/>
          </a:prstGeom>
        </p:spPr>
      </p:pic>
    </p:spTree>
    <p:extLst>
      <p:ext uri="{BB962C8B-B14F-4D97-AF65-F5344CB8AC3E}">
        <p14:creationId xmlns:p14="http://schemas.microsoft.com/office/powerpoint/2010/main" val="2989238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A05A2-CF6C-34D0-4D15-ED83B1C2DC0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EA767C1-5D55-E633-5201-843F8D2FAC34}"/>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56" name="Rectangle: Rounded Corners 55">
            <a:extLst>
              <a:ext uri="{FF2B5EF4-FFF2-40B4-BE49-F238E27FC236}">
                <a16:creationId xmlns:a16="http://schemas.microsoft.com/office/drawing/2014/main" id="{9436908E-585B-032B-1843-DBB0008F236C}"/>
              </a:ext>
            </a:extLst>
          </p:cNvPr>
          <p:cNvSpPr/>
          <p:nvPr/>
        </p:nvSpPr>
        <p:spPr>
          <a:xfrm>
            <a:off x="3481144" y="550257"/>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Instrumentation</a:t>
            </a:r>
          </a:p>
        </p:txBody>
      </p:sp>
      <p:sp>
        <p:nvSpPr>
          <p:cNvPr id="15" name="TextBox 14">
            <a:extLst>
              <a:ext uri="{FF2B5EF4-FFF2-40B4-BE49-F238E27FC236}">
                <a16:creationId xmlns:a16="http://schemas.microsoft.com/office/drawing/2014/main" id="{D73E8517-1D4C-B24C-3345-F5858F1D35F7}"/>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28</a:t>
            </a:r>
          </a:p>
        </p:txBody>
      </p:sp>
      <p:sp>
        <p:nvSpPr>
          <p:cNvPr id="2" name="TextBox 1">
            <a:extLst>
              <a:ext uri="{FF2B5EF4-FFF2-40B4-BE49-F238E27FC236}">
                <a16:creationId xmlns:a16="http://schemas.microsoft.com/office/drawing/2014/main" id="{9A7C4EFB-0524-DA5F-A1B3-51193D149467}"/>
              </a:ext>
            </a:extLst>
          </p:cNvPr>
          <p:cNvSpPr txBox="1"/>
          <p:nvPr/>
        </p:nvSpPr>
        <p:spPr>
          <a:xfrm>
            <a:off x="26991" y="1104254"/>
            <a:ext cx="6908306" cy="307777"/>
          </a:xfrm>
          <a:prstGeom prst="rect">
            <a:avLst/>
          </a:prstGeom>
          <a:noFill/>
        </p:spPr>
        <p:txBody>
          <a:bodyPr wrap="square" rtlCol="0">
            <a:spAutoFit/>
          </a:bodyPr>
          <a:lstStyle/>
          <a:p>
            <a:r>
              <a:rPr lang="en-GB" sz="1400"/>
              <a:t>1. </a:t>
            </a:r>
            <a:r>
              <a:rPr lang="en-GB" sz="1400" b="1"/>
              <a:t>Acoustic Instruments. </a:t>
            </a:r>
            <a:r>
              <a:rPr lang="en-GB" sz="1400"/>
              <a:t>For each type, name an instrument. The first is done for you.</a:t>
            </a:r>
          </a:p>
        </p:txBody>
      </p:sp>
      <p:sp>
        <p:nvSpPr>
          <p:cNvPr id="21" name="TextBox 20">
            <a:extLst>
              <a:ext uri="{FF2B5EF4-FFF2-40B4-BE49-F238E27FC236}">
                <a16:creationId xmlns:a16="http://schemas.microsoft.com/office/drawing/2014/main" id="{511C6BCD-D9E8-1350-0DB7-49AA70A742C4}"/>
              </a:ext>
            </a:extLst>
          </p:cNvPr>
          <p:cNvSpPr txBox="1"/>
          <p:nvPr/>
        </p:nvSpPr>
        <p:spPr>
          <a:xfrm>
            <a:off x="73794" y="4527686"/>
            <a:ext cx="6392511" cy="307777"/>
          </a:xfrm>
          <a:prstGeom prst="rect">
            <a:avLst/>
          </a:prstGeom>
          <a:noFill/>
        </p:spPr>
        <p:txBody>
          <a:bodyPr wrap="square" rtlCol="0">
            <a:spAutoFit/>
          </a:bodyPr>
          <a:lstStyle/>
          <a:p>
            <a:r>
              <a:rPr lang="en-GB" sz="1400"/>
              <a:t>2.  </a:t>
            </a:r>
            <a:r>
              <a:rPr lang="en-GB" sz="1400" b="1"/>
              <a:t>Electric Instruments. </a:t>
            </a:r>
            <a:r>
              <a:rPr lang="en-GB" sz="1400"/>
              <a:t>For each instrument, describe how sound is produced..</a:t>
            </a:r>
          </a:p>
        </p:txBody>
      </p:sp>
      <p:pic>
        <p:nvPicPr>
          <p:cNvPr id="6" name="Picture 5">
            <a:extLst>
              <a:ext uri="{FF2B5EF4-FFF2-40B4-BE49-F238E27FC236}">
                <a16:creationId xmlns:a16="http://schemas.microsoft.com/office/drawing/2014/main" id="{AA69A68B-E9D7-2117-CBE4-D512B8CFA430}"/>
              </a:ext>
            </a:extLst>
          </p:cNvPr>
          <p:cNvPicPr>
            <a:picLocks noChangeAspect="1"/>
          </p:cNvPicPr>
          <p:nvPr/>
        </p:nvPicPr>
        <p:blipFill>
          <a:blip r:embed="rId2"/>
          <a:stretch>
            <a:fillRect/>
          </a:stretch>
        </p:blipFill>
        <p:spPr>
          <a:xfrm>
            <a:off x="435966" y="1507567"/>
            <a:ext cx="5668166" cy="2924583"/>
          </a:xfrm>
          <a:prstGeom prst="rect">
            <a:avLst/>
          </a:prstGeom>
        </p:spPr>
      </p:pic>
      <p:pic>
        <p:nvPicPr>
          <p:cNvPr id="8" name="Picture 7">
            <a:extLst>
              <a:ext uri="{FF2B5EF4-FFF2-40B4-BE49-F238E27FC236}">
                <a16:creationId xmlns:a16="http://schemas.microsoft.com/office/drawing/2014/main" id="{90D8CCB6-D608-0315-F4D7-2A8A58FF1E97}"/>
              </a:ext>
            </a:extLst>
          </p:cNvPr>
          <p:cNvPicPr>
            <a:picLocks noChangeAspect="1"/>
          </p:cNvPicPr>
          <p:nvPr/>
        </p:nvPicPr>
        <p:blipFill>
          <a:blip r:embed="rId3"/>
          <a:stretch>
            <a:fillRect/>
          </a:stretch>
        </p:blipFill>
        <p:spPr>
          <a:xfrm>
            <a:off x="399627" y="4930999"/>
            <a:ext cx="6058746" cy="3258005"/>
          </a:xfrm>
          <a:prstGeom prst="rect">
            <a:avLst/>
          </a:prstGeom>
        </p:spPr>
      </p:pic>
    </p:spTree>
    <p:extLst>
      <p:ext uri="{BB962C8B-B14F-4D97-AF65-F5344CB8AC3E}">
        <p14:creationId xmlns:p14="http://schemas.microsoft.com/office/powerpoint/2010/main" val="2136942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BD032-A2C8-9383-EF93-2380F33769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E5DC60A-9A85-C308-76B5-107428A718AB}"/>
              </a:ext>
            </a:extLst>
          </p:cNvPr>
          <p:cNvSpPr txBox="1"/>
          <p:nvPr/>
        </p:nvSpPr>
        <p:spPr>
          <a:xfrm>
            <a:off x="627398" y="103415"/>
            <a:ext cx="6074229" cy="707886"/>
          </a:xfrm>
          <a:prstGeom prst="rect">
            <a:avLst/>
          </a:prstGeom>
          <a:noFill/>
        </p:spPr>
        <p:txBody>
          <a:bodyPr wrap="square" rtlCol="0">
            <a:spAutoFit/>
          </a:bodyPr>
          <a:lstStyle/>
          <a:p>
            <a:r>
              <a:rPr lang="en-GB" sz="2000"/>
              <a:t>Content Area 3: Musical Elements, Musical Styles &amp; Music Technology</a:t>
            </a:r>
          </a:p>
        </p:txBody>
      </p:sp>
      <p:sp>
        <p:nvSpPr>
          <p:cNvPr id="56" name="Rectangle: Rounded Corners 55">
            <a:extLst>
              <a:ext uri="{FF2B5EF4-FFF2-40B4-BE49-F238E27FC236}">
                <a16:creationId xmlns:a16="http://schemas.microsoft.com/office/drawing/2014/main" id="{2AE9A2AF-0658-CBD8-4B61-D2B2981C51C0}"/>
              </a:ext>
            </a:extLst>
          </p:cNvPr>
          <p:cNvSpPr/>
          <p:nvPr/>
        </p:nvSpPr>
        <p:spPr>
          <a:xfrm>
            <a:off x="3481144" y="550257"/>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Musical Styles</a:t>
            </a:r>
          </a:p>
        </p:txBody>
      </p:sp>
      <p:sp>
        <p:nvSpPr>
          <p:cNvPr id="15" name="TextBox 14">
            <a:extLst>
              <a:ext uri="{FF2B5EF4-FFF2-40B4-BE49-F238E27FC236}">
                <a16:creationId xmlns:a16="http://schemas.microsoft.com/office/drawing/2014/main" id="{5F30D45E-41F9-9B8D-43ED-08C16C59964E}"/>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29</a:t>
            </a:r>
          </a:p>
        </p:txBody>
      </p:sp>
      <p:sp>
        <p:nvSpPr>
          <p:cNvPr id="2" name="TextBox 1">
            <a:extLst>
              <a:ext uri="{FF2B5EF4-FFF2-40B4-BE49-F238E27FC236}">
                <a16:creationId xmlns:a16="http://schemas.microsoft.com/office/drawing/2014/main" id="{E129DFB3-E2A5-B9D6-9758-7EE47B5698E1}"/>
              </a:ext>
            </a:extLst>
          </p:cNvPr>
          <p:cNvSpPr txBox="1"/>
          <p:nvPr/>
        </p:nvSpPr>
        <p:spPr>
          <a:xfrm>
            <a:off x="223355" y="1041581"/>
            <a:ext cx="6515578" cy="954107"/>
          </a:xfrm>
          <a:prstGeom prst="rect">
            <a:avLst/>
          </a:prstGeom>
          <a:noFill/>
        </p:spPr>
        <p:txBody>
          <a:bodyPr wrap="square" rtlCol="0">
            <a:spAutoFit/>
          </a:bodyPr>
          <a:lstStyle/>
          <a:p>
            <a:pPr marL="342900" indent="-342900">
              <a:buAutoNum type="arabicPeriod"/>
            </a:pPr>
            <a:r>
              <a:rPr lang="en-GB" sz="1400" b="1"/>
              <a:t>You will be asked about musical styles. </a:t>
            </a:r>
            <a:endParaRPr lang="en-GB" sz="1400"/>
          </a:p>
          <a:p>
            <a:r>
              <a:rPr lang="en-GB" sz="1400"/>
              <a:t>The best way to revise is to practise recalling how the different styles use the elements of music. Try to do this without looking at the knowledge organiser, or do a look/cover/write/check.</a:t>
            </a:r>
          </a:p>
        </p:txBody>
      </p:sp>
      <p:pic>
        <p:nvPicPr>
          <p:cNvPr id="6" name="Picture 5">
            <a:extLst>
              <a:ext uri="{FF2B5EF4-FFF2-40B4-BE49-F238E27FC236}">
                <a16:creationId xmlns:a16="http://schemas.microsoft.com/office/drawing/2014/main" id="{BB027B87-C017-F514-1A7D-35961971AE2B}"/>
              </a:ext>
            </a:extLst>
          </p:cNvPr>
          <p:cNvPicPr>
            <a:picLocks noChangeAspect="1"/>
          </p:cNvPicPr>
          <p:nvPr/>
        </p:nvPicPr>
        <p:blipFill>
          <a:blip r:embed="rId2"/>
          <a:stretch>
            <a:fillRect/>
          </a:stretch>
        </p:blipFill>
        <p:spPr>
          <a:xfrm>
            <a:off x="156402" y="2573688"/>
            <a:ext cx="6649483" cy="2762093"/>
          </a:xfrm>
          <a:prstGeom prst="rect">
            <a:avLst/>
          </a:prstGeom>
        </p:spPr>
      </p:pic>
      <p:sp>
        <p:nvSpPr>
          <p:cNvPr id="7" name="TextBox 6">
            <a:extLst>
              <a:ext uri="{FF2B5EF4-FFF2-40B4-BE49-F238E27FC236}">
                <a16:creationId xmlns:a16="http://schemas.microsoft.com/office/drawing/2014/main" id="{505FBDD8-AFF5-E09B-DA32-C5251D26C4E6}"/>
              </a:ext>
            </a:extLst>
          </p:cNvPr>
          <p:cNvSpPr txBox="1"/>
          <p:nvPr/>
        </p:nvSpPr>
        <p:spPr>
          <a:xfrm>
            <a:off x="156402" y="2346784"/>
            <a:ext cx="1640909" cy="307777"/>
          </a:xfrm>
          <a:prstGeom prst="rect">
            <a:avLst/>
          </a:prstGeom>
          <a:noFill/>
        </p:spPr>
        <p:txBody>
          <a:bodyPr wrap="square" rtlCol="0">
            <a:spAutoFit/>
          </a:bodyPr>
          <a:lstStyle/>
          <a:p>
            <a:r>
              <a:rPr lang="en-GB" sz="1400" b="1"/>
              <a:t>Rock and roll</a:t>
            </a:r>
          </a:p>
        </p:txBody>
      </p:sp>
      <p:pic>
        <p:nvPicPr>
          <p:cNvPr id="8" name="Picture 7">
            <a:extLst>
              <a:ext uri="{FF2B5EF4-FFF2-40B4-BE49-F238E27FC236}">
                <a16:creationId xmlns:a16="http://schemas.microsoft.com/office/drawing/2014/main" id="{A2463657-3D6A-C513-8A30-D2F75A4C29BE}"/>
              </a:ext>
            </a:extLst>
          </p:cNvPr>
          <p:cNvPicPr>
            <a:picLocks noChangeAspect="1"/>
          </p:cNvPicPr>
          <p:nvPr/>
        </p:nvPicPr>
        <p:blipFill>
          <a:blip r:embed="rId2"/>
          <a:stretch>
            <a:fillRect/>
          </a:stretch>
        </p:blipFill>
        <p:spPr>
          <a:xfrm>
            <a:off x="156402" y="5913781"/>
            <a:ext cx="6649483" cy="2762093"/>
          </a:xfrm>
          <a:prstGeom prst="rect">
            <a:avLst/>
          </a:prstGeom>
        </p:spPr>
      </p:pic>
      <p:sp>
        <p:nvSpPr>
          <p:cNvPr id="9" name="TextBox 8">
            <a:extLst>
              <a:ext uri="{FF2B5EF4-FFF2-40B4-BE49-F238E27FC236}">
                <a16:creationId xmlns:a16="http://schemas.microsoft.com/office/drawing/2014/main" id="{2D864614-1948-4394-FB97-45618C127FDC}"/>
              </a:ext>
            </a:extLst>
          </p:cNvPr>
          <p:cNvSpPr txBox="1"/>
          <p:nvPr/>
        </p:nvSpPr>
        <p:spPr>
          <a:xfrm>
            <a:off x="156402" y="5686877"/>
            <a:ext cx="1640909" cy="307777"/>
          </a:xfrm>
          <a:prstGeom prst="rect">
            <a:avLst/>
          </a:prstGeom>
          <a:noFill/>
        </p:spPr>
        <p:txBody>
          <a:bodyPr wrap="square" rtlCol="0">
            <a:spAutoFit/>
          </a:bodyPr>
          <a:lstStyle/>
          <a:p>
            <a:r>
              <a:rPr lang="en-GB" sz="1400" b="1"/>
              <a:t>Rock</a:t>
            </a:r>
          </a:p>
        </p:txBody>
      </p:sp>
      <p:sp>
        <p:nvSpPr>
          <p:cNvPr id="10" name="TextBox 9">
            <a:extLst>
              <a:ext uri="{FF2B5EF4-FFF2-40B4-BE49-F238E27FC236}">
                <a16:creationId xmlns:a16="http://schemas.microsoft.com/office/drawing/2014/main" id="{B405B390-D427-7E2A-C17B-9315632D62E9}"/>
              </a:ext>
            </a:extLst>
          </p:cNvPr>
          <p:cNvSpPr txBox="1"/>
          <p:nvPr/>
        </p:nvSpPr>
        <p:spPr>
          <a:xfrm>
            <a:off x="1509261" y="2346783"/>
            <a:ext cx="1640909" cy="307777"/>
          </a:xfrm>
          <a:prstGeom prst="rect">
            <a:avLst/>
          </a:prstGeom>
          <a:noFill/>
        </p:spPr>
        <p:txBody>
          <a:bodyPr wrap="square" rtlCol="0">
            <a:spAutoFit/>
          </a:bodyPr>
          <a:lstStyle/>
          <a:p>
            <a:r>
              <a:rPr lang="en-GB" sz="1400"/>
              <a:t>Decade:</a:t>
            </a:r>
          </a:p>
        </p:txBody>
      </p:sp>
      <p:sp>
        <p:nvSpPr>
          <p:cNvPr id="11" name="TextBox 10">
            <a:extLst>
              <a:ext uri="{FF2B5EF4-FFF2-40B4-BE49-F238E27FC236}">
                <a16:creationId xmlns:a16="http://schemas.microsoft.com/office/drawing/2014/main" id="{6DB2244A-E3DB-B2E7-C522-06AD2711F38A}"/>
              </a:ext>
            </a:extLst>
          </p:cNvPr>
          <p:cNvSpPr txBox="1"/>
          <p:nvPr/>
        </p:nvSpPr>
        <p:spPr>
          <a:xfrm>
            <a:off x="1346423" y="5690128"/>
            <a:ext cx="1640909" cy="307777"/>
          </a:xfrm>
          <a:prstGeom prst="rect">
            <a:avLst/>
          </a:prstGeom>
          <a:noFill/>
        </p:spPr>
        <p:txBody>
          <a:bodyPr wrap="square" rtlCol="0">
            <a:spAutoFit/>
          </a:bodyPr>
          <a:lstStyle/>
          <a:p>
            <a:r>
              <a:rPr lang="en-GB" sz="1400"/>
              <a:t>Decade:</a:t>
            </a:r>
          </a:p>
        </p:txBody>
      </p:sp>
      <p:sp>
        <p:nvSpPr>
          <p:cNvPr id="4" name="Rectangle: Rounded Corners 3">
            <a:extLst>
              <a:ext uri="{FF2B5EF4-FFF2-40B4-BE49-F238E27FC236}">
                <a16:creationId xmlns:a16="http://schemas.microsoft.com/office/drawing/2014/main" id="{2BE532A6-4BEA-4317-E7AE-7F20E4A1037F}"/>
              </a:ext>
            </a:extLst>
          </p:cNvPr>
          <p:cNvSpPr/>
          <p:nvPr/>
        </p:nvSpPr>
        <p:spPr>
          <a:xfrm rot="19302640">
            <a:off x="920760" y="4886947"/>
            <a:ext cx="5780838" cy="30777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Use your knowledge </a:t>
            </a:r>
            <a:r>
              <a:rPr lang="en-US" err="1"/>
              <a:t>organiser</a:t>
            </a:r>
            <a:r>
              <a:rPr lang="en-US"/>
              <a:t> to mark this page.</a:t>
            </a:r>
            <a:endParaRPr lang="en-GB"/>
          </a:p>
        </p:txBody>
      </p:sp>
    </p:spTree>
    <p:extLst>
      <p:ext uri="{BB962C8B-B14F-4D97-AF65-F5344CB8AC3E}">
        <p14:creationId xmlns:p14="http://schemas.microsoft.com/office/powerpoint/2010/main" val="44715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6BAA0-8057-7FC5-6A14-59766CEDFAE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BFE6519-2D2E-7568-D9AD-E3045E064FF1}"/>
              </a:ext>
            </a:extLst>
          </p:cNvPr>
          <p:cNvPicPr>
            <a:picLocks noChangeAspect="1"/>
          </p:cNvPicPr>
          <p:nvPr/>
        </p:nvPicPr>
        <p:blipFill>
          <a:blip r:embed="rId2"/>
          <a:stretch>
            <a:fillRect/>
          </a:stretch>
        </p:blipFill>
        <p:spPr>
          <a:xfrm>
            <a:off x="52144" y="6675248"/>
            <a:ext cx="6649483" cy="2762093"/>
          </a:xfrm>
          <a:prstGeom prst="rect">
            <a:avLst/>
          </a:prstGeom>
        </p:spPr>
      </p:pic>
      <p:sp>
        <p:nvSpPr>
          <p:cNvPr id="15" name="TextBox 14">
            <a:extLst>
              <a:ext uri="{FF2B5EF4-FFF2-40B4-BE49-F238E27FC236}">
                <a16:creationId xmlns:a16="http://schemas.microsoft.com/office/drawing/2014/main" id="{D577B316-6075-88B2-B2AA-2938EF6FA778}"/>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30</a:t>
            </a:r>
          </a:p>
        </p:txBody>
      </p:sp>
      <p:pic>
        <p:nvPicPr>
          <p:cNvPr id="6" name="Picture 5">
            <a:extLst>
              <a:ext uri="{FF2B5EF4-FFF2-40B4-BE49-F238E27FC236}">
                <a16:creationId xmlns:a16="http://schemas.microsoft.com/office/drawing/2014/main" id="{3638E858-C4EB-1C87-C78C-2CB6D81087A7}"/>
              </a:ext>
            </a:extLst>
          </p:cNvPr>
          <p:cNvPicPr>
            <a:picLocks noChangeAspect="1"/>
          </p:cNvPicPr>
          <p:nvPr/>
        </p:nvPicPr>
        <p:blipFill>
          <a:blip r:embed="rId2"/>
          <a:stretch>
            <a:fillRect/>
          </a:stretch>
        </p:blipFill>
        <p:spPr>
          <a:xfrm>
            <a:off x="104257" y="3603972"/>
            <a:ext cx="6649483" cy="2762093"/>
          </a:xfrm>
          <a:prstGeom prst="rect">
            <a:avLst/>
          </a:prstGeom>
        </p:spPr>
      </p:pic>
      <p:sp>
        <p:nvSpPr>
          <p:cNvPr id="7" name="TextBox 6">
            <a:extLst>
              <a:ext uri="{FF2B5EF4-FFF2-40B4-BE49-F238E27FC236}">
                <a16:creationId xmlns:a16="http://schemas.microsoft.com/office/drawing/2014/main" id="{FAA58DE5-E869-58CC-D127-D99B2353063F}"/>
              </a:ext>
            </a:extLst>
          </p:cNvPr>
          <p:cNvSpPr txBox="1"/>
          <p:nvPr/>
        </p:nvSpPr>
        <p:spPr>
          <a:xfrm>
            <a:off x="104258" y="3265417"/>
            <a:ext cx="1640909" cy="307777"/>
          </a:xfrm>
          <a:prstGeom prst="rect">
            <a:avLst/>
          </a:prstGeom>
          <a:noFill/>
        </p:spPr>
        <p:txBody>
          <a:bodyPr wrap="square" rtlCol="0">
            <a:spAutoFit/>
          </a:bodyPr>
          <a:lstStyle/>
          <a:p>
            <a:r>
              <a:rPr lang="en-GB" sz="1400" b="1"/>
              <a:t>Soul</a:t>
            </a:r>
          </a:p>
        </p:txBody>
      </p:sp>
      <p:sp>
        <p:nvSpPr>
          <p:cNvPr id="9" name="TextBox 8">
            <a:extLst>
              <a:ext uri="{FF2B5EF4-FFF2-40B4-BE49-F238E27FC236}">
                <a16:creationId xmlns:a16="http://schemas.microsoft.com/office/drawing/2014/main" id="{DCEFDE0B-525C-C1BC-094F-F3B518404834}"/>
              </a:ext>
            </a:extLst>
          </p:cNvPr>
          <p:cNvSpPr txBox="1"/>
          <p:nvPr/>
        </p:nvSpPr>
        <p:spPr>
          <a:xfrm>
            <a:off x="104258" y="6367471"/>
            <a:ext cx="1640909" cy="307777"/>
          </a:xfrm>
          <a:prstGeom prst="rect">
            <a:avLst/>
          </a:prstGeom>
          <a:noFill/>
        </p:spPr>
        <p:txBody>
          <a:bodyPr wrap="square" rtlCol="0">
            <a:spAutoFit/>
          </a:bodyPr>
          <a:lstStyle/>
          <a:p>
            <a:r>
              <a:rPr lang="en-GB" sz="1400" b="1"/>
              <a:t>Funk</a:t>
            </a:r>
          </a:p>
        </p:txBody>
      </p:sp>
      <p:pic>
        <p:nvPicPr>
          <p:cNvPr id="4" name="Picture 3">
            <a:extLst>
              <a:ext uri="{FF2B5EF4-FFF2-40B4-BE49-F238E27FC236}">
                <a16:creationId xmlns:a16="http://schemas.microsoft.com/office/drawing/2014/main" id="{A5913A2B-D3AD-3566-921C-4CF768C17C7C}"/>
              </a:ext>
            </a:extLst>
          </p:cNvPr>
          <p:cNvPicPr>
            <a:picLocks noChangeAspect="1"/>
          </p:cNvPicPr>
          <p:nvPr/>
        </p:nvPicPr>
        <p:blipFill>
          <a:blip r:embed="rId2"/>
          <a:stretch>
            <a:fillRect/>
          </a:stretch>
        </p:blipFill>
        <p:spPr>
          <a:xfrm>
            <a:off x="104256" y="487935"/>
            <a:ext cx="6649483" cy="2762093"/>
          </a:xfrm>
          <a:prstGeom prst="rect">
            <a:avLst/>
          </a:prstGeom>
        </p:spPr>
      </p:pic>
      <p:sp>
        <p:nvSpPr>
          <p:cNvPr id="5" name="TextBox 4">
            <a:extLst>
              <a:ext uri="{FF2B5EF4-FFF2-40B4-BE49-F238E27FC236}">
                <a16:creationId xmlns:a16="http://schemas.microsoft.com/office/drawing/2014/main" id="{CDFD1BCF-264A-D60F-E3BA-1DC84E4A1333}"/>
              </a:ext>
            </a:extLst>
          </p:cNvPr>
          <p:cNvSpPr txBox="1"/>
          <p:nvPr/>
        </p:nvSpPr>
        <p:spPr>
          <a:xfrm>
            <a:off x="191940" y="224918"/>
            <a:ext cx="1640909" cy="307777"/>
          </a:xfrm>
          <a:prstGeom prst="rect">
            <a:avLst/>
          </a:prstGeom>
          <a:noFill/>
        </p:spPr>
        <p:txBody>
          <a:bodyPr wrap="square" rtlCol="0">
            <a:spAutoFit/>
          </a:bodyPr>
          <a:lstStyle/>
          <a:p>
            <a:r>
              <a:rPr lang="en-GB" sz="1400" b="1"/>
              <a:t>Folk</a:t>
            </a:r>
          </a:p>
        </p:txBody>
      </p:sp>
      <p:sp>
        <p:nvSpPr>
          <p:cNvPr id="12" name="TextBox 11">
            <a:extLst>
              <a:ext uri="{FF2B5EF4-FFF2-40B4-BE49-F238E27FC236}">
                <a16:creationId xmlns:a16="http://schemas.microsoft.com/office/drawing/2014/main" id="{4BF1A34C-9D40-CB6B-034F-544348037A19}"/>
              </a:ext>
            </a:extLst>
          </p:cNvPr>
          <p:cNvSpPr txBox="1"/>
          <p:nvPr/>
        </p:nvSpPr>
        <p:spPr>
          <a:xfrm>
            <a:off x="1283793" y="6396843"/>
            <a:ext cx="1640909" cy="307777"/>
          </a:xfrm>
          <a:prstGeom prst="rect">
            <a:avLst/>
          </a:prstGeom>
          <a:noFill/>
        </p:spPr>
        <p:txBody>
          <a:bodyPr wrap="square" rtlCol="0">
            <a:spAutoFit/>
          </a:bodyPr>
          <a:lstStyle/>
          <a:p>
            <a:r>
              <a:rPr lang="en-GB" sz="1400"/>
              <a:t>Decade:</a:t>
            </a:r>
          </a:p>
        </p:txBody>
      </p:sp>
      <p:sp>
        <p:nvSpPr>
          <p:cNvPr id="13" name="TextBox 12">
            <a:extLst>
              <a:ext uri="{FF2B5EF4-FFF2-40B4-BE49-F238E27FC236}">
                <a16:creationId xmlns:a16="http://schemas.microsoft.com/office/drawing/2014/main" id="{36B909B4-EFF2-F24E-7186-B12324155AA5}"/>
              </a:ext>
            </a:extLst>
          </p:cNvPr>
          <p:cNvSpPr txBox="1"/>
          <p:nvPr/>
        </p:nvSpPr>
        <p:spPr>
          <a:xfrm>
            <a:off x="1283792" y="3310881"/>
            <a:ext cx="1640909" cy="307777"/>
          </a:xfrm>
          <a:prstGeom prst="rect">
            <a:avLst/>
          </a:prstGeom>
          <a:noFill/>
        </p:spPr>
        <p:txBody>
          <a:bodyPr wrap="square" rtlCol="0">
            <a:spAutoFit/>
          </a:bodyPr>
          <a:lstStyle/>
          <a:p>
            <a:r>
              <a:rPr lang="en-GB" sz="1400"/>
              <a:t>Decade:</a:t>
            </a:r>
          </a:p>
        </p:txBody>
      </p:sp>
      <p:sp>
        <p:nvSpPr>
          <p:cNvPr id="14" name="TextBox 13">
            <a:extLst>
              <a:ext uri="{FF2B5EF4-FFF2-40B4-BE49-F238E27FC236}">
                <a16:creationId xmlns:a16="http://schemas.microsoft.com/office/drawing/2014/main" id="{7E91F648-ED65-8E9C-1C26-3F5F2CA6B3D5}"/>
              </a:ext>
            </a:extLst>
          </p:cNvPr>
          <p:cNvSpPr txBox="1"/>
          <p:nvPr/>
        </p:nvSpPr>
        <p:spPr>
          <a:xfrm>
            <a:off x="1283792" y="232612"/>
            <a:ext cx="1640909" cy="307777"/>
          </a:xfrm>
          <a:prstGeom prst="rect">
            <a:avLst/>
          </a:prstGeom>
          <a:noFill/>
        </p:spPr>
        <p:txBody>
          <a:bodyPr wrap="square" rtlCol="0">
            <a:spAutoFit/>
          </a:bodyPr>
          <a:lstStyle/>
          <a:p>
            <a:r>
              <a:rPr lang="en-GB" sz="1400"/>
              <a:t>Decade:</a:t>
            </a:r>
          </a:p>
        </p:txBody>
      </p:sp>
      <p:sp>
        <p:nvSpPr>
          <p:cNvPr id="3" name="Rectangle: Rounded Corners 2">
            <a:extLst>
              <a:ext uri="{FF2B5EF4-FFF2-40B4-BE49-F238E27FC236}">
                <a16:creationId xmlns:a16="http://schemas.microsoft.com/office/drawing/2014/main" id="{5D4C01D7-3296-627E-77ED-8EF239867FD9}"/>
              </a:ext>
            </a:extLst>
          </p:cNvPr>
          <p:cNvSpPr/>
          <p:nvPr/>
        </p:nvSpPr>
        <p:spPr>
          <a:xfrm rot="19302640">
            <a:off x="920760" y="4886947"/>
            <a:ext cx="5780838" cy="30777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Use your knowledge </a:t>
            </a:r>
            <a:r>
              <a:rPr lang="en-US" err="1"/>
              <a:t>organiser</a:t>
            </a:r>
            <a:r>
              <a:rPr lang="en-US"/>
              <a:t> to mark this page.</a:t>
            </a:r>
            <a:endParaRPr lang="en-GB"/>
          </a:p>
        </p:txBody>
      </p:sp>
    </p:spTree>
    <p:extLst>
      <p:ext uri="{BB962C8B-B14F-4D97-AF65-F5344CB8AC3E}">
        <p14:creationId xmlns:p14="http://schemas.microsoft.com/office/powerpoint/2010/main" val="1329542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040B7-349A-2D78-AC2A-F7C7BB683E86}"/>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D8BF3F5-1368-AC22-1C86-58C925FDDD50}"/>
              </a:ext>
            </a:extLst>
          </p:cNvPr>
          <p:cNvPicPr>
            <a:picLocks noChangeAspect="1"/>
          </p:cNvPicPr>
          <p:nvPr/>
        </p:nvPicPr>
        <p:blipFill>
          <a:blip r:embed="rId2"/>
          <a:stretch>
            <a:fillRect/>
          </a:stretch>
        </p:blipFill>
        <p:spPr>
          <a:xfrm>
            <a:off x="52144" y="6675248"/>
            <a:ext cx="6649483" cy="2762093"/>
          </a:xfrm>
          <a:prstGeom prst="rect">
            <a:avLst/>
          </a:prstGeom>
        </p:spPr>
      </p:pic>
      <p:sp>
        <p:nvSpPr>
          <p:cNvPr id="15" name="TextBox 14">
            <a:extLst>
              <a:ext uri="{FF2B5EF4-FFF2-40B4-BE49-F238E27FC236}">
                <a16:creationId xmlns:a16="http://schemas.microsoft.com/office/drawing/2014/main" id="{626D7249-55CE-888B-EC12-058AAF36BEC6}"/>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31</a:t>
            </a:r>
          </a:p>
        </p:txBody>
      </p:sp>
      <p:pic>
        <p:nvPicPr>
          <p:cNvPr id="6" name="Picture 5">
            <a:extLst>
              <a:ext uri="{FF2B5EF4-FFF2-40B4-BE49-F238E27FC236}">
                <a16:creationId xmlns:a16="http://schemas.microsoft.com/office/drawing/2014/main" id="{92DF255D-02E7-B17D-50A7-E15CD031751F}"/>
              </a:ext>
            </a:extLst>
          </p:cNvPr>
          <p:cNvPicPr>
            <a:picLocks noChangeAspect="1"/>
          </p:cNvPicPr>
          <p:nvPr/>
        </p:nvPicPr>
        <p:blipFill>
          <a:blip r:embed="rId2"/>
          <a:stretch>
            <a:fillRect/>
          </a:stretch>
        </p:blipFill>
        <p:spPr>
          <a:xfrm>
            <a:off x="104257" y="3603972"/>
            <a:ext cx="6649483" cy="2762093"/>
          </a:xfrm>
          <a:prstGeom prst="rect">
            <a:avLst/>
          </a:prstGeom>
        </p:spPr>
      </p:pic>
      <p:sp>
        <p:nvSpPr>
          <p:cNvPr id="7" name="TextBox 6">
            <a:extLst>
              <a:ext uri="{FF2B5EF4-FFF2-40B4-BE49-F238E27FC236}">
                <a16:creationId xmlns:a16="http://schemas.microsoft.com/office/drawing/2014/main" id="{07C5BB26-13DA-525E-D8AF-DD1E9FF8812E}"/>
              </a:ext>
            </a:extLst>
          </p:cNvPr>
          <p:cNvSpPr txBox="1"/>
          <p:nvPr/>
        </p:nvSpPr>
        <p:spPr>
          <a:xfrm>
            <a:off x="104258" y="3265417"/>
            <a:ext cx="1640909" cy="307777"/>
          </a:xfrm>
          <a:prstGeom prst="rect">
            <a:avLst/>
          </a:prstGeom>
          <a:noFill/>
        </p:spPr>
        <p:txBody>
          <a:bodyPr wrap="square" rtlCol="0">
            <a:spAutoFit/>
          </a:bodyPr>
          <a:lstStyle/>
          <a:p>
            <a:r>
              <a:rPr lang="en-GB" sz="1400" b="1"/>
              <a:t>Reggae</a:t>
            </a:r>
          </a:p>
        </p:txBody>
      </p:sp>
      <p:sp>
        <p:nvSpPr>
          <p:cNvPr id="9" name="TextBox 8">
            <a:extLst>
              <a:ext uri="{FF2B5EF4-FFF2-40B4-BE49-F238E27FC236}">
                <a16:creationId xmlns:a16="http://schemas.microsoft.com/office/drawing/2014/main" id="{0329BD15-A3D1-992C-D42E-614CECE57936}"/>
              </a:ext>
            </a:extLst>
          </p:cNvPr>
          <p:cNvSpPr txBox="1"/>
          <p:nvPr/>
        </p:nvSpPr>
        <p:spPr>
          <a:xfrm>
            <a:off x="104258" y="6367471"/>
            <a:ext cx="1640909" cy="307777"/>
          </a:xfrm>
          <a:prstGeom prst="rect">
            <a:avLst/>
          </a:prstGeom>
          <a:noFill/>
        </p:spPr>
        <p:txBody>
          <a:bodyPr wrap="square" rtlCol="0">
            <a:spAutoFit/>
          </a:bodyPr>
          <a:lstStyle/>
          <a:p>
            <a:r>
              <a:rPr lang="en-GB" sz="1400" b="1"/>
              <a:t>Hip hop</a:t>
            </a:r>
          </a:p>
        </p:txBody>
      </p:sp>
      <p:pic>
        <p:nvPicPr>
          <p:cNvPr id="4" name="Picture 3">
            <a:extLst>
              <a:ext uri="{FF2B5EF4-FFF2-40B4-BE49-F238E27FC236}">
                <a16:creationId xmlns:a16="http://schemas.microsoft.com/office/drawing/2014/main" id="{00BB4326-3A98-45FE-4D0C-DE64569CE56F}"/>
              </a:ext>
            </a:extLst>
          </p:cNvPr>
          <p:cNvPicPr>
            <a:picLocks noChangeAspect="1"/>
          </p:cNvPicPr>
          <p:nvPr/>
        </p:nvPicPr>
        <p:blipFill>
          <a:blip r:embed="rId2"/>
          <a:stretch>
            <a:fillRect/>
          </a:stretch>
        </p:blipFill>
        <p:spPr>
          <a:xfrm>
            <a:off x="104256" y="487935"/>
            <a:ext cx="6649483" cy="2762093"/>
          </a:xfrm>
          <a:prstGeom prst="rect">
            <a:avLst/>
          </a:prstGeom>
        </p:spPr>
      </p:pic>
      <p:sp>
        <p:nvSpPr>
          <p:cNvPr id="5" name="TextBox 4">
            <a:extLst>
              <a:ext uri="{FF2B5EF4-FFF2-40B4-BE49-F238E27FC236}">
                <a16:creationId xmlns:a16="http://schemas.microsoft.com/office/drawing/2014/main" id="{C3E581A3-D1DE-4EB7-433C-9262FADF0802}"/>
              </a:ext>
            </a:extLst>
          </p:cNvPr>
          <p:cNvSpPr txBox="1"/>
          <p:nvPr/>
        </p:nvSpPr>
        <p:spPr>
          <a:xfrm>
            <a:off x="191940" y="224918"/>
            <a:ext cx="1640909" cy="307777"/>
          </a:xfrm>
          <a:prstGeom prst="rect">
            <a:avLst/>
          </a:prstGeom>
          <a:noFill/>
        </p:spPr>
        <p:txBody>
          <a:bodyPr wrap="square" rtlCol="0">
            <a:spAutoFit/>
          </a:bodyPr>
          <a:lstStyle/>
          <a:p>
            <a:r>
              <a:rPr lang="en-GB" sz="1400" b="1"/>
              <a:t>Disco</a:t>
            </a:r>
          </a:p>
        </p:txBody>
      </p:sp>
      <p:sp>
        <p:nvSpPr>
          <p:cNvPr id="2" name="TextBox 1">
            <a:extLst>
              <a:ext uri="{FF2B5EF4-FFF2-40B4-BE49-F238E27FC236}">
                <a16:creationId xmlns:a16="http://schemas.microsoft.com/office/drawing/2014/main" id="{EAFE6299-062D-AE56-C462-31D6E0C70A7C}"/>
              </a:ext>
            </a:extLst>
          </p:cNvPr>
          <p:cNvSpPr txBox="1"/>
          <p:nvPr/>
        </p:nvSpPr>
        <p:spPr>
          <a:xfrm>
            <a:off x="1559365" y="6408244"/>
            <a:ext cx="1640909" cy="307777"/>
          </a:xfrm>
          <a:prstGeom prst="rect">
            <a:avLst/>
          </a:prstGeom>
          <a:noFill/>
        </p:spPr>
        <p:txBody>
          <a:bodyPr wrap="square" rtlCol="0">
            <a:spAutoFit/>
          </a:bodyPr>
          <a:lstStyle/>
          <a:p>
            <a:r>
              <a:rPr lang="en-GB" sz="1400"/>
              <a:t>Decade:</a:t>
            </a:r>
          </a:p>
        </p:txBody>
      </p:sp>
      <p:sp>
        <p:nvSpPr>
          <p:cNvPr id="3" name="TextBox 2">
            <a:extLst>
              <a:ext uri="{FF2B5EF4-FFF2-40B4-BE49-F238E27FC236}">
                <a16:creationId xmlns:a16="http://schemas.microsoft.com/office/drawing/2014/main" id="{87EDCEB5-2E4B-67B6-B8CB-1F1ECEDAECE3}"/>
              </a:ext>
            </a:extLst>
          </p:cNvPr>
          <p:cNvSpPr txBox="1"/>
          <p:nvPr/>
        </p:nvSpPr>
        <p:spPr>
          <a:xfrm>
            <a:off x="1012394" y="3290801"/>
            <a:ext cx="1640909" cy="307777"/>
          </a:xfrm>
          <a:prstGeom prst="rect">
            <a:avLst/>
          </a:prstGeom>
          <a:noFill/>
        </p:spPr>
        <p:txBody>
          <a:bodyPr wrap="square" rtlCol="0">
            <a:spAutoFit/>
          </a:bodyPr>
          <a:lstStyle/>
          <a:p>
            <a:r>
              <a:rPr lang="en-GB" sz="1400"/>
              <a:t>Decade:</a:t>
            </a:r>
          </a:p>
        </p:txBody>
      </p:sp>
      <p:sp>
        <p:nvSpPr>
          <p:cNvPr id="10" name="TextBox 9">
            <a:extLst>
              <a:ext uri="{FF2B5EF4-FFF2-40B4-BE49-F238E27FC236}">
                <a16:creationId xmlns:a16="http://schemas.microsoft.com/office/drawing/2014/main" id="{233AE2C8-FE4F-AFE6-7CE3-282CA7669553}"/>
              </a:ext>
            </a:extLst>
          </p:cNvPr>
          <p:cNvSpPr txBox="1"/>
          <p:nvPr/>
        </p:nvSpPr>
        <p:spPr>
          <a:xfrm>
            <a:off x="924712" y="209529"/>
            <a:ext cx="1640909" cy="307777"/>
          </a:xfrm>
          <a:prstGeom prst="rect">
            <a:avLst/>
          </a:prstGeom>
          <a:noFill/>
        </p:spPr>
        <p:txBody>
          <a:bodyPr wrap="square" rtlCol="0">
            <a:spAutoFit/>
          </a:bodyPr>
          <a:lstStyle/>
          <a:p>
            <a:r>
              <a:rPr lang="en-GB" sz="1400"/>
              <a:t>Decade:</a:t>
            </a:r>
          </a:p>
        </p:txBody>
      </p:sp>
      <p:sp>
        <p:nvSpPr>
          <p:cNvPr id="11" name="Rectangle: Rounded Corners 10">
            <a:extLst>
              <a:ext uri="{FF2B5EF4-FFF2-40B4-BE49-F238E27FC236}">
                <a16:creationId xmlns:a16="http://schemas.microsoft.com/office/drawing/2014/main" id="{AF11BFA0-C567-5C26-82C3-39039B8A52DD}"/>
              </a:ext>
            </a:extLst>
          </p:cNvPr>
          <p:cNvSpPr/>
          <p:nvPr/>
        </p:nvSpPr>
        <p:spPr>
          <a:xfrm rot="19302640">
            <a:off x="920760" y="4886947"/>
            <a:ext cx="5780838" cy="30777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Use your knowledge </a:t>
            </a:r>
            <a:r>
              <a:rPr lang="en-US" err="1"/>
              <a:t>organiser</a:t>
            </a:r>
            <a:r>
              <a:rPr lang="en-US"/>
              <a:t> to mark this page.</a:t>
            </a:r>
            <a:endParaRPr lang="en-GB"/>
          </a:p>
        </p:txBody>
      </p:sp>
    </p:spTree>
    <p:extLst>
      <p:ext uri="{BB962C8B-B14F-4D97-AF65-F5344CB8AC3E}">
        <p14:creationId xmlns:p14="http://schemas.microsoft.com/office/powerpoint/2010/main" val="10770412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3DDC6-13DA-A27C-789F-2E39D2E0C3D7}"/>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4F0ABF4D-9283-3C92-CE1C-432CB410D449}"/>
              </a:ext>
            </a:extLst>
          </p:cNvPr>
          <p:cNvPicPr>
            <a:picLocks noChangeAspect="1"/>
          </p:cNvPicPr>
          <p:nvPr/>
        </p:nvPicPr>
        <p:blipFill>
          <a:blip r:embed="rId2"/>
          <a:stretch>
            <a:fillRect/>
          </a:stretch>
        </p:blipFill>
        <p:spPr>
          <a:xfrm>
            <a:off x="52144" y="6675248"/>
            <a:ext cx="6649483" cy="2762093"/>
          </a:xfrm>
          <a:prstGeom prst="rect">
            <a:avLst/>
          </a:prstGeom>
        </p:spPr>
      </p:pic>
      <p:sp>
        <p:nvSpPr>
          <p:cNvPr id="15" name="TextBox 14">
            <a:extLst>
              <a:ext uri="{FF2B5EF4-FFF2-40B4-BE49-F238E27FC236}">
                <a16:creationId xmlns:a16="http://schemas.microsoft.com/office/drawing/2014/main" id="{9A564B7C-2F3E-4FA9-DFC1-773D8F26E039}"/>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32</a:t>
            </a:r>
          </a:p>
        </p:txBody>
      </p:sp>
      <p:pic>
        <p:nvPicPr>
          <p:cNvPr id="6" name="Picture 5">
            <a:extLst>
              <a:ext uri="{FF2B5EF4-FFF2-40B4-BE49-F238E27FC236}">
                <a16:creationId xmlns:a16="http://schemas.microsoft.com/office/drawing/2014/main" id="{C008AC59-E049-C564-15FE-4B75DB257A07}"/>
              </a:ext>
            </a:extLst>
          </p:cNvPr>
          <p:cNvPicPr>
            <a:picLocks noChangeAspect="1"/>
          </p:cNvPicPr>
          <p:nvPr/>
        </p:nvPicPr>
        <p:blipFill>
          <a:blip r:embed="rId2"/>
          <a:stretch>
            <a:fillRect/>
          </a:stretch>
        </p:blipFill>
        <p:spPr>
          <a:xfrm>
            <a:off x="104257" y="3603972"/>
            <a:ext cx="6649483" cy="2762093"/>
          </a:xfrm>
          <a:prstGeom prst="rect">
            <a:avLst/>
          </a:prstGeom>
        </p:spPr>
      </p:pic>
      <p:sp>
        <p:nvSpPr>
          <p:cNvPr id="7" name="TextBox 6">
            <a:extLst>
              <a:ext uri="{FF2B5EF4-FFF2-40B4-BE49-F238E27FC236}">
                <a16:creationId xmlns:a16="http://schemas.microsoft.com/office/drawing/2014/main" id="{795B1920-7D7D-73CC-83B3-157290E96DB6}"/>
              </a:ext>
            </a:extLst>
          </p:cNvPr>
          <p:cNvSpPr txBox="1"/>
          <p:nvPr/>
        </p:nvSpPr>
        <p:spPr>
          <a:xfrm>
            <a:off x="104258" y="3265417"/>
            <a:ext cx="1640909" cy="307777"/>
          </a:xfrm>
          <a:prstGeom prst="rect">
            <a:avLst/>
          </a:prstGeom>
          <a:noFill/>
        </p:spPr>
        <p:txBody>
          <a:bodyPr wrap="square" rtlCol="0">
            <a:spAutoFit/>
          </a:bodyPr>
          <a:lstStyle/>
          <a:p>
            <a:r>
              <a:rPr lang="en-GB" sz="1400" b="1"/>
              <a:t>Dance</a:t>
            </a:r>
          </a:p>
        </p:txBody>
      </p:sp>
      <p:sp>
        <p:nvSpPr>
          <p:cNvPr id="9" name="TextBox 8">
            <a:extLst>
              <a:ext uri="{FF2B5EF4-FFF2-40B4-BE49-F238E27FC236}">
                <a16:creationId xmlns:a16="http://schemas.microsoft.com/office/drawing/2014/main" id="{FA672329-9D26-9BBA-2825-2362058DC040}"/>
              </a:ext>
            </a:extLst>
          </p:cNvPr>
          <p:cNvSpPr txBox="1"/>
          <p:nvPr/>
        </p:nvSpPr>
        <p:spPr>
          <a:xfrm>
            <a:off x="104258" y="6408244"/>
            <a:ext cx="1640909" cy="307777"/>
          </a:xfrm>
          <a:prstGeom prst="rect">
            <a:avLst/>
          </a:prstGeom>
          <a:noFill/>
        </p:spPr>
        <p:txBody>
          <a:bodyPr wrap="square" rtlCol="0">
            <a:spAutoFit/>
          </a:bodyPr>
          <a:lstStyle/>
          <a:p>
            <a:r>
              <a:rPr lang="en-GB" sz="1400" b="1"/>
              <a:t>21</a:t>
            </a:r>
            <a:r>
              <a:rPr lang="en-GB" sz="1400" b="1" baseline="30000"/>
              <a:t>st</a:t>
            </a:r>
            <a:r>
              <a:rPr lang="en-GB" sz="1400" b="1"/>
              <a:t> Century Pop</a:t>
            </a:r>
          </a:p>
        </p:txBody>
      </p:sp>
      <p:pic>
        <p:nvPicPr>
          <p:cNvPr id="4" name="Picture 3">
            <a:extLst>
              <a:ext uri="{FF2B5EF4-FFF2-40B4-BE49-F238E27FC236}">
                <a16:creationId xmlns:a16="http://schemas.microsoft.com/office/drawing/2014/main" id="{3FB2790C-26AB-7170-88FC-A99BBFD6A89D}"/>
              </a:ext>
            </a:extLst>
          </p:cNvPr>
          <p:cNvPicPr>
            <a:picLocks noChangeAspect="1"/>
          </p:cNvPicPr>
          <p:nvPr/>
        </p:nvPicPr>
        <p:blipFill>
          <a:blip r:embed="rId2"/>
          <a:stretch>
            <a:fillRect/>
          </a:stretch>
        </p:blipFill>
        <p:spPr>
          <a:xfrm>
            <a:off x="104256" y="487935"/>
            <a:ext cx="6649483" cy="2762093"/>
          </a:xfrm>
          <a:prstGeom prst="rect">
            <a:avLst/>
          </a:prstGeom>
        </p:spPr>
      </p:pic>
      <p:sp>
        <p:nvSpPr>
          <p:cNvPr id="5" name="TextBox 4">
            <a:extLst>
              <a:ext uri="{FF2B5EF4-FFF2-40B4-BE49-F238E27FC236}">
                <a16:creationId xmlns:a16="http://schemas.microsoft.com/office/drawing/2014/main" id="{D1030E2A-7C70-ABE1-8506-0244D4F13539}"/>
              </a:ext>
            </a:extLst>
          </p:cNvPr>
          <p:cNvSpPr txBox="1"/>
          <p:nvPr/>
        </p:nvSpPr>
        <p:spPr>
          <a:xfrm>
            <a:off x="191940" y="224918"/>
            <a:ext cx="1640909" cy="307777"/>
          </a:xfrm>
          <a:prstGeom prst="rect">
            <a:avLst/>
          </a:prstGeom>
          <a:noFill/>
        </p:spPr>
        <p:txBody>
          <a:bodyPr wrap="square" rtlCol="0">
            <a:spAutoFit/>
          </a:bodyPr>
          <a:lstStyle/>
          <a:p>
            <a:r>
              <a:rPr lang="en-GB" sz="1400" b="1"/>
              <a:t>Electronica</a:t>
            </a:r>
          </a:p>
        </p:txBody>
      </p:sp>
      <p:sp>
        <p:nvSpPr>
          <p:cNvPr id="2" name="TextBox 1">
            <a:extLst>
              <a:ext uri="{FF2B5EF4-FFF2-40B4-BE49-F238E27FC236}">
                <a16:creationId xmlns:a16="http://schemas.microsoft.com/office/drawing/2014/main" id="{AD789962-79CE-5263-0462-07E5B399BADC}"/>
              </a:ext>
            </a:extLst>
          </p:cNvPr>
          <p:cNvSpPr txBox="1"/>
          <p:nvPr/>
        </p:nvSpPr>
        <p:spPr>
          <a:xfrm>
            <a:off x="1196110" y="3275211"/>
            <a:ext cx="1640909" cy="307777"/>
          </a:xfrm>
          <a:prstGeom prst="rect">
            <a:avLst/>
          </a:prstGeom>
          <a:noFill/>
        </p:spPr>
        <p:txBody>
          <a:bodyPr wrap="square" rtlCol="0">
            <a:spAutoFit/>
          </a:bodyPr>
          <a:lstStyle/>
          <a:p>
            <a:r>
              <a:rPr lang="en-GB" sz="1400"/>
              <a:t>Decade:</a:t>
            </a:r>
          </a:p>
        </p:txBody>
      </p:sp>
      <p:sp>
        <p:nvSpPr>
          <p:cNvPr id="3" name="TextBox 2">
            <a:extLst>
              <a:ext uri="{FF2B5EF4-FFF2-40B4-BE49-F238E27FC236}">
                <a16:creationId xmlns:a16="http://schemas.microsoft.com/office/drawing/2014/main" id="{F1EA4006-CC36-06B7-2FF0-A014AFB98B8F}"/>
              </a:ext>
            </a:extLst>
          </p:cNvPr>
          <p:cNvSpPr txBox="1"/>
          <p:nvPr/>
        </p:nvSpPr>
        <p:spPr>
          <a:xfrm>
            <a:off x="1735976" y="6396843"/>
            <a:ext cx="1640909" cy="307777"/>
          </a:xfrm>
          <a:prstGeom prst="rect">
            <a:avLst/>
          </a:prstGeom>
          <a:noFill/>
        </p:spPr>
        <p:txBody>
          <a:bodyPr wrap="square" rtlCol="0">
            <a:spAutoFit/>
          </a:bodyPr>
          <a:lstStyle/>
          <a:p>
            <a:r>
              <a:rPr lang="en-GB" sz="1400"/>
              <a:t>Decade:</a:t>
            </a:r>
          </a:p>
        </p:txBody>
      </p:sp>
      <p:sp>
        <p:nvSpPr>
          <p:cNvPr id="10" name="TextBox 9">
            <a:extLst>
              <a:ext uri="{FF2B5EF4-FFF2-40B4-BE49-F238E27FC236}">
                <a16:creationId xmlns:a16="http://schemas.microsoft.com/office/drawing/2014/main" id="{014EDB2C-9FC0-78C3-F1BD-82D06267A0A4}"/>
              </a:ext>
            </a:extLst>
          </p:cNvPr>
          <p:cNvSpPr txBox="1"/>
          <p:nvPr/>
        </p:nvSpPr>
        <p:spPr>
          <a:xfrm>
            <a:off x="1346423" y="255696"/>
            <a:ext cx="1640909" cy="307777"/>
          </a:xfrm>
          <a:prstGeom prst="rect">
            <a:avLst/>
          </a:prstGeom>
          <a:noFill/>
        </p:spPr>
        <p:txBody>
          <a:bodyPr wrap="square" rtlCol="0">
            <a:spAutoFit/>
          </a:bodyPr>
          <a:lstStyle/>
          <a:p>
            <a:r>
              <a:rPr lang="en-GB" sz="1400"/>
              <a:t>Decade:</a:t>
            </a:r>
          </a:p>
        </p:txBody>
      </p:sp>
      <p:sp>
        <p:nvSpPr>
          <p:cNvPr id="11" name="Rectangle: Rounded Corners 10">
            <a:extLst>
              <a:ext uri="{FF2B5EF4-FFF2-40B4-BE49-F238E27FC236}">
                <a16:creationId xmlns:a16="http://schemas.microsoft.com/office/drawing/2014/main" id="{5E313820-89C9-D95F-D4D9-695CE390CE93}"/>
              </a:ext>
            </a:extLst>
          </p:cNvPr>
          <p:cNvSpPr/>
          <p:nvPr/>
        </p:nvSpPr>
        <p:spPr>
          <a:xfrm rot="19302640">
            <a:off x="920760" y="4886947"/>
            <a:ext cx="5780838" cy="30777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Use your knowledge </a:t>
            </a:r>
            <a:r>
              <a:rPr lang="en-US" err="1"/>
              <a:t>organiser</a:t>
            </a:r>
            <a:r>
              <a:rPr lang="en-US"/>
              <a:t> to mark this page.</a:t>
            </a:r>
            <a:endParaRPr lang="en-GB"/>
          </a:p>
        </p:txBody>
      </p:sp>
    </p:spTree>
    <p:extLst>
      <p:ext uri="{BB962C8B-B14F-4D97-AF65-F5344CB8AC3E}">
        <p14:creationId xmlns:p14="http://schemas.microsoft.com/office/powerpoint/2010/main" val="2536592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0A0CCDC-7AD4-638B-89CC-F30E8EC084BF}"/>
              </a:ext>
            </a:extLst>
          </p:cNvPr>
          <p:cNvSpPr txBox="1"/>
          <p:nvPr/>
        </p:nvSpPr>
        <p:spPr>
          <a:xfrm>
            <a:off x="6135490"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33</a:t>
            </a:r>
          </a:p>
        </p:txBody>
      </p:sp>
      <p:sp>
        <p:nvSpPr>
          <p:cNvPr id="11" name="TextBox 10">
            <a:extLst>
              <a:ext uri="{FF2B5EF4-FFF2-40B4-BE49-F238E27FC236}">
                <a16:creationId xmlns:a16="http://schemas.microsoft.com/office/drawing/2014/main" id="{9AB8526B-5923-8C8F-831E-5D0C51A2DD36}"/>
              </a:ext>
            </a:extLst>
          </p:cNvPr>
          <p:cNvSpPr txBox="1"/>
          <p:nvPr/>
        </p:nvSpPr>
        <p:spPr>
          <a:xfrm>
            <a:off x="531905" y="39950"/>
            <a:ext cx="6074229" cy="307777"/>
          </a:xfrm>
          <a:prstGeom prst="rect">
            <a:avLst/>
          </a:prstGeom>
          <a:noFill/>
        </p:spPr>
        <p:txBody>
          <a:bodyPr wrap="square" rtlCol="0">
            <a:spAutoFit/>
          </a:bodyPr>
          <a:lstStyle/>
          <a:p>
            <a:r>
              <a:rPr lang="en-GB" sz="1400" dirty="0"/>
              <a:t>Content Area 3: Musical Elements, Musical Styles &amp; Music Technology</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4114963" y="407390"/>
            <a:ext cx="2443667"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Technology</a:t>
            </a:r>
          </a:p>
        </p:txBody>
      </p:sp>
      <p:sp>
        <p:nvSpPr>
          <p:cNvPr id="3" name="Rectangle: Rounded Corners 2">
            <a:extLst>
              <a:ext uri="{FF2B5EF4-FFF2-40B4-BE49-F238E27FC236}">
                <a16:creationId xmlns:a16="http://schemas.microsoft.com/office/drawing/2014/main" id="{8DA1E9CF-C32B-ECD2-B203-F1948690B179}"/>
              </a:ext>
            </a:extLst>
          </p:cNvPr>
          <p:cNvSpPr/>
          <p:nvPr/>
        </p:nvSpPr>
        <p:spPr>
          <a:xfrm>
            <a:off x="147579" y="852544"/>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Electric guitar</a:t>
            </a:r>
          </a:p>
          <a:p>
            <a:r>
              <a:rPr lang="en-GB" sz="1200" b="1" dirty="0">
                <a:solidFill>
                  <a:schemeClr val="tx1"/>
                </a:solidFill>
              </a:rPr>
              <a:t>Decade</a:t>
            </a:r>
            <a:r>
              <a:rPr lang="en-GB" sz="1200" dirty="0">
                <a:solidFill>
                  <a:schemeClr val="tx1"/>
                </a:solidFill>
              </a:rPr>
              <a:t>: 1950s</a:t>
            </a:r>
          </a:p>
          <a:p>
            <a:r>
              <a:rPr lang="en-GB" sz="1200" b="1" dirty="0">
                <a:solidFill>
                  <a:schemeClr val="tx1"/>
                </a:solidFill>
              </a:rPr>
              <a:t>Feature 1: </a:t>
            </a:r>
            <a:r>
              <a:rPr lang="en-GB" sz="1200" dirty="0">
                <a:solidFill>
                  <a:schemeClr val="tx1"/>
                </a:solidFill>
              </a:rPr>
              <a:t>Volume control</a:t>
            </a:r>
          </a:p>
          <a:p>
            <a:r>
              <a:rPr lang="en-GB" sz="1200" b="1" dirty="0">
                <a:solidFill>
                  <a:schemeClr val="tx1"/>
                </a:solidFill>
              </a:rPr>
              <a:t>Feature 2</a:t>
            </a:r>
            <a:r>
              <a:rPr lang="en-GB" sz="1200" dirty="0">
                <a:solidFill>
                  <a:schemeClr val="tx1"/>
                </a:solidFill>
              </a:rPr>
              <a:t>: Tone control</a:t>
            </a:r>
          </a:p>
          <a:p>
            <a:r>
              <a:rPr lang="en-GB" sz="1200" b="1" dirty="0">
                <a:solidFill>
                  <a:schemeClr val="tx1"/>
                </a:solidFill>
              </a:rPr>
              <a:t>Benefit 1</a:t>
            </a:r>
            <a:r>
              <a:rPr lang="en-GB" sz="1200" dirty="0">
                <a:solidFill>
                  <a:schemeClr val="tx1"/>
                </a:solidFill>
              </a:rPr>
              <a:t>: Can be heard over the ensemble.</a:t>
            </a:r>
          </a:p>
          <a:p>
            <a:r>
              <a:rPr lang="en-GB" sz="1200" dirty="0">
                <a:solidFill>
                  <a:schemeClr val="tx1"/>
                </a:solidFill>
              </a:rPr>
              <a:t>Benefit 2: Create tones.</a:t>
            </a:r>
          </a:p>
        </p:txBody>
      </p:sp>
      <p:sp>
        <p:nvSpPr>
          <p:cNvPr id="4" name="Rectangle: Rounded Corners 3">
            <a:extLst>
              <a:ext uri="{FF2B5EF4-FFF2-40B4-BE49-F238E27FC236}">
                <a16:creationId xmlns:a16="http://schemas.microsoft.com/office/drawing/2014/main" id="{5597A6C9-92F6-D233-2A2E-E5864712E178}"/>
              </a:ext>
            </a:extLst>
          </p:cNvPr>
          <p:cNvSpPr/>
          <p:nvPr/>
        </p:nvSpPr>
        <p:spPr>
          <a:xfrm>
            <a:off x="2369467" y="852543"/>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Bass guitar</a:t>
            </a:r>
          </a:p>
          <a:p>
            <a:r>
              <a:rPr lang="en-GB" sz="1100" b="1" dirty="0">
                <a:solidFill>
                  <a:schemeClr val="tx1"/>
                </a:solidFill>
              </a:rPr>
              <a:t>Decade: </a:t>
            </a:r>
            <a:r>
              <a:rPr lang="en-GB" sz="1100" dirty="0">
                <a:solidFill>
                  <a:schemeClr val="tx1"/>
                </a:solidFill>
              </a:rPr>
              <a:t>1950s</a:t>
            </a:r>
          </a:p>
          <a:p>
            <a:r>
              <a:rPr lang="en-GB" sz="1100" b="1" dirty="0">
                <a:solidFill>
                  <a:schemeClr val="tx1"/>
                </a:solidFill>
              </a:rPr>
              <a:t>Feature 1: </a:t>
            </a:r>
            <a:r>
              <a:rPr lang="en-GB" sz="1100" dirty="0">
                <a:solidFill>
                  <a:schemeClr val="tx1"/>
                </a:solidFill>
              </a:rPr>
              <a:t>Volume control</a:t>
            </a:r>
          </a:p>
          <a:p>
            <a:r>
              <a:rPr lang="en-GB" sz="1100" b="1" dirty="0">
                <a:solidFill>
                  <a:schemeClr val="tx1"/>
                </a:solidFill>
              </a:rPr>
              <a:t>Feature 2: </a:t>
            </a:r>
            <a:r>
              <a:rPr lang="en-GB" sz="1100" dirty="0">
                <a:solidFill>
                  <a:schemeClr val="tx1"/>
                </a:solidFill>
              </a:rPr>
              <a:t>Tone control</a:t>
            </a:r>
          </a:p>
          <a:p>
            <a:r>
              <a:rPr lang="en-GB" sz="1100" b="1" dirty="0">
                <a:solidFill>
                  <a:schemeClr val="tx1"/>
                </a:solidFill>
              </a:rPr>
              <a:t>Benefit 1: </a:t>
            </a:r>
            <a:r>
              <a:rPr lang="en-GB" sz="1100" dirty="0">
                <a:solidFill>
                  <a:schemeClr val="tx1"/>
                </a:solidFill>
              </a:rPr>
              <a:t>More portable than double bass.</a:t>
            </a:r>
          </a:p>
          <a:p>
            <a:r>
              <a:rPr lang="en-GB" sz="1100" b="1" dirty="0">
                <a:solidFill>
                  <a:schemeClr val="tx1"/>
                </a:solidFill>
              </a:rPr>
              <a:t>Benefit 2: </a:t>
            </a:r>
            <a:r>
              <a:rPr lang="en-GB" sz="1100" dirty="0">
                <a:solidFill>
                  <a:schemeClr val="tx1"/>
                </a:solidFill>
              </a:rPr>
              <a:t>Volume/tone control</a:t>
            </a:r>
          </a:p>
        </p:txBody>
      </p:sp>
      <p:sp>
        <p:nvSpPr>
          <p:cNvPr id="5" name="Rectangle: Rounded Corners 4">
            <a:extLst>
              <a:ext uri="{FF2B5EF4-FFF2-40B4-BE49-F238E27FC236}">
                <a16:creationId xmlns:a16="http://schemas.microsoft.com/office/drawing/2014/main" id="{C17E6B83-B179-C07F-AAB2-628A29939D07}"/>
              </a:ext>
            </a:extLst>
          </p:cNvPr>
          <p:cNvSpPr/>
          <p:nvPr/>
        </p:nvSpPr>
        <p:spPr>
          <a:xfrm>
            <a:off x="4471607" y="852543"/>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2-track recording</a:t>
            </a:r>
          </a:p>
          <a:p>
            <a:r>
              <a:rPr lang="en-GB" sz="1200" b="1" dirty="0">
                <a:solidFill>
                  <a:schemeClr val="tx1"/>
                </a:solidFill>
              </a:rPr>
              <a:t>Decade: </a:t>
            </a:r>
            <a:r>
              <a:rPr lang="en-GB" sz="1200" dirty="0">
                <a:solidFill>
                  <a:schemeClr val="tx1"/>
                </a:solidFill>
              </a:rPr>
              <a:t>1950s</a:t>
            </a:r>
          </a:p>
          <a:p>
            <a:r>
              <a:rPr lang="en-GB" sz="1200" b="1" dirty="0">
                <a:solidFill>
                  <a:schemeClr val="tx1"/>
                </a:solidFill>
              </a:rPr>
              <a:t>Benefit 1: </a:t>
            </a:r>
            <a:r>
              <a:rPr lang="en-GB" sz="1200" dirty="0">
                <a:solidFill>
                  <a:schemeClr val="tx1"/>
                </a:solidFill>
              </a:rPr>
              <a:t>Can separate the vocalist from the ensemble – clarity.</a:t>
            </a:r>
          </a:p>
          <a:p>
            <a:r>
              <a:rPr lang="en-GB" sz="1200" b="1" dirty="0">
                <a:solidFill>
                  <a:schemeClr val="tx1"/>
                </a:solidFill>
              </a:rPr>
              <a:t>Benefit 2: </a:t>
            </a:r>
            <a:r>
              <a:rPr lang="en-GB" sz="1200" dirty="0">
                <a:solidFill>
                  <a:schemeClr val="tx1"/>
                </a:solidFill>
              </a:rPr>
              <a:t>Can create stereo recordings.</a:t>
            </a:r>
          </a:p>
        </p:txBody>
      </p:sp>
      <p:sp>
        <p:nvSpPr>
          <p:cNvPr id="6" name="Rectangle: Rounded Corners 5">
            <a:extLst>
              <a:ext uri="{FF2B5EF4-FFF2-40B4-BE49-F238E27FC236}">
                <a16:creationId xmlns:a16="http://schemas.microsoft.com/office/drawing/2014/main" id="{18610BEF-CAC9-1FA5-8B72-62C80859B2AB}"/>
              </a:ext>
            </a:extLst>
          </p:cNvPr>
          <p:cNvSpPr/>
          <p:nvPr/>
        </p:nvSpPr>
        <p:spPr>
          <a:xfrm>
            <a:off x="119826" y="2229562"/>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4 &amp; 8-track recording</a:t>
            </a:r>
          </a:p>
          <a:p>
            <a:r>
              <a:rPr lang="en-GB" sz="1200" b="1" dirty="0">
                <a:solidFill>
                  <a:schemeClr val="tx1"/>
                </a:solidFill>
              </a:rPr>
              <a:t>Decade: </a:t>
            </a:r>
            <a:r>
              <a:rPr lang="en-GB" sz="1200" dirty="0">
                <a:solidFill>
                  <a:schemeClr val="tx1"/>
                </a:solidFill>
              </a:rPr>
              <a:t>1960s</a:t>
            </a:r>
          </a:p>
          <a:p>
            <a:r>
              <a:rPr lang="en-GB" sz="1200" b="1" dirty="0">
                <a:solidFill>
                  <a:schemeClr val="tx1"/>
                </a:solidFill>
              </a:rPr>
              <a:t>Benefit 1</a:t>
            </a:r>
            <a:r>
              <a:rPr lang="en-GB" sz="1200" dirty="0">
                <a:solidFill>
                  <a:schemeClr val="tx1"/>
                </a:solidFill>
              </a:rPr>
              <a:t>: Reduction mixing </a:t>
            </a:r>
          </a:p>
          <a:p>
            <a:r>
              <a:rPr lang="en-GB" sz="1200" b="1" dirty="0">
                <a:solidFill>
                  <a:schemeClr val="tx1"/>
                </a:solidFill>
              </a:rPr>
              <a:t>Benefit 2</a:t>
            </a:r>
            <a:r>
              <a:rPr lang="en-GB" sz="1200" dirty="0">
                <a:solidFill>
                  <a:schemeClr val="tx1"/>
                </a:solidFill>
              </a:rPr>
              <a:t>: Overdubbing</a:t>
            </a:r>
          </a:p>
          <a:p>
            <a:r>
              <a:rPr lang="en-GB" sz="1200" b="1" dirty="0">
                <a:solidFill>
                  <a:schemeClr val="tx1"/>
                </a:solidFill>
              </a:rPr>
              <a:t>Benefit 3: </a:t>
            </a:r>
            <a:r>
              <a:rPr lang="en-GB" sz="1200" dirty="0">
                <a:solidFill>
                  <a:schemeClr val="tx1"/>
                </a:solidFill>
              </a:rPr>
              <a:t>Greater separation by miking instruments individually.</a:t>
            </a:r>
          </a:p>
        </p:txBody>
      </p:sp>
      <p:sp>
        <p:nvSpPr>
          <p:cNvPr id="7" name="Rectangle: Rounded Corners 6">
            <a:extLst>
              <a:ext uri="{FF2B5EF4-FFF2-40B4-BE49-F238E27FC236}">
                <a16:creationId xmlns:a16="http://schemas.microsoft.com/office/drawing/2014/main" id="{79D4FF20-49AA-1E87-1B1C-62A9B4FBD466}"/>
              </a:ext>
            </a:extLst>
          </p:cNvPr>
          <p:cNvSpPr/>
          <p:nvPr/>
        </p:nvSpPr>
        <p:spPr>
          <a:xfrm>
            <a:off x="2369467" y="2229560"/>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000" b="1" dirty="0">
                <a:solidFill>
                  <a:schemeClr val="tx1"/>
                </a:solidFill>
              </a:rPr>
              <a:t>Hardware effects</a:t>
            </a:r>
          </a:p>
          <a:p>
            <a:r>
              <a:rPr lang="en-GB" sz="1000" b="1" dirty="0">
                <a:solidFill>
                  <a:schemeClr val="tx1"/>
                </a:solidFill>
              </a:rPr>
              <a:t>Decade: </a:t>
            </a:r>
            <a:r>
              <a:rPr lang="en-GB" sz="1000" dirty="0">
                <a:solidFill>
                  <a:schemeClr val="tx1"/>
                </a:solidFill>
              </a:rPr>
              <a:t>1960s</a:t>
            </a:r>
          </a:p>
          <a:p>
            <a:r>
              <a:rPr lang="en-GB" sz="1000" b="1" dirty="0">
                <a:solidFill>
                  <a:schemeClr val="tx1"/>
                </a:solidFill>
              </a:rPr>
              <a:t>Examples: </a:t>
            </a:r>
            <a:r>
              <a:rPr lang="en-GB" sz="1000" dirty="0">
                <a:solidFill>
                  <a:schemeClr val="tx1"/>
                </a:solidFill>
              </a:rPr>
              <a:t>Wah-wah/distortion/reverb/tape delay</a:t>
            </a:r>
          </a:p>
          <a:p>
            <a:r>
              <a:rPr lang="en-GB" sz="1000" b="1" dirty="0">
                <a:solidFill>
                  <a:schemeClr val="tx1"/>
                </a:solidFill>
              </a:rPr>
              <a:t>Benefit 1: </a:t>
            </a:r>
            <a:r>
              <a:rPr lang="en-GB" sz="1000" dirty="0">
                <a:solidFill>
                  <a:schemeClr val="tx1"/>
                </a:solidFill>
              </a:rPr>
              <a:t>Greater range of sounds to use.</a:t>
            </a:r>
          </a:p>
          <a:p>
            <a:r>
              <a:rPr lang="en-GB" sz="1000" b="1" dirty="0">
                <a:solidFill>
                  <a:schemeClr val="tx1"/>
                </a:solidFill>
              </a:rPr>
              <a:t>Benefit 2: </a:t>
            </a:r>
            <a:r>
              <a:rPr lang="en-GB" sz="1000" dirty="0">
                <a:solidFill>
                  <a:schemeClr val="tx1"/>
                </a:solidFill>
              </a:rPr>
              <a:t>Leads to new genres</a:t>
            </a:r>
          </a:p>
        </p:txBody>
      </p:sp>
      <p:sp>
        <p:nvSpPr>
          <p:cNvPr id="8" name="Rectangle: Rounded Corners 7">
            <a:extLst>
              <a:ext uri="{FF2B5EF4-FFF2-40B4-BE49-F238E27FC236}">
                <a16:creationId xmlns:a16="http://schemas.microsoft.com/office/drawing/2014/main" id="{5B6D62D9-AAA6-BE94-5A5B-A1CBC1D2C0FF}"/>
              </a:ext>
            </a:extLst>
          </p:cNvPr>
          <p:cNvSpPr/>
          <p:nvPr/>
        </p:nvSpPr>
        <p:spPr>
          <a:xfrm>
            <a:off x="4490615" y="2229560"/>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000" b="1" dirty="0">
                <a:solidFill>
                  <a:schemeClr val="tx1"/>
                </a:solidFill>
              </a:rPr>
              <a:t>Analog synthesis</a:t>
            </a:r>
          </a:p>
          <a:p>
            <a:r>
              <a:rPr lang="en-GB" sz="1000" b="1" dirty="0">
                <a:solidFill>
                  <a:schemeClr val="tx1"/>
                </a:solidFill>
              </a:rPr>
              <a:t>Decade: </a:t>
            </a:r>
            <a:r>
              <a:rPr lang="en-GB" sz="1000" dirty="0">
                <a:solidFill>
                  <a:schemeClr val="tx1"/>
                </a:solidFill>
              </a:rPr>
              <a:t>1960s</a:t>
            </a:r>
          </a:p>
          <a:p>
            <a:r>
              <a:rPr lang="en-GB" sz="1000" b="1" dirty="0">
                <a:solidFill>
                  <a:schemeClr val="tx1"/>
                </a:solidFill>
              </a:rPr>
              <a:t>Feature 1: </a:t>
            </a:r>
            <a:r>
              <a:rPr lang="en-GB" sz="1000" dirty="0">
                <a:solidFill>
                  <a:schemeClr val="tx1"/>
                </a:solidFill>
              </a:rPr>
              <a:t>Oscillators</a:t>
            </a:r>
          </a:p>
          <a:p>
            <a:r>
              <a:rPr lang="en-GB" sz="1000" b="1" dirty="0">
                <a:solidFill>
                  <a:schemeClr val="tx1"/>
                </a:solidFill>
              </a:rPr>
              <a:t>Feature 2: </a:t>
            </a:r>
            <a:r>
              <a:rPr lang="en-GB" sz="1000" dirty="0">
                <a:solidFill>
                  <a:schemeClr val="tx1"/>
                </a:solidFill>
              </a:rPr>
              <a:t>Envelope/filters</a:t>
            </a:r>
          </a:p>
          <a:p>
            <a:r>
              <a:rPr lang="en-GB" sz="1000" b="1" dirty="0">
                <a:solidFill>
                  <a:schemeClr val="tx1"/>
                </a:solidFill>
              </a:rPr>
              <a:t>Benefit: </a:t>
            </a:r>
            <a:r>
              <a:rPr lang="en-GB" sz="1000" dirty="0">
                <a:solidFill>
                  <a:schemeClr val="tx1"/>
                </a:solidFill>
              </a:rPr>
              <a:t>Wider range of sounds available/control over sound through features.</a:t>
            </a:r>
          </a:p>
          <a:p>
            <a:endParaRPr lang="en-GB" sz="1000" dirty="0">
              <a:solidFill>
                <a:schemeClr val="tx1"/>
              </a:solidFill>
            </a:endParaRPr>
          </a:p>
        </p:txBody>
      </p:sp>
      <p:sp>
        <p:nvSpPr>
          <p:cNvPr id="9" name="Rectangle: Rounded Corners 8">
            <a:extLst>
              <a:ext uri="{FF2B5EF4-FFF2-40B4-BE49-F238E27FC236}">
                <a16:creationId xmlns:a16="http://schemas.microsoft.com/office/drawing/2014/main" id="{A519A397-5D7C-7CC3-E3A5-43E1253F9B49}"/>
              </a:ext>
            </a:extLst>
          </p:cNvPr>
          <p:cNvSpPr/>
          <p:nvPr/>
        </p:nvSpPr>
        <p:spPr>
          <a:xfrm>
            <a:off x="128571" y="3643531"/>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Drum machine</a:t>
            </a:r>
          </a:p>
          <a:p>
            <a:r>
              <a:rPr lang="en-GB" sz="1200" b="1" dirty="0">
                <a:solidFill>
                  <a:schemeClr val="tx1"/>
                </a:solidFill>
              </a:rPr>
              <a:t>Decade: </a:t>
            </a:r>
            <a:r>
              <a:rPr lang="en-GB" sz="1200" dirty="0">
                <a:solidFill>
                  <a:schemeClr val="tx1"/>
                </a:solidFill>
              </a:rPr>
              <a:t>1970s</a:t>
            </a:r>
          </a:p>
          <a:p>
            <a:r>
              <a:rPr lang="en-GB" sz="1200" b="1" dirty="0">
                <a:solidFill>
                  <a:schemeClr val="tx1"/>
                </a:solidFill>
              </a:rPr>
              <a:t>Feature 1: </a:t>
            </a:r>
            <a:r>
              <a:rPr lang="en-GB" sz="1200" dirty="0">
                <a:solidFill>
                  <a:schemeClr val="tx1"/>
                </a:solidFill>
              </a:rPr>
              <a:t>Pre-made beats</a:t>
            </a:r>
          </a:p>
          <a:p>
            <a:r>
              <a:rPr lang="en-GB" sz="1200" b="1" dirty="0">
                <a:solidFill>
                  <a:schemeClr val="tx1"/>
                </a:solidFill>
              </a:rPr>
              <a:t>Feature 2</a:t>
            </a:r>
            <a:r>
              <a:rPr lang="en-GB" sz="1200" dirty="0">
                <a:solidFill>
                  <a:schemeClr val="tx1"/>
                </a:solidFill>
              </a:rPr>
              <a:t>: Swing</a:t>
            </a:r>
          </a:p>
          <a:p>
            <a:r>
              <a:rPr lang="en-GB" sz="1200" dirty="0">
                <a:solidFill>
                  <a:schemeClr val="tx1"/>
                </a:solidFill>
              </a:rPr>
              <a:t>Benefit: Complex, perfectly timed drums.</a:t>
            </a:r>
          </a:p>
          <a:p>
            <a:r>
              <a:rPr lang="en-GB" sz="1200" dirty="0">
                <a:solidFill>
                  <a:schemeClr val="tx1"/>
                </a:solidFill>
              </a:rPr>
              <a:t>Disadvantage: Unrealistic.</a:t>
            </a:r>
          </a:p>
        </p:txBody>
      </p:sp>
      <p:sp>
        <p:nvSpPr>
          <p:cNvPr id="10" name="Rectangle: Rounded Corners 9">
            <a:extLst>
              <a:ext uri="{FF2B5EF4-FFF2-40B4-BE49-F238E27FC236}">
                <a16:creationId xmlns:a16="http://schemas.microsoft.com/office/drawing/2014/main" id="{739E9A81-658C-8BD8-0299-851B7CFE9778}"/>
              </a:ext>
            </a:extLst>
          </p:cNvPr>
          <p:cNvSpPr/>
          <p:nvPr/>
        </p:nvSpPr>
        <p:spPr>
          <a:xfrm>
            <a:off x="2350459" y="3643530"/>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Analog sampler:</a:t>
            </a:r>
          </a:p>
          <a:p>
            <a:r>
              <a:rPr lang="en-GB" sz="1200" b="1" dirty="0">
                <a:solidFill>
                  <a:schemeClr val="tx1"/>
                </a:solidFill>
              </a:rPr>
              <a:t>Decade: </a:t>
            </a:r>
            <a:r>
              <a:rPr lang="en-GB" sz="1200" dirty="0">
                <a:solidFill>
                  <a:schemeClr val="tx1"/>
                </a:solidFill>
              </a:rPr>
              <a:t>1970s</a:t>
            </a:r>
          </a:p>
          <a:p>
            <a:r>
              <a:rPr lang="en-GB" sz="1200" b="1" dirty="0">
                <a:solidFill>
                  <a:schemeClr val="tx1"/>
                </a:solidFill>
              </a:rPr>
              <a:t>Benefits: </a:t>
            </a:r>
            <a:r>
              <a:rPr lang="en-GB" sz="1200" dirty="0">
                <a:solidFill>
                  <a:schemeClr val="tx1"/>
                </a:solidFill>
              </a:rPr>
              <a:t>Wider range of instruments available without having to play.</a:t>
            </a:r>
          </a:p>
          <a:p>
            <a:r>
              <a:rPr lang="en-GB" sz="1200" b="1" dirty="0">
                <a:solidFill>
                  <a:schemeClr val="tx1"/>
                </a:solidFill>
              </a:rPr>
              <a:t>Disadvantage: </a:t>
            </a:r>
            <a:r>
              <a:rPr lang="en-GB" sz="1200" dirty="0">
                <a:solidFill>
                  <a:schemeClr val="tx1"/>
                </a:solidFill>
              </a:rPr>
              <a:t>Fewer features than digital.</a:t>
            </a:r>
          </a:p>
        </p:txBody>
      </p:sp>
      <p:sp>
        <p:nvSpPr>
          <p:cNvPr id="13" name="Rectangle: Rounded Corners 12">
            <a:extLst>
              <a:ext uri="{FF2B5EF4-FFF2-40B4-BE49-F238E27FC236}">
                <a16:creationId xmlns:a16="http://schemas.microsoft.com/office/drawing/2014/main" id="{CA678405-6BED-2581-25B2-D818724AF4E7}"/>
              </a:ext>
            </a:extLst>
          </p:cNvPr>
          <p:cNvSpPr/>
          <p:nvPr/>
        </p:nvSpPr>
        <p:spPr>
          <a:xfrm>
            <a:off x="4452599" y="3643530"/>
            <a:ext cx="2153535"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16 &amp; 24-track recording</a:t>
            </a:r>
          </a:p>
          <a:p>
            <a:r>
              <a:rPr lang="en-GB" sz="1100" b="1" dirty="0">
                <a:solidFill>
                  <a:schemeClr val="tx1"/>
                </a:solidFill>
              </a:rPr>
              <a:t>Decade: </a:t>
            </a:r>
            <a:r>
              <a:rPr lang="en-GB" sz="1100" dirty="0">
                <a:solidFill>
                  <a:schemeClr val="tx1"/>
                </a:solidFill>
              </a:rPr>
              <a:t>1970s</a:t>
            </a:r>
          </a:p>
          <a:p>
            <a:r>
              <a:rPr lang="en-GB" sz="1100" b="1" dirty="0">
                <a:solidFill>
                  <a:schemeClr val="tx1"/>
                </a:solidFill>
              </a:rPr>
              <a:t>Benefit 1: </a:t>
            </a:r>
            <a:r>
              <a:rPr lang="en-GB" sz="1100" dirty="0">
                <a:solidFill>
                  <a:schemeClr val="tx1"/>
                </a:solidFill>
              </a:rPr>
              <a:t>More mics per instrument.</a:t>
            </a:r>
          </a:p>
          <a:p>
            <a:r>
              <a:rPr lang="en-GB" sz="1100" b="1" dirty="0">
                <a:solidFill>
                  <a:schemeClr val="tx1"/>
                </a:solidFill>
              </a:rPr>
              <a:t>Benefit 2: </a:t>
            </a:r>
            <a:r>
              <a:rPr lang="en-GB" sz="1100" dirty="0">
                <a:solidFill>
                  <a:schemeClr val="tx1"/>
                </a:solidFill>
              </a:rPr>
              <a:t>More instruments per song.</a:t>
            </a:r>
          </a:p>
          <a:p>
            <a:r>
              <a:rPr lang="en-GB" sz="1100" b="1" dirty="0">
                <a:solidFill>
                  <a:schemeClr val="tx1"/>
                </a:solidFill>
              </a:rPr>
              <a:t>Benefit 3: </a:t>
            </a:r>
            <a:r>
              <a:rPr lang="en-GB" sz="1100" dirty="0">
                <a:solidFill>
                  <a:schemeClr val="tx1"/>
                </a:solidFill>
              </a:rPr>
              <a:t>More overdubbing</a:t>
            </a:r>
          </a:p>
        </p:txBody>
      </p:sp>
      <p:sp>
        <p:nvSpPr>
          <p:cNvPr id="19" name="Rectangle: Rounded Corners 18">
            <a:extLst>
              <a:ext uri="{FF2B5EF4-FFF2-40B4-BE49-F238E27FC236}">
                <a16:creationId xmlns:a16="http://schemas.microsoft.com/office/drawing/2014/main" id="{FE5B2215-6DB9-A332-8077-7F5A03639457}"/>
              </a:ext>
            </a:extLst>
          </p:cNvPr>
          <p:cNvSpPr/>
          <p:nvPr/>
        </p:nvSpPr>
        <p:spPr>
          <a:xfrm>
            <a:off x="100818" y="5020549"/>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b="1" dirty="0">
              <a:solidFill>
                <a:schemeClr val="tx1"/>
              </a:solidFill>
            </a:endParaRPr>
          </a:p>
          <a:p>
            <a:r>
              <a:rPr lang="en-GB" sz="1200" b="1" dirty="0">
                <a:solidFill>
                  <a:schemeClr val="tx1"/>
                </a:solidFill>
              </a:rPr>
              <a:t>Digital sampler</a:t>
            </a:r>
          </a:p>
          <a:p>
            <a:r>
              <a:rPr lang="en-GB" sz="1200" b="1" dirty="0">
                <a:solidFill>
                  <a:schemeClr val="tx1"/>
                </a:solidFill>
              </a:rPr>
              <a:t>Decade: </a:t>
            </a:r>
            <a:r>
              <a:rPr lang="en-GB" sz="1200" dirty="0">
                <a:solidFill>
                  <a:schemeClr val="tx1"/>
                </a:solidFill>
              </a:rPr>
              <a:t>1980s</a:t>
            </a:r>
          </a:p>
          <a:p>
            <a:r>
              <a:rPr lang="en-GB" sz="1200" b="1" dirty="0">
                <a:solidFill>
                  <a:schemeClr val="tx1"/>
                </a:solidFill>
              </a:rPr>
              <a:t>Features: </a:t>
            </a:r>
            <a:r>
              <a:rPr lang="en-GB" sz="1200" dirty="0">
                <a:solidFill>
                  <a:schemeClr val="tx1"/>
                </a:solidFill>
              </a:rPr>
              <a:t>Pitch-mapping, tuning, looping, patches</a:t>
            </a:r>
          </a:p>
          <a:p>
            <a:r>
              <a:rPr lang="en-GB" sz="1200" dirty="0">
                <a:solidFill>
                  <a:schemeClr val="tx1"/>
                </a:solidFill>
              </a:rPr>
              <a:t>Benefits: Wider range of features than </a:t>
            </a:r>
            <a:r>
              <a:rPr lang="en-GB" sz="1200" dirty="0" err="1">
                <a:solidFill>
                  <a:schemeClr val="tx1"/>
                </a:solidFill>
              </a:rPr>
              <a:t>analog</a:t>
            </a:r>
            <a:r>
              <a:rPr lang="en-GB" sz="1200" dirty="0">
                <a:solidFill>
                  <a:schemeClr val="tx1"/>
                </a:solidFill>
              </a:rPr>
              <a:t>/No need to play instruments.</a:t>
            </a:r>
          </a:p>
          <a:p>
            <a:endParaRPr lang="en-GB" sz="1200" dirty="0">
              <a:solidFill>
                <a:schemeClr val="tx1"/>
              </a:solidFill>
            </a:endParaRPr>
          </a:p>
        </p:txBody>
      </p:sp>
      <p:sp>
        <p:nvSpPr>
          <p:cNvPr id="20" name="Rectangle: Rounded Corners 19">
            <a:extLst>
              <a:ext uri="{FF2B5EF4-FFF2-40B4-BE49-F238E27FC236}">
                <a16:creationId xmlns:a16="http://schemas.microsoft.com/office/drawing/2014/main" id="{25618AF7-E7FE-4B26-373D-4C2A4564430C}"/>
              </a:ext>
            </a:extLst>
          </p:cNvPr>
          <p:cNvSpPr/>
          <p:nvPr/>
        </p:nvSpPr>
        <p:spPr>
          <a:xfrm>
            <a:off x="2350459" y="5020547"/>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Digital tape recording</a:t>
            </a:r>
          </a:p>
          <a:p>
            <a:r>
              <a:rPr lang="en-GB" sz="1200" b="1" dirty="0">
                <a:solidFill>
                  <a:schemeClr val="tx1"/>
                </a:solidFill>
              </a:rPr>
              <a:t>Decade: </a:t>
            </a:r>
            <a:r>
              <a:rPr lang="en-GB" sz="1200" dirty="0">
                <a:solidFill>
                  <a:schemeClr val="tx1"/>
                </a:solidFill>
              </a:rPr>
              <a:t>1980s</a:t>
            </a:r>
          </a:p>
          <a:p>
            <a:r>
              <a:rPr lang="en-GB" sz="1200" b="1" dirty="0">
                <a:solidFill>
                  <a:schemeClr val="tx1"/>
                </a:solidFill>
              </a:rPr>
              <a:t>Benefit 1: </a:t>
            </a:r>
            <a:r>
              <a:rPr lang="en-GB" sz="1200" dirty="0">
                <a:solidFill>
                  <a:schemeClr val="tx1"/>
                </a:solidFill>
              </a:rPr>
              <a:t>Fewer artefacts.</a:t>
            </a:r>
          </a:p>
          <a:p>
            <a:r>
              <a:rPr lang="en-GB" sz="1200" b="1" dirty="0">
                <a:solidFill>
                  <a:schemeClr val="tx1"/>
                </a:solidFill>
              </a:rPr>
              <a:t>Benefit 2: </a:t>
            </a:r>
            <a:r>
              <a:rPr lang="en-GB" sz="1200" dirty="0">
                <a:solidFill>
                  <a:schemeClr val="tx1"/>
                </a:solidFill>
              </a:rPr>
              <a:t>Quality less likely to degrade.</a:t>
            </a:r>
          </a:p>
          <a:p>
            <a:endParaRPr lang="en-GB" sz="1200" dirty="0">
              <a:solidFill>
                <a:schemeClr val="tx1"/>
              </a:solidFill>
            </a:endParaRPr>
          </a:p>
        </p:txBody>
      </p:sp>
      <p:sp>
        <p:nvSpPr>
          <p:cNvPr id="21" name="Rectangle: Rounded Corners 20">
            <a:extLst>
              <a:ext uri="{FF2B5EF4-FFF2-40B4-BE49-F238E27FC236}">
                <a16:creationId xmlns:a16="http://schemas.microsoft.com/office/drawing/2014/main" id="{B981EC47-851C-4522-1255-2B49EB6E99A1}"/>
              </a:ext>
            </a:extLst>
          </p:cNvPr>
          <p:cNvSpPr/>
          <p:nvPr/>
        </p:nvSpPr>
        <p:spPr>
          <a:xfrm>
            <a:off x="4471607" y="5020547"/>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000" b="1" dirty="0">
                <a:solidFill>
                  <a:schemeClr val="tx1"/>
                </a:solidFill>
              </a:rPr>
              <a:t>Digital synthesis</a:t>
            </a:r>
          </a:p>
          <a:p>
            <a:r>
              <a:rPr lang="en-GB" sz="1000" b="1" dirty="0">
                <a:solidFill>
                  <a:schemeClr val="tx1"/>
                </a:solidFill>
              </a:rPr>
              <a:t>Decade: </a:t>
            </a:r>
            <a:r>
              <a:rPr lang="en-GB" sz="1000" dirty="0">
                <a:solidFill>
                  <a:schemeClr val="tx1"/>
                </a:solidFill>
              </a:rPr>
              <a:t>1980s.</a:t>
            </a:r>
          </a:p>
          <a:p>
            <a:r>
              <a:rPr lang="en-GB" sz="1000" b="1" dirty="0">
                <a:solidFill>
                  <a:schemeClr val="tx1"/>
                </a:solidFill>
              </a:rPr>
              <a:t>Features: </a:t>
            </a:r>
            <a:r>
              <a:rPr lang="en-GB" sz="1000" dirty="0">
                <a:solidFill>
                  <a:schemeClr val="tx1"/>
                </a:solidFill>
              </a:rPr>
              <a:t>Envelope, filter, LFO, oscillators, tuning.</a:t>
            </a:r>
          </a:p>
          <a:p>
            <a:r>
              <a:rPr lang="en-GB" sz="1000" b="1" dirty="0">
                <a:solidFill>
                  <a:schemeClr val="tx1"/>
                </a:solidFill>
              </a:rPr>
              <a:t>Benefits</a:t>
            </a:r>
            <a:r>
              <a:rPr lang="en-GB" sz="1000" dirty="0">
                <a:solidFill>
                  <a:schemeClr val="tx1"/>
                </a:solidFill>
              </a:rPr>
              <a:t>: More features at lower cost than </a:t>
            </a:r>
            <a:r>
              <a:rPr lang="en-GB" sz="1000" dirty="0" err="1">
                <a:solidFill>
                  <a:schemeClr val="tx1"/>
                </a:solidFill>
              </a:rPr>
              <a:t>analog</a:t>
            </a:r>
            <a:r>
              <a:rPr lang="en-GB" sz="1000" dirty="0">
                <a:solidFill>
                  <a:schemeClr val="tx1"/>
                </a:solidFill>
              </a:rPr>
              <a:t>. More ability to sculpt the sound you want.</a:t>
            </a:r>
          </a:p>
          <a:p>
            <a:endParaRPr lang="en-GB" sz="1000" dirty="0">
              <a:solidFill>
                <a:schemeClr val="tx1"/>
              </a:solidFill>
            </a:endParaRPr>
          </a:p>
        </p:txBody>
      </p:sp>
      <p:sp>
        <p:nvSpPr>
          <p:cNvPr id="22" name="Rectangle: Rounded Corners 21">
            <a:extLst>
              <a:ext uri="{FF2B5EF4-FFF2-40B4-BE49-F238E27FC236}">
                <a16:creationId xmlns:a16="http://schemas.microsoft.com/office/drawing/2014/main" id="{42602348-418A-E5DA-F77D-E1E4D9E38A12}"/>
              </a:ext>
            </a:extLst>
          </p:cNvPr>
          <p:cNvSpPr/>
          <p:nvPr/>
        </p:nvSpPr>
        <p:spPr>
          <a:xfrm>
            <a:off x="81810" y="6434517"/>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900" b="1" dirty="0">
              <a:solidFill>
                <a:schemeClr val="tx1"/>
              </a:solidFill>
            </a:endParaRPr>
          </a:p>
          <a:p>
            <a:r>
              <a:rPr lang="en-GB" sz="900" b="1" dirty="0">
                <a:solidFill>
                  <a:schemeClr val="tx1"/>
                </a:solidFill>
              </a:rPr>
              <a:t>MIDI</a:t>
            </a:r>
          </a:p>
          <a:p>
            <a:r>
              <a:rPr lang="en-GB" sz="900" b="1" dirty="0">
                <a:solidFill>
                  <a:schemeClr val="tx1"/>
                </a:solidFill>
              </a:rPr>
              <a:t>Decade: </a:t>
            </a:r>
            <a:r>
              <a:rPr lang="en-GB" sz="900" dirty="0">
                <a:solidFill>
                  <a:schemeClr val="tx1"/>
                </a:solidFill>
              </a:rPr>
              <a:t>198s</a:t>
            </a:r>
          </a:p>
          <a:p>
            <a:r>
              <a:rPr lang="en-GB" sz="900" b="1" dirty="0">
                <a:solidFill>
                  <a:schemeClr val="tx1"/>
                </a:solidFill>
              </a:rPr>
              <a:t>Stands for: </a:t>
            </a:r>
            <a:r>
              <a:rPr lang="en-GB" sz="900" dirty="0">
                <a:solidFill>
                  <a:schemeClr val="tx1"/>
                </a:solidFill>
              </a:rPr>
              <a:t>Musical Instrument Digital Interface</a:t>
            </a:r>
          </a:p>
          <a:p>
            <a:r>
              <a:rPr lang="en-GB" sz="900" b="1" dirty="0">
                <a:solidFill>
                  <a:schemeClr val="tx1"/>
                </a:solidFill>
              </a:rPr>
              <a:t>Benefits</a:t>
            </a:r>
            <a:r>
              <a:rPr lang="en-GB" sz="900" dirty="0">
                <a:solidFill>
                  <a:schemeClr val="tx1"/>
                </a:solidFill>
              </a:rPr>
              <a:t>: Do not need to own or be able to play every instrument/can edit pitch and rhythm after performing/can apply humanisation.</a:t>
            </a:r>
          </a:p>
          <a:p>
            <a:r>
              <a:rPr lang="en-GB" sz="900" b="1" dirty="0">
                <a:solidFill>
                  <a:schemeClr val="tx1"/>
                </a:solidFill>
              </a:rPr>
              <a:t>Disadvantage</a:t>
            </a:r>
            <a:r>
              <a:rPr lang="en-GB" sz="900" dirty="0">
                <a:solidFill>
                  <a:schemeClr val="tx1"/>
                </a:solidFill>
              </a:rPr>
              <a:t>: Unrealistic.</a:t>
            </a:r>
          </a:p>
          <a:p>
            <a:endParaRPr lang="en-GB" sz="900" dirty="0">
              <a:solidFill>
                <a:schemeClr val="tx1"/>
              </a:solidFill>
            </a:endParaRPr>
          </a:p>
        </p:txBody>
      </p:sp>
      <p:sp>
        <p:nvSpPr>
          <p:cNvPr id="23" name="Rectangle: Rounded Corners 22">
            <a:extLst>
              <a:ext uri="{FF2B5EF4-FFF2-40B4-BE49-F238E27FC236}">
                <a16:creationId xmlns:a16="http://schemas.microsoft.com/office/drawing/2014/main" id="{F86B8F33-0A98-86BB-9272-4378DB35A33A}"/>
              </a:ext>
            </a:extLst>
          </p:cNvPr>
          <p:cNvSpPr/>
          <p:nvPr/>
        </p:nvSpPr>
        <p:spPr>
          <a:xfrm>
            <a:off x="2331451" y="6434515"/>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Portastudio</a:t>
            </a:r>
          </a:p>
          <a:p>
            <a:r>
              <a:rPr lang="en-GB" sz="1100" b="1" dirty="0">
                <a:solidFill>
                  <a:schemeClr val="tx1"/>
                </a:solidFill>
              </a:rPr>
              <a:t>Decade: </a:t>
            </a:r>
            <a:r>
              <a:rPr lang="en-GB" sz="1100" dirty="0">
                <a:solidFill>
                  <a:schemeClr val="tx1"/>
                </a:solidFill>
              </a:rPr>
              <a:t>1980s</a:t>
            </a:r>
          </a:p>
          <a:p>
            <a:r>
              <a:rPr lang="en-GB" sz="1100" dirty="0">
                <a:solidFill>
                  <a:schemeClr val="tx1"/>
                </a:solidFill>
              </a:rPr>
              <a:t>Features: Multitrack recording, mixing features</a:t>
            </a:r>
          </a:p>
          <a:p>
            <a:r>
              <a:rPr lang="en-GB" sz="1100" b="1" dirty="0">
                <a:solidFill>
                  <a:schemeClr val="tx1"/>
                </a:solidFill>
              </a:rPr>
              <a:t>Benefit 1: </a:t>
            </a:r>
            <a:r>
              <a:rPr lang="en-GB" sz="1100" dirty="0">
                <a:solidFill>
                  <a:schemeClr val="tx1"/>
                </a:solidFill>
              </a:rPr>
              <a:t>Recording becomes affordable at home.</a:t>
            </a:r>
          </a:p>
          <a:p>
            <a:r>
              <a:rPr lang="en-GB" sz="1100" b="1" dirty="0">
                <a:solidFill>
                  <a:schemeClr val="tx1"/>
                </a:solidFill>
              </a:rPr>
              <a:t>Benefit 2: </a:t>
            </a:r>
            <a:r>
              <a:rPr lang="en-GB" sz="1100" dirty="0">
                <a:solidFill>
                  <a:schemeClr val="tx1"/>
                </a:solidFill>
              </a:rPr>
              <a:t>Portable.</a:t>
            </a:r>
          </a:p>
        </p:txBody>
      </p:sp>
      <p:sp>
        <p:nvSpPr>
          <p:cNvPr id="24" name="Rectangle: Rounded Corners 23">
            <a:extLst>
              <a:ext uri="{FF2B5EF4-FFF2-40B4-BE49-F238E27FC236}">
                <a16:creationId xmlns:a16="http://schemas.microsoft.com/office/drawing/2014/main" id="{7174BD6F-BDD8-2E7E-1D75-DA49ABE5DD78}"/>
              </a:ext>
            </a:extLst>
          </p:cNvPr>
          <p:cNvSpPr/>
          <p:nvPr/>
        </p:nvSpPr>
        <p:spPr>
          <a:xfrm>
            <a:off x="4452599" y="6434515"/>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Hard disk-based recording</a:t>
            </a:r>
          </a:p>
          <a:p>
            <a:r>
              <a:rPr lang="en-GB" sz="1200" b="1" dirty="0">
                <a:solidFill>
                  <a:schemeClr val="tx1"/>
                </a:solidFill>
              </a:rPr>
              <a:t>Decade: </a:t>
            </a:r>
            <a:r>
              <a:rPr lang="en-GB" sz="1200" dirty="0">
                <a:solidFill>
                  <a:schemeClr val="tx1"/>
                </a:solidFill>
              </a:rPr>
              <a:t>1990s</a:t>
            </a:r>
          </a:p>
          <a:p>
            <a:r>
              <a:rPr lang="en-GB" sz="1200" b="1" dirty="0">
                <a:solidFill>
                  <a:schemeClr val="tx1"/>
                </a:solidFill>
              </a:rPr>
              <a:t>Benefits: </a:t>
            </a:r>
            <a:r>
              <a:rPr lang="en-GB" sz="1200" dirty="0">
                <a:solidFill>
                  <a:schemeClr val="tx1"/>
                </a:solidFill>
              </a:rPr>
              <a:t>Recordings stored all in one place – easier to access/Quality does not deteriorate over time/Cheaper than tape.</a:t>
            </a:r>
          </a:p>
        </p:txBody>
      </p:sp>
      <p:sp>
        <p:nvSpPr>
          <p:cNvPr id="14" name="Rectangle: Rounded Corners 13">
            <a:extLst>
              <a:ext uri="{FF2B5EF4-FFF2-40B4-BE49-F238E27FC236}">
                <a16:creationId xmlns:a16="http://schemas.microsoft.com/office/drawing/2014/main" id="{542DECD3-C36E-D181-C2E0-876A04A8FC12}"/>
              </a:ext>
            </a:extLst>
          </p:cNvPr>
          <p:cNvSpPr/>
          <p:nvPr/>
        </p:nvSpPr>
        <p:spPr>
          <a:xfrm>
            <a:off x="72322" y="7862909"/>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050" b="1" dirty="0">
              <a:solidFill>
                <a:schemeClr val="tx1"/>
              </a:solidFill>
            </a:endParaRPr>
          </a:p>
          <a:p>
            <a:r>
              <a:rPr lang="en-GB" sz="1050" b="1" dirty="0">
                <a:solidFill>
                  <a:schemeClr val="tx1"/>
                </a:solidFill>
              </a:rPr>
              <a:t>Keyboard workstation</a:t>
            </a:r>
          </a:p>
          <a:p>
            <a:r>
              <a:rPr lang="en-GB" sz="1050" b="1" dirty="0">
                <a:solidFill>
                  <a:schemeClr val="tx1"/>
                </a:solidFill>
              </a:rPr>
              <a:t>Decade:  </a:t>
            </a:r>
            <a:r>
              <a:rPr lang="en-GB" sz="1050" dirty="0">
                <a:solidFill>
                  <a:schemeClr val="tx1"/>
                </a:solidFill>
              </a:rPr>
              <a:t>1990s</a:t>
            </a:r>
          </a:p>
          <a:p>
            <a:r>
              <a:rPr lang="en-GB" sz="1050" b="1" dirty="0">
                <a:solidFill>
                  <a:schemeClr val="tx1"/>
                </a:solidFill>
              </a:rPr>
              <a:t>Features: </a:t>
            </a:r>
            <a:r>
              <a:rPr lang="en-GB" sz="1050" dirty="0">
                <a:solidFill>
                  <a:schemeClr val="tx1"/>
                </a:solidFill>
              </a:rPr>
              <a:t>Keyboard/sequencer/mixing.</a:t>
            </a:r>
          </a:p>
          <a:p>
            <a:r>
              <a:rPr lang="en-GB" sz="1050" b="1" dirty="0">
                <a:solidFill>
                  <a:schemeClr val="tx1"/>
                </a:solidFill>
              </a:rPr>
              <a:t>Benefits</a:t>
            </a:r>
            <a:r>
              <a:rPr lang="en-GB" sz="1050" dirty="0">
                <a:solidFill>
                  <a:schemeClr val="tx1"/>
                </a:solidFill>
              </a:rPr>
              <a:t>: Can produce music without PC.</a:t>
            </a:r>
          </a:p>
          <a:p>
            <a:endParaRPr lang="en-GB" sz="1050" dirty="0">
              <a:solidFill>
                <a:schemeClr val="tx1"/>
              </a:solidFill>
            </a:endParaRPr>
          </a:p>
        </p:txBody>
      </p:sp>
      <p:sp>
        <p:nvSpPr>
          <p:cNvPr id="16" name="Rectangle: Rounded Corners 15">
            <a:extLst>
              <a:ext uri="{FF2B5EF4-FFF2-40B4-BE49-F238E27FC236}">
                <a16:creationId xmlns:a16="http://schemas.microsoft.com/office/drawing/2014/main" id="{58F44A5D-F5B2-5675-106E-FE7668893929}"/>
              </a:ext>
            </a:extLst>
          </p:cNvPr>
          <p:cNvSpPr/>
          <p:nvPr/>
        </p:nvSpPr>
        <p:spPr>
          <a:xfrm>
            <a:off x="2321963" y="7862907"/>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900" b="1" dirty="0">
                <a:solidFill>
                  <a:schemeClr val="tx1"/>
                </a:solidFill>
              </a:rPr>
              <a:t>DAW</a:t>
            </a:r>
            <a:endParaRPr lang="en-GB" sz="900" dirty="0">
              <a:solidFill>
                <a:schemeClr val="tx1"/>
              </a:solidFill>
            </a:endParaRPr>
          </a:p>
          <a:p>
            <a:r>
              <a:rPr lang="en-GB" sz="900" b="1" dirty="0">
                <a:solidFill>
                  <a:schemeClr val="tx1"/>
                </a:solidFill>
              </a:rPr>
              <a:t>Decade: </a:t>
            </a:r>
            <a:r>
              <a:rPr lang="en-GB" sz="900" dirty="0">
                <a:solidFill>
                  <a:schemeClr val="tx1"/>
                </a:solidFill>
              </a:rPr>
              <a:t>2000s</a:t>
            </a:r>
          </a:p>
          <a:p>
            <a:r>
              <a:rPr lang="en-GB" sz="900" b="1" dirty="0">
                <a:solidFill>
                  <a:schemeClr val="tx1"/>
                </a:solidFill>
              </a:rPr>
              <a:t>Features: </a:t>
            </a:r>
            <a:r>
              <a:rPr lang="en-GB" sz="900" dirty="0">
                <a:solidFill>
                  <a:schemeClr val="tx1"/>
                </a:solidFill>
              </a:rPr>
              <a:t>Plug-ins/software instruments/mixing features e.g. panning.</a:t>
            </a:r>
          </a:p>
          <a:p>
            <a:r>
              <a:rPr lang="en-GB" sz="900" b="1" dirty="0">
                <a:solidFill>
                  <a:schemeClr val="tx1"/>
                </a:solidFill>
              </a:rPr>
              <a:t>Benefits</a:t>
            </a:r>
            <a:r>
              <a:rPr lang="en-GB" sz="900" dirty="0">
                <a:solidFill>
                  <a:schemeClr val="tx1"/>
                </a:solidFill>
              </a:rPr>
              <a:t>: Unlimited tracks/non-destructive editing/software instruments and mixing features included at no cost.</a:t>
            </a:r>
          </a:p>
        </p:txBody>
      </p:sp>
      <p:sp>
        <p:nvSpPr>
          <p:cNvPr id="18" name="Rectangle: Rounded Corners 17">
            <a:extLst>
              <a:ext uri="{FF2B5EF4-FFF2-40B4-BE49-F238E27FC236}">
                <a16:creationId xmlns:a16="http://schemas.microsoft.com/office/drawing/2014/main" id="{DAF45ACD-E8F4-E623-FEF7-8F0BF80392C6}"/>
              </a:ext>
            </a:extLst>
          </p:cNvPr>
          <p:cNvSpPr/>
          <p:nvPr/>
        </p:nvSpPr>
        <p:spPr>
          <a:xfrm>
            <a:off x="4443111" y="7862907"/>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b="1" dirty="0">
              <a:solidFill>
                <a:schemeClr val="tx1"/>
              </a:solidFill>
            </a:endParaRPr>
          </a:p>
          <a:p>
            <a:endParaRPr lang="en-GB" sz="1200" b="1" dirty="0">
              <a:solidFill>
                <a:schemeClr val="tx1"/>
              </a:solidFill>
            </a:endParaRPr>
          </a:p>
          <a:p>
            <a:r>
              <a:rPr lang="en-GB" sz="1200" b="1" dirty="0">
                <a:solidFill>
                  <a:schemeClr val="tx1"/>
                </a:solidFill>
              </a:rPr>
              <a:t>Audio Processing Plug-ins</a:t>
            </a:r>
          </a:p>
          <a:p>
            <a:r>
              <a:rPr lang="en-GB" sz="1200" b="1" dirty="0">
                <a:solidFill>
                  <a:schemeClr val="tx1"/>
                </a:solidFill>
              </a:rPr>
              <a:t>Decade: </a:t>
            </a:r>
            <a:r>
              <a:rPr lang="en-GB" sz="1200" dirty="0">
                <a:solidFill>
                  <a:schemeClr val="tx1"/>
                </a:solidFill>
              </a:rPr>
              <a:t>2000s</a:t>
            </a:r>
          </a:p>
          <a:p>
            <a:r>
              <a:rPr lang="en-GB" sz="1200" b="1" dirty="0">
                <a:solidFill>
                  <a:schemeClr val="tx1"/>
                </a:solidFill>
              </a:rPr>
              <a:t>Examples: </a:t>
            </a:r>
            <a:r>
              <a:rPr lang="en-GB" sz="1200" dirty="0">
                <a:solidFill>
                  <a:schemeClr val="tx1"/>
                </a:solidFill>
              </a:rPr>
              <a:t>Reverb, distortion, amp simulation.</a:t>
            </a:r>
          </a:p>
          <a:p>
            <a:r>
              <a:rPr lang="en-GB" sz="1200" b="1" dirty="0">
                <a:solidFill>
                  <a:schemeClr val="tx1"/>
                </a:solidFill>
              </a:rPr>
              <a:t>Benefits: </a:t>
            </a:r>
            <a:r>
              <a:rPr lang="en-GB" sz="1200" dirty="0">
                <a:solidFill>
                  <a:schemeClr val="tx1"/>
                </a:solidFill>
              </a:rPr>
              <a:t>Often included in a DAW free. Take up no physical space.</a:t>
            </a:r>
          </a:p>
          <a:p>
            <a:endParaRPr lang="en-GB" sz="1200" dirty="0">
              <a:solidFill>
                <a:schemeClr val="tx1"/>
              </a:solidFill>
            </a:endParaRPr>
          </a:p>
          <a:p>
            <a:endParaRPr lang="en-GB" sz="1200" dirty="0">
              <a:solidFill>
                <a:schemeClr val="tx1"/>
              </a:solidFill>
            </a:endParaRPr>
          </a:p>
        </p:txBody>
      </p:sp>
      <p:sp>
        <p:nvSpPr>
          <p:cNvPr id="26" name="Rectangle: Rounded Corners 25">
            <a:extLst>
              <a:ext uri="{FF2B5EF4-FFF2-40B4-BE49-F238E27FC236}">
                <a16:creationId xmlns:a16="http://schemas.microsoft.com/office/drawing/2014/main" id="{F901337D-8447-425E-6029-AB802003D133}"/>
              </a:ext>
            </a:extLst>
          </p:cNvPr>
          <p:cNvSpPr/>
          <p:nvPr/>
        </p:nvSpPr>
        <p:spPr>
          <a:xfrm>
            <a:off x="100818" y="9252675"/>
            <a:ext cx="5672965" cy="54764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Analogue Hardware revival</a:t>
            </a:r>
          </a:p>
          <a:p>
            <a:r>
              <a:rPr lang="en-GB" sz="1200" b="1" dirty="0">
                <a:solidFill>
                  <a:schemeClr val="tx1"/>
                </a:solidFill>
              </a:rPr>
              <a:t>Decade: </a:t>
            </a:r>
            <a:r>
              <a:rPr lang="en-GB" sz="1200" dirty="0">
                <a:solidFill>
                  <a:schemeClr val="tx1"/>
                </a:solidFill>
              </a:rPr>
              <a:t>2000s                            </a:t>
            </a:r>
            <a:r>
              <a:rPr lang="en-GB" sz="1200" b="1" dirty="0">
                <a:solidFill>
                  <a:schemeClr val="tx1"/>
                </a:solidFill>
              </a:rPr>
              <a:t> Examples</a:t>
            </a:r>
            <a:r>
              <a:rPr lang="en-GB" sz="1200" dirty="0">
                <a:solidFill>
                  <a:schemeClr val="tx1"/>
                </a:solidFill>
              </a:rPr>
              <a:t>: pre-amps, effect rack units, compressors.</a:t>
            </a:r>
          </a:p>
          <a:p>
            <a:r>
              <a:rPr lang="en-GB" sz="1200" b="1" dirty="0">
                <a:solidFill>
                  <a:schemeClr val="tx1"/>
                </a:solidFill>
              </a:rPr>
              <a:t>Advantages: </a:t>
            </a:r>
            <a:r>
              <a:rPr lang="en-GB" sz="1200" dirty="0">
                <a:solidFill>
                  <a:schemeClr val="tx1"/>
                </a:solidFill>
              </a:rPr>
              <a:t>Perceived ‘warm’ sound. User enjoyment from not staring at a screen.</a:t>
            </a:r>
          </a:p>
        </p:txBody>
      </p:sp>
      <p:sp>
        <p:nvSpPr>
          <p:cNvPr id="27" name="Rectangle: Rounded Corners 26">
            <a:extLst>
              <a:ext uri="{FF2B5EF4-FFF2-40B4-BE49-F238E27FC236}">
                <a16:creationId xmlns:a16="http://schemas.microsoft.com/office/drawing/2014/main" id="{3923291C-999E-86B6-EB0E-8F37F11F83F0}"/>
              </a:ext>
            </a:extLst>
          </p:cNvPr>
          <p:cNvSpPr/>
          <p:nvPr/>
        </p:nvSpPr>
        <p:spPr>
          <a:xfrm>
            <a:off x="258695" y="388488"/>
            <a:ext cx="3745152" cy="367440"/>
          </a:xfrm>
          <a:prstGeom prst="round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t>Task: </a:t>
            </a:r>
            <a:r>
              <a:rPr lang="en-GB" sz="1200" dirty="0"/>
              <a:t>complete the box for each piece of technology.</a:t>
            </a:r>
          </a:p>
        </p:txBody>
      </p:sp>
    </p:spTree>
    <p:extLst>
      <p:ext uri="{BB962C8B-B14F-4D97-AF65-F5344CB8AC3E}">
        <p14:creationId xmlns:p14="http://schemas.microsoft.com/office/powerpoint/2010/main" val="3327451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34</a:t>
            </a:r>
          </a:p>
        </p:txBody>
      </p:sp>
      <p:sp>
        <p:nvSpPr>
          <p:cNvPr id="3" name="TextBox 2">
            <a:extLst>
              <a:ext uri="{FF2B5EF4-FFF2-40B4-BE49-F238E27FC236}">
                <a16:creationId xmlns:a16="http://schemas.microsoft.com/office/drawing/2014/main" id="{EABCCC15-713C-3E09-2DE9-EBDBECC88497}"/>
              </a:ext>
            </a:extLst>
          </p:cNvPr>
          <p:cNvSpPr txBox="1"/>
          <p:nvPr/>
        </p:nvSpPr>
        <p:spPr>
          <a:xfrm>
            <a:off x="509392" y="3735977"/>
            <a:ext cx="6074229" cy="461665"/>
          </a:xfrm>
          <a:prstGeom prst="rect">
            <a:avLst/>
          </a:prstGeom>
          <a:noFill/>
        </p:spPr>
        <p:txBody>
          <a:bodyPr wrap="square" rtlCol="0">
            <a:spAutoFit/>
          </a:bodyPr>
          <a:lstStyle/>
          <a:p>
            <a:r>
              <a:rPr lang="en-GB" sz="2400"/>
              <a:t>Content Area 4: Sound Creation</a:t>
            </a:r>
          </a:p>
        </p:txBody>
      </p:sp>
      <p:sp>
        <p:nvSpPr>
          <p:cNvPr id="2" name="Rectangle: Rounded Corners 1">
            <a:extLst>
              <a:ext uri="{FF2B5EF4-FFF2-40B4-BE49-F238E27FC236}">
                <a16:creationId xmlns:a16="http://schemas.microsoft.com/office/drawing/2014/main" id="{B53FEF16-6601-BE97-AC8D-2A83E3AF1548}"/>
              </a:ext>
            </a:extLst>
          </p:cNvPr>
          <p:cNvSpPr/>
          <p:nvPr/>
        </p:nvSpPr>
        <p:spPr>
          <a:xfrm>
            <a:off x="1161143" y="6139543"/>
            <a:ext cx="4267200" cy="1872343"/>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Key exam questions</a:t>
            </a:r>
            <a:r>
              <a:rPr lang="en-GB">
                <a:solidFill>
                  <a:schemeClr val="tx1"/>
                </a:solidFill>
              </a:rPr>
              <a:t>:</a:t>
            </a:r>
          </a:p>
          <a:p>
            <a:pPr marL="285750" indent="-285750">
              <a:buFont typeface="Arial" panose="020B0604020202020204" pitchFamily="34" charset="0"/>
              <a:buChar char="•"/>
            </a:pPr>
            <a:r>
              <a:rPr lang="en-GB">
                <a:solidFill>
                  <a:schemeClr val="tx1"/>
                </a:solidFill>
              </a:rPr>
              <a:t>How sound is created for specific forms of media and…</a:t>
            </a:r>
          </a:p>
          <a:p>
            <a:pPr marL="285750" indent="-285750">
              <a:buFont typeface="Arial" panose="020B0604020202020204" pitchFamily="34" charset="0"/>
              <a:buChar char="•"/>
            </a:pPr>
            <a:r>
              <a:rPr lang="en-GB">
                <a:solidFill>
                  <a:schemeClr val="tx1"/>
                </a:solidFill>
              </a:rPr>
              <a:t>Evaluating different ways to create sound </a:t>
            </a:r>
            <a:r>
              <a:rPr lang="en-GB" err="1">
                <a:solidFill>
                  <a:schemeClr val="tx1"/>
                </a:solidFill>
              </a:rPr>
              <a:t>e.g</a:t>
            </a:r>
            <a:r>
              <a:rPr lang="en-GB">
                <a:solidFill>
                  <a:schemeClr val="tx1"/>
                </a:solidFill>
              </a:rPr>
              <a:t> sound library vs foley creation.</a:t>
            </a:r>
          </a:p>
        </p:txBody>
      </p:sp>
    </p:spTree>
    <p:extLst>
      <p:ext uri="{BB962C8B-B14F-4D97-AF65-F5344CB8AC3E}">
        <p14:creationId xmlns:p14="http://schemas.microsoft.com/office/powerpoint/2010/main" val="39636683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66BA334-28AF-8418-1557-341797479391}"/>
              </a:ext>
            </a:extLst>
          </p:cNvPr>
          <p:cNvSpPr/>
          <p:nvPr/>
        </p:nvSpPr>
        <p:spPr>
          <a:xfrm>
            <a:off x="281778" y="7779872"/>
            <a:ext cx="1586209" cy="1763248"/>
          </a:xfrm>
          <a:prstGeom prst="roundRect">
            <a:avLst/>
          </a:prstGeom>
          <a:noFill/>
          <a:ln w="5715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8165892-2E01-2316-8184-06DCDE59B5C5}"/>
              </a:ext>
            </a:extLst>
          </p:cNvPr>
          <p:cNvSpPr/>
          <p:nvPr/>
        </p:nvSpPr>
        <p:spPr>
          <a:xfrm>
            <a:off x="239433" y="2095352"/>
            <a:ext cx="6483422" cy="7526655"/>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0A0CCDC-7AD4-638B-89CC-F30E8EC084BF}"/>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35</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3481144" y="550257"/>
            <a:ext cx="244366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Forms of Media</a:t>
            </a:r>
          </a:p>
        </p:txBody>
      </p:sp>
      <p:sp>
        <p:nvSpPr>
          <p:cNvPr id="4" name="TextBox 3">
            <a:extLst>
              <a:ext uri="{FF2B5EF4-FFF2-40B4-BE49-F238E27FC236}">
                <a16:creationId xmlns:a16="http://schemas.microsoft.com/office/drawing/2014/main" id="{489179F6-FCC2-C5DB-8D7E-FBF67B47C494}"/>
              </a:ext>
            </a:extLst>
          </p:cNvPr>
          <p:cNvSpPr txBox="1"/>
          <p:nvPr/>
        </p:nvSpPr>
        <p:spPr>
          <a:xfrm>
            <a:off x="200417" y="1000728"/>
            <a:ext cx="6522438" cy="1031051"/>
          </a:xfrm>
          <a:prstGeom prst="rect">
            <a:avLst/>
          </a:prstGeom>
          <a:noFill/>
        </p:spPr>
        <p:txBody>
          <a:bodyPr wrap="square" rtlCol="0">
            <a:spAutoFit/>
          </a:bodyPr>
          <a:lstStyle/>
          <a:p>
            <a:r>
              <a:rPr lang="en-GB" sz="1400"/>
              <a:t>You will have a question about sound creation, so it is important to understand how sound is used for each type of media. </a:t>
            </a:r>
          </a:p>
          <a:p>
            <a:endParaRPr lang="en-GB" sz="500"/>
          </a:p>
          <a:p>
            <a:r>
              <a:rPr lang="en-GB" sz="1400"/>
              <a:t>Use the space below (and on the next page) to create mind-maps on how sound is used in the different types of media. </a:t>
            </a:r>
          </a:p>
        </p:txBody>
      </p:sp>
      <p:pic>
        <p:nvPicPr>
          <p:cNvPr id="7" name="Picture 6">
            <a:extLst>
              <a:ext uri="{FF2B5EF4-FFF2-40B4-BE49-F238E27FC236}">
                <a16:creationId xmlns:a16="http://schemas.microsoft.com/office/drawing/2014/main" id="{52EBB30C-0FA8-CEDC-2E15-36320934CE52}"/>
              </a:ext>
            </a:extLst>
          </p:cNvPr>
          <p:cNvPicPr>
            <a:picLocks noChangeAspect="1"/>
          </p:cNvPicPr>
          <p:nvPr/>
        </p:nvPicPr>
        <p:blipFill rotWithShape="1">
          <a:blip r:embed="rId2"/>
          <a:srcRect l="3908"/>
          <a:stretch/>
        </p:blipFill>
        <p:spPr>
          <a:xfrm>
            <a:off x="407844" y="7833177"/>
            <a:ext cx="1334079" cy="1656638"/>
          </a:xfrm>
          <a:prstGeom prst="rect">
            <a:avLst/>
          </a:prstGeom>
        </p:spPr>
      </p:pic>
      <p:sp>
        <p:nvSpPr>
          <p:cNvPr id="2" name="Oval 1">
            <a:extLst>
              <a:ext uri="{FF2B5EF4-FFF2-40B4-BE49-F238E27FC236}">
                <a16:creationId xmlns:a16="http://schemas.microsoft.com/office/drawing/2014/main" id="{20314B5C-7C52-35F5-5370-628D22C5B1D5}"/>
              </a:ext>
            </a:extLst>
          </p:cNvPr>
          <p:cNvSpPr/>
          <p:nvPr/>
        </p:nvSpPr>
        <p:spPr>
          <a:xfrm>
            <a:off x="2560259" y="3723923"/>
            <a:ext cx="1322346" cy="673913"/>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a:t>Video games</a:t>
            </a:r>
          </a:p>
        </p:txBody>
      </p:sp>
      <p:sp>
        <p:nvSpPr>
          <p:cNvPr id="6" name="Oval 5">
            <a:extLst>
              <a:ext uri="{FF2B5EF4-FFF2-40B4-BE49-F238E27FC236}">
                <a16:creationId xmlns:a16="http://schemas.microsoft.com/office/drawing/2014/main" id="{D4AEA4BF-B8F1-4E4C-893E-719B980216EF}"/>
              </a:ext>
            </a:extLst>
          </p:cNvPr>
          <p:cNvSpPr/>
          <p:nvPr/>
        </p:nvSpPr>
        <p:spPr>
          <a:xfrm>
            <a:off x="3259404" y="2942536"/>
            <a:ext cx="994037" cy="51071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t>Foley</a:t>
            </a:r>
          </a:p>
        </p:txBody>
      </p:sp>
      <p:cxnSp>
        <p:nvCxnSpPr>
          <p:cNvPr id="9" name="Straight Connector 8">
            <a:extLst>
              <a:ext uri="{FF2B5EF4-FFF2-40B4-BE49-F238E27FC236}">
                <a16:creationId xmlns:a16="http://schemas.microsoft.com/office/drawing/2014/main" id="{BBDA94C5-7361-18C6-5EFF-478A1C86D54D}"/>
              </a:ext>
            </a:extLst>
          </p:cNvPr>
          <p:cNvCxnSpPr>
            <a:cxnSpLocks/>
            <a:stCxn id="6" idx="4"/>
            <a:endCxn id="2" idx="0"/>
          </p:cNvCxnSpPr>
          <p:nvPr/>
        </p:nvCxnSpPr>
        <p:spPr>
          <a:xfrm flipH="1">
            <a:off x="3221432" y="3453254"/>
            <a:ext cx="534991" cy="270669"/>
          </a:xfrm>
          <a:prstGeom prst="line">
            <a:avLst/>
          </a:prstGeom>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ED534129-68D2-296E-FD28-6E81EB4C78CC}"/>
              </a:ext>
            </a:extLst>
          </p:cNvPr>
          <p:cNvSpPr/>
          <p:nvPr/>
        </p:nvSpPr>
        <p:spPr>
          <a:xfrm>
            <a:off x="1325097" y="3149582"/>
            <a:ext cx="1623636" cy="51071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t>Underscore</a:t>
            </a:r>
          </a:p>
        </p:txBody>
      </p:sp>
      <p:cxnSp>
        <p:nvCxnSpPr>
          <p:cNvPr id="13" name="Straight Connector 12">
            <a:extLst>
              <a:ext uri="{FF2B5EF4-FFF2-40B4-BE49-F238E27FC236}">
                <a16:creationId xmlns:a16="http://schemas.microsoft.com/office/drawing/2014/main" id="{C116907A-EEF4-6385-6C03-85E2443A21C4}"/>
              </a:ext>
            </a:extLst>
          </p:cNvPr>
          <p:cNvCxnSpPr>
            <a:cxnSpLocks/>
            <a:stCxn id="10" idx="4"/>
            <a:endCxn id="2" idx="1"/>
          </p:cNvCxnSpPr>
          <p:nvPr/>
        </p:nvCxnSpPr>
        <p:spPr>
          <a:xfrm>
            <a:off x="2136915" y="3660300"/>
            <a:ext cx="616997" cy="162315"/>
          </a:xfrm>
          <a:prstGeom prst="line">
            <a:avLst/>
          </a:prstGeom>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4CCDFDB4-EE8C-C344-ADA0-F15CC0696E55}"/>
              </a:ext>
            </a:extLst>
          </p:cNvPr>
          <p:cNvSpPr/>
          <p:nvPr/>
        </p:nvSpPr>
        <p:spPr>
          <a:xfrm>
            <a:off x="696952" y="4444982"/>
            <a:ext cx="1485086" cy="51071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t>Dialogue &amp; voiceover</a:t>
            </a:r>
          </a:p>
        </p:txBody>
      </p:sp>
      <p:cxnSp>
        <p:nvCxnSpPr>
          <p:cNvPr id="16" name="Straight Connector 15">
            <a:extLst>
              <a:ext uri="{FF2B5EF4-FFF2-40B4-BE49-F238E27FC236}">
                <a16:creationId xmlns:a16="http://schemas.microsoft.com/office/drawing/2014/main" id="{62CECA9B-21BD-18E6-1743-E5B81DCB2A5D}"/>
              </a:ext>
            </a:extLst>
          </p:cNvPr>
          <p:cNvCxnSpPr>
            <a:cxnSpLocks/>
            <a:stCxn id="14" idx="7"/>
            <a:endCxn id="2" idx="2"/>
          </p:cNvCxnSpPr>
          <p:nvPr/>
        </p:nvCxnSpPr>
        <p:spPr>
          <a:xfrm flipV="1">
            <a:off x="1964552" y="4060880"/>
            <a:ext cx="595707" cy="458895"/>
          </a:xfrm>
          <a:prstGeom prst="line">
            <a:avLst/>
          </a:prstGeom>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49743DF9-96B5-7AF9-83A2-9707337B3EC8}"/>
              </a:ext>
            </a:extLst>
          </p:cNvPr>
          <p:cNvSpPr/>
          <p:nvPr/>
        </p:nvSpPr>
        <p:spPr>
          <a:xfrm>
            <a:off x="4196627" y="3662433"/>
            <a:ext cx="1087931" cy="6739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t>Spot effects</a:t>
            </a:r>
          </a:p>
        </p:txBody>
      </p:sp>
      <p:cxnSp>
        <p:nvCxnSpPr>
          <p:cNvPr id="20" name="Straight Connector 19">
            <a:extLst>
              <a:ext uri="{FF2B5EF4-FFF2-40B4-BE49-F238E27FC236}">
                <a16:creationId xmlns:a16="http://schemas.microsoft.com/office/drawing/2014/main" id="{3BE8CBB4-DD40-76CA-B207-7881E64FC03A}"/>
              </a:ext>
            </a:extLst>
          </p:cNvPr>
          <p:cNvCxnSpPr>
            <a:cxnSpLocks/>
            <a:stCxn id="19" idx="2"/>
            <a:endCxn id="2" idx="6"/>
          </p:cNvCxnSpPr>
          <p:nvPr/>
        </p:nvCxnSpPr>
        <p:spPr>
          <a:xfrm flipH="1">
            <a:off x="3882605" y="3999390"/>
            <a:ext cx="314022" cy="61490"/>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01011F13-4E62-53C5-17B9-8206F4185327}"/>
              </a:ext>
            </a:extLst>
          </p:cNvPr>
          <p:cNvCxnSpPr>
            <a:cxnSpLocks/>
            <a:endCxn id="10" idx="0"/>
          </p:cNvCxnSpPr>
          <p:nvPr/>
        </p:nvCxnSpPr>
        <p:spPr>
          <a:xfrm>
            <a:off x="1867987" y="2713557"/>
            <a:ext cx="268928" cy="436025"/>
          </a:xfrm>
          <a:prstGeom prst="line">
            <a:avLst/>
          </a:prstGeom>
        </p:spPr>
        <p:style>
          <a:lnRef idx="2">
            <a:schemeClr val="accent1"/>
          </a:lnRef>
          <a:fillRef idx="0">
            <a:schemeClr val="accent1"/>
          </a:fillRef>
          <a:effectRef idx="1">
            <a:schemeClr val="accent1"/>
          </a:effectRef>
          <a:fontRef idx="minor">
            <a:schemeClr val="tx1"/>
          </a:fontRef>
        </p:style>
      </p:cxnSp>
      <p:sp>
        <p:nvSpPr>
          <p:cNvPr id="82" name="Oval 81">
            <a:extLst>
              <a:ext uri="{FF2B5EF4-FFF2-40B4-BE49-F238E27FC236}">
                <a16:creationId xmlns:a16="http://schemas.microsoft.com/office/drawing/2014/main" id="{1BDA29C4-4C8D-1A04-2313-28A114143DE3}"/>
              </a:ext>
            </a:extLst>
          </p:cNvPr>
          <p:cNvSpPr/>
          <p:nvPr/>
        </p:nvSpPr>
        <p:spPr>
          <a:xfrm>
            <a:off x="1481023" y="2269551"/>
            <a:ext cx="920653"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Mood</a:t>
            </a:r>
          </a:p>
        </p:txBody>
      </p:sp>
      <p:cxnSp>
        <p:nvCxnSpPr>
          <p:cNvPr id="83" name="Straight Connector 82">
            <a:extLst>
              <a:ext uri="{FF2B5EF4-FFF2-40B4-BE49-F238E27FC236}">
                <a16:creationId xmlns:a16="http://schemas.microsoft.com/office/drawing/2014/main" id="{E8B0F781-CC4A-7EFA-89B5-C93A697A536E}"/>
              </a:ext>
            </a:extLst>
          </p:cNvPr>
          <p:cNvCxnSpPr>
            <a:cxnSpLocks/>
            <a:endCxn id="10" idx="1"/>
          </p:cNvCxnSpPr>
          <p:nvPr/>
        </p:nvCxnSpPr>
        <p:spPr>
          <a:xfrm>
            <a:off x="759606" y="2965451"/>
            <a:ext cx="803267" cy="258924"/>
          </a:xfrm>
          <a:prstGeom prst="line">
            <a:avLst/>
          </a:prstGeom>
        </p:spPr>
        <p:style>
          <a:lnRef idx="2">
            <a:schemeClr val="accent1"/>
          </a:lnRef>
          <a:fillRef idx="0">
            <a:schemeClr val="accent1"/>
          </a:fillRef>
          <a:effectRef idx="1">
            <a:schemeClr val="accent1"/>
          </a:effectRef>
          <a:fontRef idx="minor">
            <a:schemeClr val="tx1"/>
          </a:fontRef>
        </p:style>
      </p:cxnSp>
      <p:sp>
        <p:nvSpPr>
          <p:cNvPr id="84" name="Oval 83">
            <a:extLst>
              <a:ext uri="{FF2B5EF4-FFF2-40B4-BE49-F238E27FC236}">
                <a16:creationId xmlns:a16="http://schemas.microsoft.com/office/drawing/2014/main" id="{23F95584-154C-DC21-444A-4F871A320459}"/>
              </a:ext>
            </a:extLst>
          </p:cNvPr>
          <p:cNvSpPr/>
          <p:nvPr/>
        </p:nvSpPr>
        <p:spPr>
          <a:xfrm>
            <a:off x="407844" y="2733358"/>
            <a:ext cx="920653"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Style</a:t>
            </a:r>
          </a:p>
        </p:txBody>
      </p:sp>
      <p:cxnSp>
        <p:nvCxnSpPr>
          <p:cNvPr id="86" name="Straight Connector 85">
            <a:extLst>
              <a:ext uri="{FF2B5EF4-FFF2-40B4-BE49-F238E27FC236}">
                <a16:creationId xmlns:a16="http://schemas.microsoft.com/office/drawing/2014/main" id="{9F18A552-2DDC-ECC6-E38B-C2A2FDBF5094}"/>
              </a:ext>
            </a:extLst>
          </p:cNvPr>
          <p:cNvCxnSpPr>
            <a:cxnSpLocks/>
            <a:stCxn id="87" idx="7"/>
            <a:endCxn id="10" idx="3"/>
          </p:cNvCxnSpPr>
          <p:nvPr/>
        </p:nvCxnSpPr>
        <p:spPr>
          <a:xfrm flipV="1">
            <a:off x="1281691" y="3585507"/>
            <a:ext cx="281182" cy="167825"/>
          </a:xfrm>
          <a:prstGeom prst="line">
            <a:avLst/>
          </a:prstGeom>
        </p:spPr>
        <p:style>
          <a:lnRef idx="2">
            <a:schemeClr val="accent1"/>
          </a:lnRef>
          <a:fillRef idx="0">
            <a:schemeClr val="accent1"/>
          </a:fillRef>
          <a:effectRef idx="1">
            <a:schemeClr val="accent1"/>
          </a:effectRef>
          <a:fontRef idx="minor">
            <a:schemeClr val="tx1"/>
          </a:fontRef>
        </p:style>
      </p:cxnSp>
      <p:sp>
        <p:nvSpPr>
          <p:cNvPr id="87" name="Oval 86">
            <a:extLst>
              <a:ext uri="{FF2B5EF4-FFF2-40B4-BE49-F238E27FC236}">
                <a16:creationId xmlns:a16="http://schemas.microsoft.com/office/drawing/2014/main" id="{28DBBA88-514A-CFC3-531E-CACB9941D961}"/>
              </a:ext>
            </a:extLst>
          </p:cNvPr>
          <p:cNvSpPr/>
          <p:nvPr/>
        </p:nvSpPr>
        <p:spPr>
          <a:xfrm>
            <a:off x="495865" y="3678539"/>
            <a:ext cx="920653"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Impact</a:t>
            </a:r>
          </a:p>
        </p:txBody>
      </p:sp>
      <p:sp>
        <p:nvSpPr>
          <p:cNvPr id="93" name="Oval 92">
            <a:extLst>
              <a:ext uri="{FF2B5EF4-FFF2-40B4-BE49-F238E27FC236}">
                <a16:creationId xmlns:a16="http://schemas.microsoft.com/office/drawing/2014/main" id="{F5D4FECB-810B-0057-8397-F1F174FAA50E}"/>
              </a:ext>
            </a:extLst>
          </p:cNvPr>
          <p:cNvSpPr/>
          <p:nvPr/>
        </p:nvSpPr>
        <p:spPr>
          <a:xfrm>
            <a:off x="3095250" y="4579123"/>
            <a:ext cx="1322346" cy="39844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t>Ambience</a:t>
            </a:r>
          </a:p>
        </p:txBody>
      </p:sp>
      <p:cxnSp>
        <p:nvCxnSpPr>
          <p:cNvPr id="94" name="Straight Connector 93">
            <a:extLst>
              <a:ext uri="{FF2B5EF4-FFF2-40B4-BE49-F238E27FC236}">
                <a16:creationId xmlns:a16="http://schemas.microsoft.com/office/drawing/2014/main" id="{6BF6F12A-E7FF-1B9E-12A3-FB02770FFA13}"/>
              </a:ext>
            </a:extLst>
          </p:cNvPr>
          <p:cNvCxnSpPr>
            <a:cxnSpLocks/>
            <a:stCxn id="93" idx="0"/>
            <a:endCxn id="2" idx="5"/>
          </p:cNvCxnSpPr>
          <p:nvPr/>
        </p:nvCxnSpPr>
        <p:spPr>
          <a:xfrm flipH="1" flipV="1">
            <a:off x="3688952" y="4299144"/>
            <a:ext cx="67471" cy="279979"/>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1134D269-AB42-965D-7F1A-0F5C4F88CA57}"/>
              </a:ext>
            </a:extLst>
          </p:cNvPr>
          <p:cNvCxnSpPr>
            <a:cxnSpLocks/>
            <a:stCxn id="6" idx="6"/>
            <a:endCxn id="100" idx="2"/>
          </p:cNvCxnSpPr>
          <p:nvPr/>
        </p:nvCxnSpPr>
        <p:spPr>
          <a:xfrm>
            <a:off x="4253441" y="3197895"/>
            <a:ext cx="477255" cy="6634"/>
          </a:xfrm>
          <a:prstGeom prst="line">
            <a:avLst/>
          </a:prstGeom>
        </p:spPr>
        <p:style>
          <a:lnRef idx="2">
            <a:schemeClr val="accent1"/>
          </a:lnRef>
          <a:fillRef idx="0">
            <a:schemeClr val="accent1"/>
          </a:fillRef>
          <a:effectRef idx="1">
            <a:schemeClr val="accent1"/>
          </a:effectRef>
          <a:fontRef idx="minor">
            <a:schemeClr val="tx1"/>
          </a:fontRef>
        </p:style>
      </p:cxnSp>
      <p:sp>
        <p:nvSpPr>
          <p:cNvPr id="100" name="Oval 99">
            <a:extLst>
              <a:ext uri="{FF2B5EF4-FFF2-40B4-BE49-F238E27FC236}">
                <a16:creationId xmlns:a16="http://schemas.microsoft.com/office/drawing/2014/main" id="{8AFD74F8-DE46-341C-5552-D4030B644BC9}"/>
              </a:ext>
            </a:extLst>
          </p:cNvPr>
          <p:cNvSpPr/>
          <p:nvPr/>
        </p:nvSpPr>
        <p:spPr>
          <a:xfrm>
            <a:off x="4730696" y="2870866"/>
            <a:ext cx="1719460" cy="667325"/>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Equipment sounds e.g. reloading</a:t>
            </a:r>
          </a:p>
        </p:txBody>
      </p:sp>
      <p:sp>
        <p:nvSpPr>
          <p:cNvPr id="101" name="Oval 100">
            <a:extLst>
              <a:ext uri="{FF2B5EF4-FFF2-40B4-BE49-F238E27FC236}">
                <a16:creationId xmlns:a16="http://schemas.microsoft.com/office/drawing/2014/main" id="{7AAFADC0-B08D-A102-EC16-FD9F27B77736}"/>
              </a:ext>
            </a:extLst>
          </p:cNvPr>
          <p:cNvSpPr/>
          <p:nvPr/>
        </p:nvSpPr>
        <p:spPr>
          <a:xfrm>
            <a:off x="5277452" y="4705089"/>
            <a:ext cx="1275282"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Explosions</a:t>
            </a:r>
          </a:p>
        </p:txBody>
      </p:sp>
      <p:cxnSp>
        <p:nvCxnSpPr>
          <p:cNvPr id="109" name="Straight Connector 108">
            <a:extLst>
              <a:ext uri="{FF2B5EF4-FFF2-40B4-BE49-F238E27FC236}">
                <a16:creationId xmlns:a16="http://schemas.microsoft.com/office/drawing/2014/main" id="{E5D95EED-7CF2-215E-DF43-6FECACEE97AB}"/>
              </a:ext>
            </a:extLst>
          </p:cNvPr>
          <p:cNvCxnSpPr>
            <a:cxnSpLocks/>
            <a:stCxn id="19" idx="4"/>
            <a:endCxn id="101" idx="1"/>
          </p:cNvCxnSpPr>
          <p:nvPr/>
        </p:nvCxnSpPr>
        <p:spPr>
          <a:xfrm>
            <a:off x="4740593" y="4336346"/>
            <a:ext cx="723620" cy="443536"/>
          </a:xfrm>
          <a:prstGeom prst="line">
            <a:avLst/>
          </a:prstGeom>
        </p:spPr>
        <p:style>
          <a:lnRef idx="2">
            <a:schemeClr val="accent1"/>
          </a:lnRef>
          <a:fillRef idx="0">
            <a:schemeClr val="accent1"/>
          </a:fillRef>
          <a:effectRef idx="1">
            <a:schemeClr val="accent1"/>
          </a:effectRef>
          <a:fontRef idx="minor">
            <a:schemeClr val="tx1"/>
          </a:fontRef>
        </p:style>
      </p:cxnSp>
      <p:sp>
        <p:nvSpPr>
          <p:cNvPr id="134" name="Oval 133">
            <a:extLst>
              <a:ext uri="{FF2B5EF4-FFF2-40B4-BE49-F238E27FC236}">
                <a16:creationId xmlns:a16="http://schemas.microsoft.com/office/drawing/2014/main" id="{AD7A386E-0DB6-6532-6FBB-B062170ED55F}"/>
              </a:ext>
            </a:extLst>
          </p:cNvPr>
          <p:cNvSpPr/>
          <p:nvPr/>
        </p:nvSpPr>
        <p:spPr>
          <a:xfrm>
            <a:off x="5343285" y="3924491"/>
            <a:ext cx="1275282"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Lasers etc.</a:t>
            </a:r>
          </a:p>
        </p:txBody>
      </p:sp>
      <p:cxnSp>
        <p:nvCxnSpPr>
          <p:cNvPr id="135" name="Straight Connector 134">
            <a:extLst>
              <a:ext uri="{FF2B5EF4-FFF2-40B4-BE49-F238E27FC236}">
                <a16:creationId xmlns:a16="http://schemas.microsoft.com/office/drawing/2014/main" id="{2989AC84-8E72-AAA8-007F-7AD69E8EEEEC}"/>
              </a:ext>
            </a:extLst>
          </p:cNvPr>
          <p:cNvCxnSpPr>
            <a:cxnSpLocks/>
            <a:stCxn id="19" idx="6"/>
            <a:endCxn id="134" idx="1"/>
          </p:cNvCxnSpPr>
          <p:nvPr/>
        </p:nvCxnSpPr>
        <p:spPr>
          <a:xfrm flipV="1">
            <a:off x="5284558" y="3999284"/>
            <a:ext cx="245488" cy="106"/>
          </a:xfrm>
          <a:prstGeom prst="line">
            <a:avLst/>
          </a:prstGeom>
        </p:spPr>
        <p:style>
          <a:lnRef idx="2">
            <a:schemeClr val="accent1"/>
          </a:lnRef>
          <a:fillRef idx="0">
            <a:schemeClr val="accent1"/>
          </a:fillRef>
          <a:effectRef idx="1">
            <a:schemeClr val="accent1"/>
          </a:effectRef>
          <a:fontRef idx="minor">
            <a:schemeClr val="tx1"/>
          </a:fontRef>
        </p:style>
      </p:cxnSp>
      <p:sp>
        <p:nvSpPr>
          <p:cNvPr id="140" name="Oval 139">
            <a:extLst>
              <a:ext uri="{FF2B5EF4-FFF2-40B4-BE49-F238E27FC236}">
                <a16:creationId xmlns:a16="http://schemas.microsoft.com/office/drawing/2014/main" id="{FDD52F30-CEB5-5724-16C0-40E22F045848}"/>
              </a:ext>
            </a:extLst>
          </p:cNvPr>
          <p:cNvSpPr/>
          <p:nvPr/>
        </p:nvSpPr>
        <p:spPr>
          <a:xfrm>
            <a:off x="4590957" y="5165320"/>
            <a:ext cx="1275282"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Wind, rain</a:t>
            </a:r>
          </a:p>
        </p:txBody>
      </p:sp>
      <p:cxnSp>
        <p:nvCxnSpPr>
          <p:cNvPr id="141" name="Straight Connector 140">
            <a:extLst>
              <a:ext uri="{FF2B5EF4-FFF2-40B4-BE49-F238E27FC236}">
                <a16:creationId xmlns:a16="http://schemas.microsoft.com/office/drawing/2014/main" id="{F03C0325-B868-3A06-16D3-4193B0FBF715}"/>
              </a:ext>
            </a:extLst>
          </p:cNvPr>
          <p:cNvCxnSpPr>
            <a:cxnSpLocks/>
            <a:stCxn id="93" idx="6"/>
            <a:endCxn id="140" idx="1"/>
          </p:cNvCxnSpPr>
          <p:nvPr/>
        </p:nvCxnSpPr>
        <p:spPr>
          <a:xfrm>
            <a:off x="4417596" y="4778346"/>
            <a:ext cx="360122" cy="461767"/>
          </a:xfrm>
          <a:prstGeom prst="line">
            <a:avLst/>
          </a:prstGeom>
        </p:spPr>
        <p:style>
          <a:lnRef idx="2">
            <a:schemeClr val="accent1"/>
          </a:lnRef>
          <a:fillRef idx="0">
            <a:schemeClr val="accent1"/>
          </a:fillRef>
          <a:effectRef idx="1">
            <a:schemeClr val="accent1"/>
          </a:effectRef>
          <a:fontRef idx="minor">
            <a:schemeClr val="tx1"/>
          </a:fontRef>
        </p:style>
      </p:cxnSp>
      <p:sp>
        <p:nvSpPr>
          <p:cNvPr id="143" name="Oval 142">
            <a:extLst>
              <a:ext uri="{FF2B5EF4-FFF2-40B4-BE49-F238E27FC236}">
                <a16:creationId xmlns:a16="http://schemas.microsoft.com/office/drawing/2014/main" id="{540E2B6E-BC87-C401-23CE-44CED139DBFA}"/>
              </a:ext>
            </a:extLst>
          </p:cNvPr>
          <p:cNvSpPr/>
          <p:nvPr/>
        </p:nvSpPr>
        <p:spPr>
          <a:xfrm>
            <a:off x="3140626" y="5165319"/>
            <a:ext cx="1322346" cy="695653"/>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Urban sounds e.g. traffic</a:t>
            </a:r>
          </a:p>
        </p:txBody>
      </p:sp>
      <p:cxnSp>
        <p:nvCxnSpPr>
          <p:cNvPr id="144" name="Straight Connector 143">
            <a:extLst>
              <a:ext uri="{FF2B5EF4-FFF2-40B4-BE49-F238E27FC236}">
                <a16:creationId xmlns:a16="http://schemas.microsoft.com/office/drawing/2014/main" id="{12495753-5C8B-1AE4-6E5B-480014BE3222}"/>
              </a:ext>
            </a:extLst>
          </p:cNvPr>
          <p:cNvCxnSpPr>
            <a:cxnSpLocks/>
            <a:stCxn id="93" idx="4"/>
          </p:cNvCxnSpPr>
          <p:nvPr/>
        </p:nvCxnSpPr>
        <p:spPr>
          <a:xfrm flipH="1">
            <a:off x="3734341" y="4977569"/>
            <a:ext cx="22082" cy="187751"/>
          </a:xfrm>
          <a:prstGeom prst="line">
            <a:avLst/>
          </a:prstGeom>
        </p:spPr>
        <p:style>
          <a:lnRef idx="2">
            <a:schemeClr val="accent1"/>
          </a:lnRef>
          <a:fillRef idx="0">
            <a:schemeClr val="accent1"/>
          </a:fillRef>
          <a:effectRef idx="1">
            <a:schemeClr val="accent1"/>
          </a:effectRef>
          <a:fontRef idx="minor">
            <a:schemeClr val="tx1"/>
          </a:fontRef>
        </p:style>
      </p:cxnSp>
      <p:sp>
        <p:nvSpPr>
          <p:cNvPr id="148" name="Oval 147">
            <a:extLst>
              <a:ext uri="{FF2B5EF4-FFF2-40B4-BE49-F238E27FC236}">
                <a16:creationId xmlns:a16="http://schemas.microsoft.com/office/drawing/2014/main" id="{B433FF51-5669-7A98-F8AC-A153F67EB88E}"/>
              </a:ext>
            </a:extLst>
          </p:cNvPr>
          <p:cNvSpPr/>
          <p:nvPr/>
        </p:nvSpPr>
        <p:spPr>
          <a:xfrm>
            <a:off x="1894815" y="4935607"/>
            <a:ext cx="1196282" cy="57068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Narration</a:t>
            </a:r>
          </a:p>
        </p:txBody>
      </p:sp>
      <p:cxnSp>
        <p:nvCxnSpPr>
          <p:cNvPr id="149" name="Straight Connector 148">
            <a:extLst>
              <a:ext uri="{FF2B5EF4-FFF2-40B4-BE49-F238E27FC236}">
                <a16:creationId xmlns:a16="http://schemas.microsoft.com/office/drawing/2014/main" id="{604A5709-FB51-8C24-EA47-AD8B1611324D}"/>
              </a:ext>
            </a:extLst>
          </p:cNvPr>
          <p:cNvCxnSpPr>
            <a:cxnSpLocks/>
            <a:stCxn id="14" idx="5"/>
            <a:endCxn id="148" idx="0"/>
          </p:cNvCxnSpPr>
          <p:nvPr/>
        </p:nvCxnSpPr>
        <p:spPr>
          <a:xfrm>
            <a:off x="1964552" y="4880907"/>
            <a:ext cx="528404" cy="54700"/>
          </a:xfrm>
          <a:prstGeom prst="line">
            <a:avLst/>
          </a:prstGeom>
        </p:spPr>
        <p:style>
          <a:lnRef idx="2">
            <a:schemeClr val="accent1"/>
          </a:lnRef>
          <a:fillRef idx="0">
            <a:schemeClr val="accent1"/>
          </a:fillRef>
          <a:effectRef idx="1">
            <a:schemeClr val="accent1"/>
          </a:effectRef>
          <a:fontRef idx="minor">
            <a:schemeClr val="tx1"/>
          </a:fontRef>
        </p:style>
      </p:cxnSp>
      <p:sp>
        <p:nvSpPr>
          <p:cNvPr id="154" name="Oval 153">
            <a:extLst>
              <a:ext uri="{FF2B5EF4-FFF2-40B4-BE49-F238E27FC236}">
                <a16:creationId xmlns:a16="http://schemas.microsoft.com/office/drawing/2014/main" id="{186BEEC5-1099-8DBD-BDE5-D8EE16CF5FEE}"/>
              </a:ext>
            </a:extLst>
          </p:cNvPr>
          <p:cNvSpPr/>
          <p:nvPr/>
        </p:nvSpPr>
        <p:spPr>
          <a:xfrm>
            <a:off x="956190" y="5827907"/>
            <a:ext cx="1869689" cy="391315"/>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Conversations</a:t>
            </a:r>
          </a:p>
        </p:txBody>
      </p:sp>
      <p:cxnSp>
        <p:nvCxnSpPr>
          <p:cNvPr id="155" name="Straight Connector 154">
            <a:extLst>
              <a:ext uri="{FF2B5EF4-FFF2-40B4-BE49-F238E27FC236}">
                <a16:creationId xmlns:a16="http://schemas.microsoft.com/office/drawing/2014/main" id="{30BA43DE-9FA3-2F8C-6575-B4533AEE5600}"/>
              </a:ext>
            </a:extLst>
          </p:cNvPr>
          <p:cNvCxnSpPr>
            <a:cxnSpLocks/>
            <a:stCxn id="14" idx="4"/>
            <a:endCxn id="154" idx="0"/>
          </p:cNvCxnSpPr>
          <p:nvPr/>
        </p:nvCxnSpPr>
        <p:spPr>
          <a:xfrm>
            <a:off x="1439495" y="4955700"/>
            <a:ext cx="451540" cy="872207"/>
          </a:xfrm>
          <a:prstGeom prst="line">
            <a:avLst/>
          </a:prstGeom>
        </p:spPr>
        <p:style>
          <a:lnRef idx="2">
            <a:schemeClr val="accent1"/>
          </a:lnRef>
          <a:fillRef idx="0">
            <a:schemeClr val="accent1"/>
          </a:fillRef>
          <a:effectRef idx="1">
            <a:schemeClr val="accent1"/>
          </a:effectRef>
          <a:fontRef idx="minor">
            <a:schemeClr val="tx1"/>
          </a:fontRef>
        </p:style>
      </p:cxnSp>
      <p:sp>
        <p:nvSpPr>
          <p:cNvPr id="162" name="Oval 161">
            <a:extLst>
              <a:ext uri="{FF2B5EF4-FFF2-40B4-BE49-F238E27FC236}">
                <a16:creationId xmlns:a16="http://schemas.microsoft.com/office/drawing/2014/main" id="{0762BD60-1402-A5A1-5828-495A94F3FD21}"/>
              </a:ext>
            </a:extLst>
          </p:cNvPr>
          <p:cNvSpPr/>
          <p:nvPr/>
        </p:nvSpPr>
        <p:spPr>
          <a:xfrm>
            <a:off x="305266" y="5151249"/>
            <a:ext cx="1485086" cy="570686"/>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Instructions</a:t>
            </a:r>
          </a:p>
        </p:txBody>
      </p:sp>
      <p:cxnSp>
        <p:nvCxnSpPr>
          <p:cNvPr id="163" name="Straight Connector 162">
            <a:extLst>
              <a:ext uri="{FF2B5EF4-FFF2-40B4-BE49-F238E27FC236}">
                <a16:creationId xmlns:a16="http://schemas.microsoft.com/office/drawing/2014/main" id="{C7AF9A0B-7D1F-E24E-F722-E2AC2DF8834B}"/>
              </a:ext>
            </a:extLst>
          </p:cNvPr>
          <p:cNvCxnSpPr>
            <a:cxnSpLocks/>
            <a:stCxn id="14" idx="3"/>
            <a:endCxn id="162" idx="0"/>
          </p:cNvCxnSpPr>
          <p:nvPr/>
        </p:nvCxnSpPr>
        <p:spPr>
          <a:xfrm>
            <a:off x="914438" y="4880907"/>
            <a:ext cx="133371" cy="270342"/>
          </a:xfrm>
          <a:prstGeom prst="line">
            <a:avLst/>
          </a:prstGeom>
        </p:spPr>
        <p:style>
          <a:lnRef idx="2">
            <a:schemeClr val="accent1"/>
          </a:lnRef>
          <a:fillRef idx="0">
            <a:schemeClr val="accent1"/>
          </a:fillRef>
          <a:effectRef idx="1">
            <a:schemeClr val="accent1"/>
          </a:effectRef>
          <a:fontRef idx="minor">
            <a:schemeClr val="tx1"/>
          </a:fontRef>
        </p:style>
      </p:cxnSp>
      <p:cxnSp>
        <p:nvCxnSpPr>
          <p:cNvPr id="179" name="Straight Connector 178">
            <a:extLst>
              <a:ext uri="{FF2B5EF4-FFF2-40B4-BE49-F238E27FC236}">
                <a16:creationId xmlns:a16="http://schemas.microsoft.com/office/drawing/2014/main" id="{FBBAEDA8-EB3D-D071-6371-81DE891C3D52}"/>
              </a:ext>
            </a:extLst>
          </p:cNvPr>
          <p:cNvCxnSpPr>
            <a:cxnSpLocks/>
            <a:endCxn id="6" idx="1"/>
          </p:cNvCxnSpPr>
          <p:nvPr/>
        </p:nvCxnSpPr>
        <p:spPr>
          <a:xfrm flipH="1">
            <a:off x="3404977" y="2667070"/>
            <a:ext cx="591" cy="350259"/>
          </a:xfrm>
          <a:prstGeom prst="line">
            <a:avLst/>
          </a:prstGeom>
        </p:spPr>
        <p:style>
          <a:lnRef idx="2">
            <a:schemeClr val="accent1"/>
          </a:lnRef>
          <a:fillRef idx="0">
            <a:schemeClr val="accent1"/>
          </a:fillRef>
          <a:effectRef idx="1">
            <a:schemeClr val="accent1"/>
          </a:effectRef>
          <a:fontRef idx="minor">
            <a:schemeClr val="tx1"/>
          </a:fontRef>
        </p:style>
      </p:cxnSp>
      <p:sp>
        <p:nvSpPr>
          <p:cNvPr id="180" name="Oval 179">
            <a:extLst>
              <a:ext uri="{FF2B5EF4-FFF2-40B4-BE49-F238E27FC236}">
                <a16:creationId xmlns:a16="http://schemas.microsoft.com/office/drawing/2014/main" id="{2D20A2BD-17FA-2E71-29AC-F8BA1723827D}"/>
              </a:ext>
            </a:extLst>
          </p:cNvPr>
          <p:cNvSpPr/>
          <p:nvPr/>
        </p:nvSpPr>
        <p:spPr>
          <a:xfrm>
            <a:off x="2840224" y="2199189"/>
            <a:ext cx="2844480" cy="510718"/>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Movement: footsteps, fighting, doors opening…</a:t>
            </a:r>
          </a:p>
        </p:txBody>
      </p:sp>
      <p:sp>
        <p:nvSpPr>
          <p:cNvPr id="183" name="Rectangle: Rounded Corners 182">
            <a:extLst>
              <a:ext uri="{FF2B5EF4-FFF2-40B4-BE49-F238E27FC236}">
                <a16:creationId xmlns:a16="http://schemas.microsoft.com/office/drawing/2014/main" id="{ADDDD32F-08A4-8F89-3EF6-2340E4BFB92C}"/>
              </a:ext>
            </a:extLst>
          </p:cNvPr>
          <p:cNvSpPr/>
          <p:nvPr/>
        </p:nvSpPr>
        <p:spPr>
          <a:xfrm>
            <a:off x="1941349" y="6504755"/>
            <a:ext cx="3230070" cy="1586429"/>
          </a:xfrm>
          <a:prstGeom prst="round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t>USE THIS WAGOLL TO IMPROVE YOUR OWN MINDMAPS</a:t>
            </a:r>
          </a:p>
        </p:txBody>
      </p:sp>
    </p:spTree>
    <p:extLst>
      <p:ext uri="{BB962C8B-B14F-4D97-AF65-F5344CB8AC3E}">
        <p14:creationId xmlns:p14="http://schemas.microsoft.com/office/powerpoint/2010/main" val="2651516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9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0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0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3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4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43"/>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154"/>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62"/>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1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4" grpId="0" animBg="1"/>
      <p:bldP spid="19" grpId="0" animBg="1"/>
      <p:bldP spid="82" grpId="0" animBg="1"/>
      <p:bldP spid="84" grpId="0" animBg="1"/>
      <p:bldP spid="87" grpId="0" animBg="1"/>
      <p:bldP spid="93" grpId="0" animBg="1"/>
      <p:bldP spid="100" grpId="0" animBg="1"/>
      <p:bldP spid="101" grpId="0" animBg="1"/>
      <p:bldP spid="134" grpId="0" animBg="1"/>
      <p:bldP spid="140" grpId="0" animBg="1"/>
      <p:bldP spid="143" grpId="0" animBg="1"/>
      <p:bldP spid="148" grpId="0" animBg="1"/>
      <p:bldP spid="154" grpId="0" animBg="1"/>
      <p:bldP spid="162" grpId="0" animBg="1"/>
      <p:bldP spid="18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66BA334-28AF-8418-1557-341797479391}"/>
              </a:ext>
            </a:extLst>
          </p:cNvPr>
          <p:cNvSpPr/>
          <p:nvPr/>
        </p:nvSpPr>
        <p:spPr>
          <a:xfrm>
            <a:off x="373220" y="7389949"/>
            <a:ext cx="1770373" cy="2116667"/>
          </a:xfrm>
          <a:prstGeom prst="roundRect">
            <a:avLst/>
          </a:prstGeom>
          <a:noFill/>
          <a:ln w="5715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8165892-2E01-2316-8184-06DCDE59B5C5}"/>
              </a:ext>
            </a:extLst>
          </p:cNvPr>
          <p:cNvSpPr/>
          <p:nvPr/>
        </p:nvSpPr>
        <p:spPr>
          <a:xfrm>
            <a:off x="239433" y="1083734"/>
            <a:ext cx="6483422" cy="853827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0A0CCDC-7AD4-638B-89CC-F30E8EC084BF}"/>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36</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3481144" y="550257"/>
            <a:ext cx="244366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Forms of Media</a:t>
            </a:r>
          </a:p>
        </p:txBody>
      </p:sp>
      <p:pic>
        <p:nvPicPr>
          <p:cNvPr id="7" name="Picture 6">
            <a:extLst>
              <a:ext uri="{FF2B5EF4-FFF2-40B4-BE49-F238E27FC236}">
                <a16:creationId xmlns:a16="http://schemas.microsoft.com/office/drawing/2014/main" id="{52EBB30C-0FA8-CEDC-2E15-36320934CE52}"/>
              </a:ext>
            </a:extLst>
          </p:cNvPr>
          <p:cNvPicPr>
            <a:picLocks noChangeAspect="1"/>
          </p:cNvPicPr>
          <p:nvPr/>
        </p:nvPicPr>
        <p:blipFill rotWithShape="1">
          <a:blip r:embed="rId2"/>
          <a:srcRect l="3908"/>
          <a:stretch/>
        </p:blipFill>
        <p:spPr>
          <a:xfrm>
            <a:off x="533910" y="7524394"/>
            <a:ext cx="1510417" cy="1875612"/>
          </a:xfrm>
          <a:prstGeom prst="rect">
            <a:avLst/>
          </a:prstGeom>
        </p:spPr>
      </p:pic>
    </p:spTree>
    <p:extLst>
      <p:ext uri="{BB962C8B-B14F-4D97-AF65-F5344CB8AC3E}">
        <p14:creationId xmlns:p14="http://schemas.microsoft.com/office/powerpoint/2010/main" val="1975567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0A0CCDC-7AD4-638B-89CC-F30E8EC084BF}"/>
              </a:ext>
            </a:extLst>
          </p:cNvPr>
          <p:cNvSpPr txBox="1"/>
          <p:nvPr/>
        </p:nvSpPr>
        <p:spPr>
          <a:xfrm>
            <a:off x="6210891" y="934437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37</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Types of Sound Creation</a:t>
            </a:r>
          </a:p>
        </p:txBody>
      </p:sp>
      <p:sp>
        <p:nvSpPr>
          <p:cNvPr id="3" name="TextBox 2">
            <a:extLst>
              <a:ext uri="{FF2B5EF4-FFF2-40B4-BE49-F238E27FC236}">
                <a16:creationId xmlns:a16="http://schemas.microsoft.com/office/drawing/2014/main" id="{CEF1718D-FD72-30ED-B6E6-DD05BD990D74}"/>
              </a:ext>
            </a:extLst>
          </p:cNvPr>
          <p:cNvSpPr txBox="1"/>
          <p:nvPr/>
        </p:nvSpPr>
        <p:spPr>
          <a:xfrm>
            <a:off x="108252" y="5003054"/>
            <a:ext cx="6573283" cy="3970318"/>
          </a:xfrm>
          <a:prstGeom prst="rect">
            <a:avLst/>
          </a:prstGeom>
          <a:noFill/>
        </p:spPr>
        <p:txBody>
          <a:bodyPr wrap="square" rtlCol="0">
            <a:spAutoFit/>
          </a:bodyPr>
          <a:lstStyle/>
          <a:p>
            <a:r>
              <a:rPr lang="en-GB" sz="1400"/>
              <a:t>2. Evaluate the advantages and disadvantages of </a:t>
            </a:r>
            <a:r>
              <a:rPr lang="en-GB" sz="1400" b="1"/>
              <a:t>both </a:t>
            </a:r>
            <a:r>
              <a:rPr lang="en-GB" sz="1400"/>
              <a:t>using commercial libraries for foley and creating your own.</a:t>
            </a:r>
          </a:p>
          <a:p>
            <a:endParaRPr lang="en-GB" sz="1400"/>
          </a:p>
          <a:p>
            <a:pPr rtl="0" fontAlgn="base">
              <a:spcBef>
                <a:spcPts val="0"/>
              </a:spcBef>
              <a:spcAft>
                <a:spcPts val="0"/>
              </a:spcAft>
            </a:pPr>
            <a:r>
              <a:rPr lang="en-GB" sz="1400" b="1" i="1">
                <a:solidFill>
                  <a:srgbClr val="292934"/>
                </a:solidFill>
                <a:latin typeface="Arial" panose="020B0604020202020204" pitchFamily="34" charset="0"/>
                <a:cs typeface="Arial" panose="020B0604020202020204" pitchFamily="34" charset="0"/>
              </a:rPr>
              <a:t>Commercial libraries</a:t>
            </a:r>
            <a:r>
              <a:rPr lang="en-GB" sz="1400" i="1">
                <a:solidFill>
                  <a:srgbClr val="292934"/>
                </a:solidFill>
                <a:latin typeface="Arial" panose="020B0604020202020204" pitchFamily="34" charset="0"/>
                <a:cs typeface="Arial" panose="020B0604020202020204" pitchFamily="34" charset="0"/>
              </a:rPr>
              <a:t>: An advantage of commercial libraries is that the sounds are readily available, so they are much less time consuming to use than creating your own. Another advantage is that, as they are a paid-for resource, it is likely they will be of a reasonably good standard. A disadvantage of using commercial libraries is that you have to pay for the foley, which may cost more than creating your own. Another disadvantage is that the foley provided is not custom-made for what you are using it for, therefore it may not fit or may require editing to get it to match what is happening on-screen.</a:t>
            </a:r>
          </a:p>
          <a:p>
            <a:pPr rtl="0" fontAlgn="base">
              <a:spcBef>
                <a:spcPts val="0"/>
              </a:spcBef>
              <a:spcAft>
                <a:spcPts val="0"/>
              </a:spcAft>
            </a:pPr>
            <a:endParaRPr lang="en-GB" sz="1400" i="1">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b="1" i="1">
                <a:solidFill>
                  <a:srgbClr val="292934"/>
                </a:solidFill>
                <a:latin typeface="Arial" panose="020B0604020202020204" pitchFamily="34" charset="0"/>
                <a:cs typeface="Arial" panose="020B0604020202020204" pitchFamily="34" charset="0"/>
              </a:rPr>
              <a:t>Creating your own: </a:t>
            </a:r>
            <a:r>
              <a:rPr lang="en-GB" sz="1400" i="1">
                <a:solidFill>
                  <a:srgbClr val="292934"/>
                </a:solidFill>
                <a:latin typeface="Arial" panose="020B0604020202020204" pitchFamily="34" charset="0"/>
                <a:cs typeface="Arial" panose="020B0604020202020204" pitchFamily="34" charset="0"/>
              </a:rPr>
              <a:t>An advantage of creating your own foley is that it is custom-made for your use. This way, you can guarantee that it fits your purpose and will also sound more unique. Disadvantages of creating your own foley are that it is time consuming as you must prepare recording equipment and source foley materials for props, and potentially costly, if you need to purchase recording equipment and materials for foley props.</a:t>
            </a:r>
            <a:endParaRPr lang="en-GB" sz="1400" i="1"/>
          </a:p>
        </p:txBody>
      </p:sp>
      <p:sp>
        <p:nvSpPr>
          <p:cNvPr id="10" name="Rectangle: Rounded Corners 9">
            <a:extLst>
              <a:ext uri="{FF2B5EF4-FFF2-40B4-BE49-F238E27FC236}">
                <a16:creationId xmlns:a16="http://schemas.microsoft.com/office/drawing/2014/main" id="{98BFE79D-D91D-915B-219C-D60232496747}"/>
              </a:ext>
            </a:extLst>
          </p:cNvPr>
          <p:cNvSpPr/>
          <p:nvPr/>
        </p:nvSpPr>
        <p:spPr>
          <a:xfrm>
            <a:off x="299771" y="1309947"/>
            <a:ext cx="947695"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Foley </a:t>
            </a:r>
          </a:p>
        </p:txBody>
      </p:sp>
      <p:sp>
        <p:nvSpPr>
          <p:cNvPr id="13" name="Rectangle: Rounded Corners 12">
            <a:extLst>
              <a:ext uri="{FF2B5EF4-FFF2-40B4-BE49-F238E27FC236}">
                <a16:creationId xmlns:a16="http://schemas.microsoft.com/office/drawing/2014/main" id="{76D06BCF-546C-90DE-EAAD-7D73C0549F0E}"/>
              </a:ext>
            </a:extLst>
          </p:cNvPr>
          <p:cNvSpPr/>
          <p:nvPr/>
        </p:nvSpPr>
        <p:spPr>
          <a:xfrm>
            <a:off x="308678" y="1683553"/>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Ambience</a:t>
            </a:r>
          </a:p>
        </p:txBody>
      </p:sp>
      <p:sp>
        <p:nvSpPr>
          <p:cNvPr id="14" name="Rectangle: Rounded Corners 13">
            <a:extLst>
              <a:ext uri="{FF2B5EF4-FFF2-40B4-BE49-F238E27FC236}">
                <a16:creationId xmlns:a16="http://schemas.microsoft.com/office/drawing/2014/main" id="{CBEDE0AB-7815-EE45-8548-35491AB8D7A0}"/>
              </a:ext>
            </a:extLst>
          </p:cNvPr>
          <p:cNvSpPr/>
          <p:nvPr/>
        </p:nvSpPr>
        <p:spPr>
          <a:xfrm>
            <a:off x="308678" y="2100116"/>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Dialogue</a:t>
            </a:r>
          </a:p>
        </p:txBody>
      </p:sp>
      <p:sp>
        <p:nvSpPr>
          <p:cNvPr id="16" name="Rectangle: Rounded Corners 15">
            <a:extLst>
              <a:ext uri="{FF2B5EF4-FFF2-40B4-BE49-F238E27FC236}">
                <a16:creationId xmlns:a16="http://schemas.microsoft.com/office/drawing/2014/main" id="{461E1271-5E9E-7C7A-B977-29EFE3A1D4E7}"/>
              </a:ext>
            </a:extLst>
          </p:cNvPr>
          <p:cNvSpPr/>
          <p:nvPr/>
        </p:nvSpPr>
        <p:spPr>
          <a:xfrm>
            <a:off x="308678" y="2500868"/>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Voice-overs</a:t>
            </a:r>
          </a:p>
        </p:txBody>
      </p:sp>
      <p:sp>
        <p:nvSpPr>
          <p:cNvPr id="17" name="Rectangle: Rounded Corners 16">
            <a:extLst>
              <a:ext uri="{FF2B5EF4-FFF2-40B4-BE49-F238E27FC236}">
                <a16:creationId xmlns:a16="http://schemas.microsoft.com/office/drawing/2014/main" id="{BD404745-16CF-5036-6F41-4A4E82E7A582}"/>
              </a:ext>
            </a:extLst>
          </p:cNvPr>
          <p:cNvSpPr/>
          <p:nvPr/>
        </p:nvSpPr>
        <p:spPr>
          <a:xfrm>
            <a:off x="308678" y="2956305"/>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Underscore</a:t>
            </a:r>
          </a:p>
        </p:txBody>
      </p:sp>
      <p:sp>
        <p:nvSpPr>
          <p:cNvPr id="18" name="Rectangle: Rounded Corners 17">
            <a:extLst>
              <a:ext uri="{FF2B5EF4-FFF2-40B4-BE49-F238E27FC236}">
                <a16:creationId xmlns:a16="http://schemas.microsoft.com/office/drawing/2014/main" id="{851EF2AA-B248-C8F2-332D-3D9D6B5DB61E}"/>
              </a:ext>
            </a:extLst>
          </p:cNvPr>
          <p:cNvSpPr/>
          <p:nvPr/>
        </p:nvSpPr>
        <p:spPr>
          <a:xfrm>
            <a:off x="308678" y="3371842"/>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Spot effects</a:t>
            </a:r>
          </a:p>
        </p:txBody>
      </p:sp>
      <p:sp>
        <p:nvSpPr>
          <p:cNvPr id="19" name="Rectangle: Rounded Corners 18">
            <a:extLst>
              <a:ext uri="{FF2B5EF4-FFF2-40B4-BE49-F238E27FC236}">
                <a16:creationId xmlns:a16="http://schemas.microsoft.com/office/drawing/2014/main" id="{A7F92274-7A89-89A4-5259-307A9CEC99F2}"/>
              </a:ext>
            </a:extLst>
          </p:cNvPr>
          <p:cNvSpPr/>
          <p:nvPr/>
        </p:nvSpPr>
        <p:spPr>
          <a:xfrm>
            <a:off x="4291162" y="1864804"/>
            <a:ext cx="2324521"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The reproduction of everyday sounds using props</a:t>
            </a:r>
          </a:p>
        </p:txBody>
      </p:sp>
      <p:sp>
        <p:nvSpPr>
          <p:cNvPr id="20" name="Rectangle: Rounded Corners 19">
            <a:extLst>
              <a:ext uri="{FF2B5EF4-FFF2-40B4-BE49-F238E27FC236}">
                <a16:creationId xmlns:a16="http://schemas.microsoft.com/office/drawing/2014/main" id="{AA3258A2-A950-CFDF-5891-96757D80CEF4}"/>
              </a:ext>
            </a:extLst>
          </p:cNvPr>
          <p:cNvSpPr/>
          <p:nvPr/>
        </p:nvSpPr>
        <p:spPr>
          <a:xfrm>
            <a:off x="4291162" y="1254643"/>
            <a:ext cx="2258160"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Atmospheric sounds e.g. rain</a:t>
            </a:r>
          </a:p>
        </p:txBody>
      </p:sp>
      <p:sp>
        <p:nvSpPr>
          <p:cNvPr id="21" name="Rectangle: Rounded Corners 20">
            <a:extLst>
              <a:ext uri="{FF2B5EF4-FFF2-40B4-BE49-F238E27FC236}">
                <a16:creationId xmlns:a16="http://schemas.microsoft.com/office/drawing/2014/main" id="{41A6E580-51C2-1AC8-ACEB-953CDEF2BE2F}"/>
              </a:ext>
            </a:extLst>
          </p:cNvPr>
          <p:cNvSpPr/>
          <p:nvPr/>
        </p:nvSpPr>
        <p:spPr>
          <a:xfrm>
            <a:off x="4291162" y="3655285"/>
            <a:ext cx="2261098"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Characters speaking to one another</a:t>
            </a:r>
          </a:p>
        </p:txBody>
      </p:sp>
      <p:sp>
        <p:nvSpPr>
          <p:cNvPr id="22" name="Rectangle: Rounded Corners 21">
            <a:extLst>
              <a:ext uri="{FF2B5EF4-FFF2-40B4-BE49-F238E27FC236}">
                <a16:creationId xmlns:a16="http://schemas.microsoft.com/office/drawing/2014/main" id="{BDE333AD-0E22-A2D8-ADC2-9991D88E71DA}"/>
              </a:ext>
            </a:extLst>
          </p:cNvPr>
          <p:cNvSpPr/>
          <p:nvPr/>
        </p:nvSpPr>
        <p:spPr>
          <a:xfrm>
            <a:off x="4291162" y="2481496"/>
            <a:ext cx="2258160"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Narration over what is happening on-screen</a:t>
            </a:r>
          </a:p>
        </p:txBody>
      </p:sp>
      <p:sp>
        <p:nvSpPr>
          <p:cNvPr id="23" name="Rectangle: Rounded Corners 22">
            <a:extLst>
              <a:ext uri="{FF2B5EF4-FFF2-40B4-BE49-F238E27FC236}">
                <a16:creationId xmlns:a16="http://schemas.microsoft.com/office/drawing/2014/main" id="{AEF3AE2A-9C22-7E50-239E-B81CA594721F}"/>
              </a:ext>
            </a:extLst>
          </p:cNvPr>
          <p:cNvSpPr/>
          <p:nvPr/>
        </p:nvSpPr>
        <p:spPr>
          <a:xfrm>
            <a:off x="4298673" y="4238760"/>
            <a:ext cx="2261098"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The music underpinning the action</a:t>
            </a:r>
          </a:p>
        </p:txBody>
      </p:sp>
      <p:sp>
        <p:nvSpPr>
          <p:cNvPr id="24" name="Rectangle: Rounded Corners 23">
            <a:extLst>
              <a:ext uri="{FF2B5EF4-FFF2-40B4-BE49-F238E27FC236}">
                <a16:creationId xmlns:a16="http://schemas.microsoft.com/office/drawing/2014/main" id="{73DEA5C3-0981-7CC8-5832-C68400EEC79A}"/>
              </a:ext>
            </a:extLst>
          </p:cNvPr>
          <p:cNvSpPr/>
          <p:nvPr/>
        </p:nvSpPr>
        <p:spPr>
          <a:xfrm>
            <a:off x="4291162" y="3064248"/>
            <a:ext cx="2324521"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Specific hard-to-recreate sound events </a:t>
            </a:r>
            <a:r>
              <a:rPr lang="en-GB" sz="1200" err="1"/>
              <a:t>e.g</a:t>
            </a:r>
            <a:r>
              <a:rPr lang="en-GB" sz="1200"/>
              <a:t> explosions</a:t>
            </a:r>
          </a:p>
        </p:txBody>
      </p:sp>
      <p:sp>
        <p:nvSpPr>
          <p:cNvPr id="26" name="Rectangle: Rounded Corners 25">
            <a:extLst>
              <a:ext uri="{FF2B5EF4-FFF2-40B4-BE49-F238E27FC236}">
                <a16:creationId xmlns:a16="http://schemas.microsoft.com/office/drawing/2014/main" id="{D451BB5C-52B6-3608-A438-021F86BA3EAA}"/>
              </a:ext>
            </a:extLst>
          </p:cNvPr>
          <p:cNvSpPr/>
          <p:nvPr/>
        </p:nvSpPr>
        <p:spPr>
          <a:xfrm>
            <a:off x="155744" y="4122337"/>
            <a:ext cx="3996636" cy="714191"/>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b="1">
                <a:solidFill>
                  <a:schemeClr val="tx1"/>
                </a:solidFill>
              </a:rPr>
              <a:t>Revision tip</a:t>
            </a:r>
            <a:r>
              <a:rPr lang="en-GB" sz="1400">
                <a:solidFill>
                  <a:schemeClr val="tx1"/>
                </a:solidFill>
              </a:rPr>
              <a:t>: think about how sound is produced in each of these types. What are benefits/disadvantages of different methods?</a:t>
            </a:r>
          </a:p>
        </p:txBody>
      </p:sp>
      <p:sp>
        <p:nvSpPr>
          <p:cNvPr id="27" name="TextBox 26">
            <a:extLst>
              <a:ext uri="{FF2B5EF4-FFF2-40B4-BE49-F238E27FC236}">
                <a16:creationId xmlns:a16="http://schemas.microsoft.com/office/drawing/2014/main" id="{859F2B7E-37FA-E203-5FA9-17E5D9379F9A}"/>
              </a:ext>
            </a:extLst>
          </p:cNvPr>
          <p:cNvSpPr txBox="1"/>
          <p:nvPr/>
        </p:nvSpPr>
        <p:spPr>
          <a:xfrm>
            <a:off x="372534" y="1017688"/>
            <a:ext cx="5283200" cy="307777"/>
          </a:xfrm>
          <a:prstGeom prst="rect">
            <a:avLst/>
          </a:prstGeom>
          <a:noFill/>
        </p:spPr>
        <p:txBody>
          <a:bodyPr wrap="square" rtlCol="0">
            <a:spAutoFit/>
          </a:bodyPr>
          <a:lstStyle/>
          <a:p>
            <a:r>
              <a:rPr lang="en-GB" sz="1400"/>
              <a:t>1. Match the description to the type of sound creation.</a:t>
            </a:r>
          </a:p>
        </p:txBody>
      </p:sp>
      <p:cxnSp>
        <p:nvCxnSpPr>
          <p:cNvPr id="4" name="Straight Connector 3">
            <a:extLst>
              <a:ext uri="{FF2B5EF4-FFF2-40B4-BE49-F238E27FC236}">
                <a16:creationId xmlns:a16="http://schemas.microsoft.com/office/drawing/2014/main" id="{9E149D24-E79C-DE2A-7BC5-566BCAE75044}"/>
              </a:ext>
            </a:extLst>
          </p:cNvPr>
          <p:cNvCxnSpPr>
            <a:stCxn id="10" idx="3"/>
            <a:endCxn id="19" idx="1"/>
          </p:cNvCxnSpPr>
          <p:nvPr/>
        </p:nvCxnSpPr>
        <p:spPr>
          <a:xfrm>
            <a:off x="1247466" y="1463836"/>
            <a:ext cx="3043696" cy="663615"/>
          </a:xfrm>
          <a:prstGeom prst="line">
            <a:avLst/>
          </a:prstGeom>
        </p:spPr>
        <p:style>
          <a:lnRef idx="2">
            <a:schemeClr val="accent1"/>
          </a:lnRef>
          <a:fillRef idx="0">
            <a:schemeClr val="accent1"/>
          </a:fillRef>
          <a:effectRef idx="1">
            <a:schemeClr val="accent1"/>
          </a:effectRef>
          <a:fontRef idx="minor">
            <a:schemeClr val="tx1"/>
          </a:fontRef>
        </p:style>
      </p:cxnSp>
      <p:cxnSp>
        <p:nvCxnSpPr>
          <p:cNvPr id="5" name="Straight Connector 4">
            <a:extLst>
              <a:ext uri="{FF2B5EF4-FFF2-40B4-BE49-F238E27FC236}">
                <a16:creationId xmlns:a16="http://schemas.microsoft.com/office/drawing/2014/main" id="{3A2A577F-537E-68A0-6993-105043707438}"/>
              </a:ext>
            </a:extLst>
          </p:cNvPr>
          <p:cNvCxnSpPr>
            <a:cxnSpLocks/>
            <a:stCxn id="13" idx="3"/>
            <a:endCxn id="20" idx="1"/>
          </p:cNvCxnSpPr>
          <p:nvPr/>
        </p:nvCxnSpPr>
        <p:spPr>
          <a:xfrm flipV="1">
            <a:off x="1586006" y="1517290"/>
            <a:ext cx="2705156" cy="320152"/>
          </a:xfrm>
          <a:prstGeom prst="lin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3B961687-3047-EBE9-BA5A-0C8EAFACD06C}"/>
              </a:ext>
            </a:extLst>
          </p:cNvPr>
          <p:cNvCxnSpPr>
            <a:cxnSpLocks/>
            <a:stCxn id="14" idx="3"/>
            <a:endCxn id="21" idx="1"/>
          </p:cNvCxnSpPr>
          <p:nvPr/>
        </p:nvCxnSpPr>
        <p:spPr>
          <a:xfrm>
            <a:off x="1586006" y="2254005"/>
            <a:ext cx="2705156" cy="1663927"/>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FD6A61B9-C69F-C680-A0EC-18BD21D71A0C}"/>
              </a:ext>
            </a:extLst>
          </p:cNvPr>
          <p:cNvCxnSpPr>
            <a:cxnSpLocks/>
            <a:stCxn id="16" idx="3"/>
            <a:endCxn id="22" idx="1"/>
          </p:cNvCxnSpPr>
          <p:nvPr/>
        </p:nvCxnSpPr>
        <p:spPr>
          <a:xfrm>
            <a:off x="1586006" y="2654757"/>
            <a:ext cx="2705156" cy="89386"/>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E7372B4E-89D2-44E1-4FFF-79E2C7A07E39}"/>
              </a:ext>
            </a:extLst>
          </p:cNvPr>
          <p:cNvCxnSpPr>
            <a:cxnSpLocks/>
            <a:stCxn id="17" idx="3"/>
            <a:endCxn id="23" idx="1"/>
          </p:cNvCxnSpPr>
          <p:nvPr/>
        </p:nvCxnSpPr>
        <p:spPr>
          <a:xfrm>
            <a:off x="1586006" y="3110194"/>
            <a:ext cx="2712667" cy="1391213"/>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105C2E35-57D8-0A84-7DE2-F090C90FECC6}"/>
              </a:ext>
            </a:extLst>
          </p:cNvPr>
          <p:cNvCxnSpPr>
            <a:cxnSpLocks/>
            <a:stCxn id="18" idx="3"/>
            <a:endCxn id="24" idx="1"/>
          </p:cNvCxnSpPr>
          <p:nvPr/>
        </p:nvCxnSpPr>
        <p:spPr>
          <a:xfrm flipV="1">
            <a:off x="1586006" y="3326895"/>
            <a:ext cx="2705156" cy="19883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0874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33" name="Rectangle 32">
            <a:extLst>
              <a:ext uri="{FF2B5EF4-FFF2-40B4-BE49-F238E27FC236}">
                <a16:creationId xmlns:a16="http://schemas.microsoft.com/office/drawing/2014/main" id="{AA4B7509-0B31-D4DD-6998-D0CBAD929DBA}"/>
              </a:ext>
            </a:extLst>
          </p:cNvPr>
          <p:cNvSpPr/>
          <p:nvPr/>
        </p:nvSpPr>
        <p:spPr>
          <a:xfrm>
            <a:off x="239433" y="5410284"/>
            <a:ext cx="6483422" cy="421172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0A0CCDC-7AD4-638B-89CC-F30E8EC084BF}"/>
              </a:ext>
            </a:extLst>
          </p:cNvPr>
          <p:cNvSpPr txBox="1"/>
          <p:nvPr/>
        </p:nvSpPr>
        <p:spPr>
          <a:xfrm>
            <a:off x="6210891" y="934437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38</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Types of Sound Creation</a:t>
            </a:r>
          </a:p>
        </p:txBody>
      </p:sp>
      <p:sp>
        <p:nvSpPr>
          <p:cNvPr id="27" name="TextBox 26">
            <a:extLst>
              <a:ext uri="{FF2B5EF4-FFF2-40B4-BE49-F238E27FC236}">
                <a16:creationId xmlns:a16="http://schemas.microsoft.com/office/drawing/2014/main" id="{859F2B7E-37FA-E203-5FA9-17E5D9379F9A}"/>
              </a:ext>
            </a:extLst>
          </p:cNvPr>
          <p:cNvSpPr txBox="1"/>
          <p:nvPr/>
        </p:nvSpPr>
        <p:spPr>
          <a:xfrm>
            <a:off x="372534" y="1017688"/>
            <a:ext cx="5283200" cy="523220"/>
          </a:xfrm>
          <a:prstGeom prst="rect">
            <a:avLst/>
          </a:prstGeom>
          <a:noFill/>
        </p:spPr>
        <p:txBody>
          <a:bodyPr wrap="square" rtlCol="0">
            <a:spAutoFit/>
          </a:bodyPr>
          <a:lstStyle/>
          <a:p>
            <a:r>
              <a:rPr lang="en-GB" sz="1400"/>
              <a:t>1. Use the keywords below to answer the following questions about </a:t>
            </a:r>
            <a:r>
              <a:rPr lang="en-GB" sz="1400" b="1"/>
              <a:t>sound arrangement.</a:t>
            </a:r>
            <a:r>
              <a:rPr lang="en-GB" sz="1400"/>
              <a:t>.</a:t>
            </a:r>
          </a:p>
        </p:txBody>
      </p:sp>
      <p:sp>
        <p:nvSpPr>
          <p:cNvPr id="5" name="Rectangle: Rounded Corners 4">
            <a:extLst>
              <a:ext uri="{FF2B5EF4-FFF2-40B4-BE49-F238E27FC236}">
                <a16:creationId xmlns:a16="http://schemas.microsoft.com/office/drawing/2014/main" id="{C4788659-2A52-252B-7E29-061A73FA744C}"/>
              </a:ext>
            </a:extLst>
          </p:cNvPr>
          <p:cNvSpPr/>
          <p:nvPr/>
        </p:nvSpPr>
        <p:spPr>
          <a:xfrm>
            <a:off x="1977618" y="1565033"/>
            <a:ext cx="1013640" cy="205862"/>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Texture</a:t>
            </a:r>
          </a:p>
        </p:txBody>
      </p:sp>
      <p:sp>
        <p:nvSpPr>
          <p:cNvPr id="6" name="Rectangle: Rounded Corners 5">
            <a:extLst>
              <a:ext uri="{FF2B5EF4-FFF2-40B4-BE49-F238E27FC236}">
                <a16:creationId xmlns:a16="http://schemas.microsoft.com/office/drawing/2014/main" id="{EBEA741A-8E2A-43A7-E49B-536E98AE1F1E}"/>
              </a:ext>
            </a:extLst>
          </p:cNvPr>
          <p:cNvSpPr/>
          <p:nvPr/>
        </p:nvSpPr>
        <p:spPr>
          <a:xfrm>
            <a:off x="991669" y="1563982"/>
            <a:ext cx="881118" cy="19933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Layering</a:t>
            </a:r>
          </a:p>
        </p:txBody>
      </p:sp>
      <p:sp>
        <p:nvSpPr>
          <p:cNvPr id="7" name="Rectangle: Rounded Corners 6">
            <a:extLst>
              <a:ext uri="{FF2B5EF4-FFF2-40B4-BE49-F238E27FC236}">
                <a16:creationId xmlns:a16="http://schemas.microsoft.com/office/drawing/2014/main" id="{0CDEEE14-5B85-BD00-D355-50E39C870E2F}"/>
              </a:ext>
            </a:extLst>
          </p:cNvPr>
          <p:cNvSpPr/>
          <p:nvPr/>
        </p:nvSpPr>
        <p:spPr>
          <a:xfrm>
            <a:off x="4818346" y="1563982"/>
            <a:ext cx="1013640"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Impact</a:t>
            </a:r>
          </a:p>
        </p:txBody>
      </p:sp>
      <p:sp>
        <p:nvSpPr>
          <p:cNvPr id="8" name="Rectangle: Rounded Corners 7">
            <a:extLst>
              <a:ext uri="{FF2B5EF4-FFF2-40B4-BE49-F238E27FC236}">
                <a16:creationId xmlns:a16="http://schemas.microsoft.com/office/drawing/2014/main" id="{5095559E-ED0D-58B6-5F1C-2F88463BF6E5}"/>
              </a:ext>
            </a:extLst>
          </p:cNvPr>
          <p:cNvSpPr/>
          <p:nvPr/>
        </p:nvSpPr>
        <p:spPr>
          <a:xfrm>
            <a:off x="3096089" y="1555326"/>
            <a:ext cx="881118" cy="20586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Mood</a:t>
            </a:r>
          </a:p>
        </p:txBody>
      </p:sp>
      <p:sp>
        <p:nvSpPr>
          <p:cNvPr id="9" name="Rectangle: Rounded Corners 8">
            <a:extLst>
              <a:ext uri="{FF2B5EF4-FFF2-40B4-BE49-F238E27FC236}">
                <a16:creationId xmlns:a16="http://schemas.microsoft.com/office/drawing/2014/main" id="{E08B948F-3ACC-A029-8D81-EC6A54A5542A}"/>
              </a:ext>
            </a:extLst>
          </p:cNvPr>
          <p:cNvSpPr/>
          <p:nvPr/>
        </p:nvSpPr>
        <p:spPr>
          <a:xfrm>
            <a:off x="4065571" y="1555327"/>
            <a:ext cx="602822"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Style</a:t>
            </a:r>
          </a:p>
        </p:txBody>
      </p:sp>
      <p:sp>
        <p:nvSpPr>
          <p:cNvPr id="25" name="Rectangle: Rounded Corners 24">
            <a:extLst>
              <a:ext uri="{FF2B5EF4-FFF2-40B4-BE49-F238E27FC236}">
                <a16:creationId xmlns:a16="http://schemas.microsoft.com/office/drawing/2014/main" id="{33F79E95-22B0-45DF-1E33-853CF7A9A07A}"/>
              </a:ext>
            </a:extLst>
          </p:cNvPr>
          <p:cNvSpPr/>
          <p:nvPr/>
        </p:nvSpPr>
        <p:spPr>
          <a:xfrm>
            <a:off x="3597094" y="1855248"/>
            <a:ext cx="1013640"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Diegetic</a:t>
            </a:r>
          </a:p>
        </p:txBody>
      </p:sp>
      <p:sp>
        <p:nvSpPr>
          <p:cNvPr id="28" name="Rectangle: Rounded Corners 27">
            <a:extLst>
              <a:ext uri="{FF2B5EF4-FFF2-40B4-BE49-F238E27FC236}">
                <a16:creationId xmlns:a16="http://schemas.microsoft.com/office/drawing/2014/main" id="{82D8BF88-5CC7-92F8-DC33-9DFB54DE2711}"/>
              </a:ext>
            </a:extLst>
          </p:cNvPr>
          <p:cNvSpPr/>
          <p:nvPr/>
        </p:nvSpPr>
        <p:spPr>
          <a:xfrm>
            <a:off x="2299466" y="1858826"/>
            <a:ext cx="1179292"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Non-diegetic</a:t>
            </a:r>
          </a:p>
        </p:txBody>
      </p:sp>
      <p:sp>
        <p:nvSpPr>
          <p:cNvPr id="29" name="TextBox 28">
            <a:extLst>
              <a:ext uri="{FF2B5EF4-FFF2-40B4-BE49-F238E27FC236}">
                <a16:creationId xmlns:a16="http://schemas.microsoft.com/office/drawing/2014/main" id="{225213E2-73A9-55EF-A38A-6B38E65B438F}"/>
              </a:ext>
            </a:extLst>
          </p:cNvPr>
          <p:cNvSpPr txBox="1"/>
          <p:nvPr/>
        </p:nvSpPr>
        <p:spPr>
          <a:xfrm>
            <a:off x="236025" y="2229101"/>
            <a:ext cx="6485466" cy="2492990"/>
          </a:xfrm>
          <a:prstGeom prst="rect">
            <a:avLst/>
          </a:prstGeom>
          <a:noFill/>
        </p:spPr>
        <p:txBody>
          <a:bodyPr wrap="square" rtlCol="0">
            <a:spAutoFit/>
          </a:bodyPr>
          <a:lstStyle/>
          <a:p>
            <a:r>
              <a:rPr lang="en-GB" sz="1200"/>
              <a:t>A) Composers may consider the </a:t>
            </a:r>
            <a:r>
              <a:rPr lang="en-GB" sz="1200" b="1"/>
              <a:t>style</a:t>
            </a:r>
            <a:r>
              <a:rPr lang="en-GB" sz="1200"/>
              <a:t>, e.g. a film set in 1930s Chicago may feature jazz music.</a:t>
            </a:r>
          </a:p>
          <a:p>
            <a:endParaRPr lang="en-GB" sz="1200"/>
          </a:p>
          <a:p>
            <a:pPr marL="228600" indent="-228600">
              <a:buAutoNum type="alphaUcParenR" startAt="2"/>
            </a:pPr>
            <a:r>
              <a:rPr lang="en-GB" sz="1200"/>
              <a:t>Different layers of sound build up a thick </a:t>
            </a:r>
            <a:r>
              <a:rPr lang="en-GB" sz="1200" b="1"/>
              <a:t>texture.</a:t>
            </a:r>
          </a:p>
          <a:p>
            <a:pPr marL="228600" indent="-228600">
              <a:buAutoNum type="alphaUcParenR" startAt="2"/>
            </a:pPr>
            <a:endParaRPr lang="en-GB" sz="1200"/>
          </a:p>
          <a:p>
            <a:pPr marL="228600" indent="-228600">
              <a:buAutoNum type="alphaUcParenR" startAt="2"/>
            </a:pPr>
            <a:r>
              <a:rPr lang="en-GB" sz="1200"/>
              <a:t>Composers should consider the </a:t>
            </a:r>
            <a:r>
              <a:rPr lang="en-GB" sz="1200" b="1"/>
              <a:t>mood</a:t>
            </a:r>
            <a:r>
              <a:rPr lang="en-GB" sz="1200"/>
              <a:t> of a scene when composing.</a:t>
            </a:r>
          </a:p>
          <a:p>
            <a:pPr marL="228600" indent="-228600">
              <a:buAutoNum type="alphaUcParenR" startAt="2"/>
            </a:pPr>
            <a:endParaRPr lang="en-GB" sz="1200"/>
          </a:p>
          <a:p>
            <a:pPr marL="228600" indent="-228600">
              <a:buAutoNum type="alphaUcParenR" startAt="2"/>
            </a:pPr>
            <a:r>
              <a:rPr lang="en-GB" sz="1200"/>
              <a:t>Composers should consider how they want to</a:t>
            </a:r>
            <a:r>
              <a:rPr lang="en-GB" sz="1200" b="1"/>
              <a:t> impact </a:t>
            </a:r>
            <a:r>
              <a:rPr lang="en-GB" sz="1200"/>
              <a:t>the audience.</a:t>
            </a:r>
          </a:p>
          <a:p>
            <a:pPr marL="228600" indent="-228600">
              <a:buAutoNum type="alphaUcParenR" startAt="2"/>
            </a:pPr>
            <a:endParaRPr lang="en-GB" sz="1200"/>
          </a:p>
          <a:p>
            <a:pPr marL="228600" indent="-228600">
              <a:buAutoNum type="alphaUcParenR" startAt="2"/>
            </a:pPr>
            <a:r>
              <a:rPr lang="en-GB" sz="1200"/>
              <a:t>Using more than one recording to build up a realistic sound is called</a:t>
            </a:r>
            <a:r>
              <a:rPr lang="en-GB" sz="1200" b="1"/>
              <a:t> layering </a:t>
            </a:r>
            <a:r>
              <a:rPr lang="en-GB" sz="1200"/>
              <a:t>.</a:t>
            </a:r>
          </a:p>
          <a:p>
            <a:pPr marL="228600" indent="-228600">
              <a:buAutoNum type="alphaUcParenR" startAt="2"/>
            </a:pPr>
            <a:endParaRPr lang="en-GB" sz="1200"/>
          </a:p>
          <a:p>
            <a:pPr marL="228600" indent="-228600">
              <a:buAutoNum type="alphaUcParenR" startAt="2"/>
            </a:pPr>
            <a:r>
              <a:rPr lang="en-GB" sz="1200"/>
              <a:t>Two characters listening to the radio in a film scene is an example of </a:t>
            </a:r>
            <a:r>
              <a:rPr lang="en-GB" sz="1200" b="1"/>
              <a:t>diegetic</a:t>
            </a:r>
            <a:r>
              <a:rPr lang="en-GB" sz="1200"/>
              <a:t> sound.</a:t>
            </a:r>
          </a:p>
          <a:p>
            <a:pPr marL="228600" indent="-228600">
              <a:buAutoNum type="alphaUcParenR" startAt="2"/>
            </a:pPr>
            <a:endParaRPr lang="en-GB" sz="1200"/>
          </a:p>
          <a:p>
            <a:pPr marL="228600" indent="-228600">
              <a:buAutoNum type="alphaUcParenR" startAt="2"/>
            </a:pPr>
            <a:r>
              <a:rPr lang="en-GB" sz="1200"/>
              <a:t>An underscore is an example of </a:t>
            </a:r>
            <a:r>
              <a:rPr lang="en-GB" sz="1200" b="1"/>
              <a:t>non-diegetic</a:t>
            </a:r>
            <a:r>
              <a:rPr lang="en-GB" sz="1200"/>
              <a:t> sound.</a:t>
            </a:r>
          </a:p>
        </p:txBody>
      </p:sp>
      <p:sp>
        <p:nvSpPr>
          <p:cNvPr id="31" name="Rectangle: Rounded Corners 30">
            <a:extLst>
              <a:ext uri="{FF2B5EF4-FFF2-40B4-BE49-F238E27FC236}">
                <a16:creationId xmlns:a16="http://schemas.microsoft.com/office/drawing/2014/main" id="{1D872A0D-1656-DBC9-D084-7BED26DB437E}"/>
              </a:ext>
            </a:extLst>
          </p:cNvPr>
          <p:cNvSpPr/>
          <p:nvPr/>
        </p:nvSpPr>
        <p:spPr>
          <a:xfrm>
            <a:off x="3256197" y="4790601"/>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Exporting Sound Creation</a:t>
            </a:r>
          </a:p>
        </p:txBody>
      </p:sp>
      <p:sp>
        <p:nvSpPr>
          <p:cNvPr id="34" name="TextBox 33">
            <a:extLst>
              <a:ext uri="{FF2B5EF4-FFF2-40B4-BE49-F238E27FC236}">
                <a16:creationId xmlns:a16="http://schemas.microsoft.com/office/drawing/2014/main" id="{5E092F3F-05DA-0A96-CF34-6661267CABA0}"/>
              </a:ext>
            </a:extLst>
          </p:cNvPr>
          <p:cNvSpPr txBox="1"/>
          <p:nvPr/>
        </p:nvSpPr>
        <p:spPr>
          <a:xfrm>
            <a:off x="283243" y="5477607"/>
            <a:ext cx="5544457" cy="523220"/>
          </a:xfrm>
          <a:prstGeom prst="rect">
            <a:avLst/>
          </a:prstGeom>
          <a:noFill/>
        </p:spPr>
        <p:txBody>
          <a:bodyPr wrap="square" rtlCol="0">
            <a:spAutoFit/>
          </a:bodyPr>
          <a:lstStyle/>
          <a:p>
            <a:r>
              <a:rPr lang="en-GB" sz="1400"/>
              <a:t>Use this space to mind-map different file types used in exporting sound creation, especially video formats.</a:t>
            </a:r>
          </a:p>
        </p:txBody>
      </p:sp>
      <p:sp>
        <p:nvSpPr>
          <p:cNvPr id="35" name="Rectangle: Rounded Corners 34">
            <a:extLst>
              <a:ext uri="{FF2B5EF4-FFF2-40B4-BE49-F238E27FC236}">
                <a16:creationId xmlns:a16="http://schemas.microsoft.com/office/drawing/2014/main" id="{8046A88A-4529-6970-4452-44499B7D9E7D}"/>
              </a:ext>
            </a:extLst>
          </p:cNvPr>
          <p:cNvSpPr/>
          <p:nvPr/>
        </p:nvSpPr>
        <p:spPr>
          <a:xfrm>
            <a:off x="107277" y="9052384"/>
            <a:ext cx="4561115" cy="714191"/>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b="1">
                <a:solidFill>
                  <a:schemeClr val="tx1"/>
                </a:solidFill>
              </a:rPr>
              <a:t>Revision tip</a:t>
            </a:r>
            <a:r>
              <a:rPr lang="en-GB" sz="1400">
                <a:solidFill>
                  <a:schemeClr val="tx1"/>
                </a:solidFill>
              </a:rPr>
              <a:t>: have a think how synthesisers and samplers may be used in different sound creation contexts. It is possible you will be asked.</a:t>
            </a:r>
          </a:p>
        </p:txBody>
      </p:sp>
      <p:sp>
        <p:nvSpPr>
          <p:cNvPr id="2" name="Rectangle: Rounded Corners 1">
            <a:extLst>
              <a:ext uri="{FF2B5EF4-FFF2-40B4-BE49-F238E27FC236}">
                <a16:creationId xmlns:a16="http://schemas.microsoft.com/office/drawing/2014/main" id="{317E72CD-D06E-0902-6E24-E217D234B355}"/>
              </a:ext>
            </a:extLst>
          </p:cNvPr>
          <p:cNvSpPr/>
          <p:nvPr/>
        </p:nvSpPr>
        <p:spPr>
          <a:xfrm>
            <a:off x="1184544" y="7083846"/>
            <a:ext cx="4704207" cy="107234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t>Use the bottom-right corner of page 25 in your knowledge organiser to check &amp; improve your </a:t>
            </a:r>
            <a:r>
              <a:rPr lang="en-GB" b="1" err="1"/>
              <a:t>mindmap</a:t>
            </a:r>
            <a:r>
              <a:rPr lang="en-GB" b="1"/>
              <a:t>.</a:t>
            </a:r>
          </a:p>
        </p:txBody>
      </p:sp>
    </p:spTree>
    <p:extLst>
      <p:ext uri="{BB962C8B-B14F-4D97-AF65-F5344CB8AC3E}">
        <p14:creationId xmlns:p14="http://schemas.microsoft.com/office/powerpoint/2010/main" val="41587021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39</a:t>
            </a:r>
          </a:p>
        </p:txBody>
      </p:sp>
      <p:sp>
        <p:nvSpPr>
          <p:cNvPr id="3" name="TextBox 2">
            <a:extLst>
              <a:ext uri="{FF2B5EF4-FFF2-40B4-BE49-F238E27FC236}">
                <a16:creationId xmlns:a16="http://schemas.microsoft.com/office/drawing/2014/main" id="{EABCCC15-713C-3E09-2DE9-EBDBECC88497}"/>
              </a:ext>
            </a:extLst>
          </p:cNvPr>
          <p:cNvSpPr txBox="1"/>
          <p:nvPr/>
        </p:nvSpPr>
        <p:spPr>
          <a:xfrm>
            <a:off x="509392" y="3735977"/>
            <a:ext cx="6074229" cy="369332"/>
          </a:xfrm>
          <a:prstGeom prst="rect">
            <a:avLst/>
          </a:prstGeom>
          <a:noFill/>
        </p:spPr>
        <p:txBody>
          <a:bodyPr wrap="square" rtlCol="0">
            <a:spAutoFit/>
          </a:bodyPr>
          <a:lstStyle/>
          <a:p>
            <a:r>
              <a:rPr lang="en-GB"/>
              <a:t>Content Area 5: Multitrack Recording</a:t>
            </a:r>
          </a:p>
        </p:txBody>
      </p:sp>
      <p:sp>
        <p:nvSpPr>
          <p:cNvPr id="2" name="Rectangle: Rounded Corners 1">
            <a:extLst>
              <a:ext uri="{FF2B5EF4-FFF2-40B4-BE49-F238E27FC236}">
                <a16:creationId xmlns:a16="http://schemas.microsoft.com/office/drawing/2014/main" id="{BA9326B1-FA80-5BBF-12C8-43FEA0F2F326}"/>
              </a:ext>
            </a:extLst>
          </p:cNvPr>
          <p:cNvSpPr/>
          <p:nvPr/>
        </p:nvSpPr>
        <p:spPr>
          <a:xfrm>
            <a:off x="1161143" y="5523693"/>
            <a:ext cx="4267200" cy="2488193"/>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Key exam questions</a:t>
            </a:r>
            <a:r>
              <a:rPr lang="en-GB">
                <a:solidFill>
                  <a:schemeClr val="tx1"/>
                </a:solidFill>
              </a:rPr>
              <a:t>:</a:t>
            </a:r>
          </a:p>
          <a:p>
            <a:pPr marL="285750" indent="-285750">
              <a:buFont typeface="Arial" panose="020B0604020202020204" pitchFamily="34" charset="0"/>
              <a:buChar char="•"/>
            </a:pPr>
            <a:r>
              <a:rPr lang="en-GB">
                <a:solidFill>
                  <a:schemeClr val="tx1"/>
                </a:solidFill>
              </a:rPr>
              <a:t>Name and explain recording equipment</a:t>
            </a:r>
          </a:p>
          <a:p>
            <a:pPr marL="285750" indent="-285750">
              <a:buFont typeface="Arial" panose="020B0604020202020204" pitchFamily="34" charset="0"/>
              <a:buChar char="•"/>
            </a:pPr>
            <a:r>
              <a:rPr lang="en-GB">
                <a:solidFill>
                  <a:schemeClr val="tx1"/>
                </a:solidFill>
              </a:rPr>
              <a:t>Name and explain mixing techniques</a:t>
            </a:r>
          </a:p>
          <a:p>
            <a:pPr marL="285750" indent="-285750">
              <a:buFont typeface="Arial" panose="020B0604020202020204" pitchFamily="34" charset="0"/>
              <a:buChar char="•"/>
            </a:pPr>
            <a:r>
              <a:rPr lang="en-GB">
                <a:solidFill>
                  <a:schemeClr val="tx1"/>
                </a:solidFill>
              </a:rPr>
              <a:t>ANALYSE A MIX &lt; - this will likely be your 12-mark question.</a:t>
            </a:r>
          </a:p>
        </p:txBody>
      </p:sp>
      <p:sp>
        <p:nvSpPr>
          <p:cNvPr id="4" name="Call-out: Up Arrow 3">
            <a:extLst>
              <a:ext uri="{FF2B5EF4-FFF2-40B4-BE49-F238E27FC236}">
                <a16:creationId xmlns:a16="http://schemas.microsoft.com/office/drawing/2014/main" id="{E11A98B9-47FE-2B8A-10F5-3D1D9A3FD422}"/>
              </a:ext>
            </a:extLst>
          </p:cNvPr>
          <p:cNvSpPr/>
          <p:nvPr/>
        </p:nvSpPr>
        <p:spPr>
          <a:xfrm>
            <a:off x="1683658" y="8035671"/>
            <a:ext cx="2772228" cy="1160110"/>
          </a:xfrm>
          <a:prstGeom prst="upArrowCallou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This is almost guaranteed, big-mark stuff!</a:t>
            </a:r>
          </a:p>
        </p:txBody>
      </p:sp>
    </p:spTree>
    <p:extLst>
      <p:ext uri="{BB962C8B-B14F-4D97-AF65-F5344CB8AC3E}">
        <p14:creationId xmlns:p14="http://schemas.microsoft.com/office/powerpoint/2010/main" val="29326503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40</a:t>
            </a:r>
          </a:p>
        </p:txBody>
      </p:sp>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a:t>Content Area 5: Multitrack Recording</a:t>
            </a:r>
          </a:p>
        </p:txBody>
      </p:sp>
      <p:pic>
        <p:nvPicPr>
          <p:cNvPr id="8" name="Picture 7" descr="A microphone next to a globe&#10;&#10;Description automatically generated">
            <a:extLst>
              <a:ext uri="{FF2B5EF4-FFF2-40B4-BE49-F238E27FC236}">
                <a16:creationId xmlns:a16="http://schemas.microsoft.com/office/drawing/2014/main" id="{BCACAE27-F141-839F-9CA2-580D8F878FE0}"/>
              </a:ext>
            </a:extLst>
          </p:cNvPr>
          <p:cNvPicPr>
            <a:picLocks noChangeAspect="1"/>
          </p:cNvPicPr>
          <p:nvPr/>
        </p:nvPicPr>
        <p:blipFill>
          <a:blip r:embed="rId2"/>
          <a:stretch>
            <a:fillRect/>
          </a:stretch>
        </p:blipFill>
        <p:spPr>
          <a:xfrm>
            <a:off x="2612390" y="1143754"/>
            <a:ext cx="621030" cy="819150"/>
          </a:xfrm>
          <a:prstGeom prst="rect">
            <a:avLst/>
          </a:prstGeom>
        </p:spPr>
      </p:pic>
      <p:pic>
        <p:nvPicPr>
          <p:cNvPr id="9" name="Picture 8" descr="A close up of a machine&#10;&#10;Description automatically generated">
            <a:extLst>
              <a:ext uri="{FF2B5EF4-FFF2-40B4-BE49-F238E27FC236}">
                <a16:creationId xmlns:a16="http://schemas.microsoft.com/office/drawing/2014/main" id="{1065AAE9-74D7-95CA-A49D-B4968908A943}"/>
              </a:ext>
            </a:extLst>
          </p:cNvPr>
          <p:cNvPicPr>
            <a:picLocks noChangeAspect="1"/>
          </p:cNvPicPr>
          <p:nvPr/>
        </p:nvPicPr>
        <p:blipFill>
          <a:blip r:embed="rId3"/>
          <a:stretch>
            <a:fillRect/>
          </a:stretch>
        </p:blipFill>
        <p:spPr>
          <a:xfrm>
            <a:off x="4555490" y="1084064"/>
            <a:ext cx="1051560" cy="819150"/>
          </a:xfrm>
          <a:prstGeom prst="rect">
            <a:avLst/>
          </a:prstGeom>
        </p:spPr>
      </p:pic>
      <p:pic>
        <p:nvPicPr>
          <p:cNvPr id="10" name="Picture 9" descr="A yellow object in a circle&#10;&#10;Description automatically generated">
            <a:extLst>
              <a:ext uri="{FF2B5EF4-FFF2-40B4-BE49-F238E27FC236}">
                <a16:creationId xmlns:a16="http://schemas.microsoft.com/office/drawing/2014/main" id="{75081C3C-6EAF-40A7-EE23-F84C59A309C7}"/>
              </a:ext>
            </a:extLst>
          </p:cNvPr>
          <p:cNvPicPr>
            <a:picLocks noChangeAspect="1"/>
          </p:cNvPicPr>
          <p:nvPr/>
        </p:nvPicPr>
        <p:blipFill>
          <a:blip r:embed="rId4"/>
          <a:stretch>
            <a:fillRect/>
          </a:stretch>
        </p:blipFill>
        <p:spPr>
          <a:xfrm>
            <a:off x="270193" y="1131689"/>
            <a:ext cx="628650" cy="831215"/>
          </a:xfrm>
          <a:prstGeom prst="rect">
            <a:avLst/>
          </a:prstGeom>
        </p:spPr>
      </p:pic>
      <p:sp>
        <p:nvSpPr>
          <p:cNvPr id="11" name="Text Box 2">
            <a:extLst>
              <a:ext uri="{FF2B5EF4-FFF2-40B4-BE49-F238E27FC236}">
                <a16:creationId xmlns:a16="http://schemas.microsoft.com/office/drawing/2014/main" id="{532BE0EB-23FE-E291-F13A-2232CB409DDE}"/>
              </a:ext>
            </a:extLst>
          </p:cNvPr>
          <p:cNvSpPr txBox="1">
            <a:spLocks noChangeArrowheads="1"/>
          </p:cNvSpPr>
          <p:nvPr/>
        </p:nvSpPr>
        <p:spPr bwMode="auto">
          <a:xfrm>
            <a:off x="1049655" y="1350764"/>
            <a:ext cx="1419225"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A) Omni-directional</a:t>
            </a:r>
          </a:p>
        </p:txBody>
      </p:sp>
      <p:sp>
        <p:nvSpPr>
          <p:cNvPr id="12" name="Text Box 2">
            <a:extLst>
              <a:ext uri="{FF2B5EF4-FFF2-40B4-BE49-F238E27FC236}">
                <a16:creationId xmlns:a16="http://schemas.microsoft.com/office/drawing/2014/main" id="{1A870DE7-4623-9DE6-F65D-4AE305FAD575}"/>
              </a:ext>
            </a:extLst>
          </p:cNvPr>
          <p:cNvSpPr txBox="1">
            <a:spLocks noChangeArrowheads="1"/>
          </p:cNvSpPr>
          <p:nvPr/>
        </p:nvSpPr>
        <p:spPr bwMode="auto">
          <a:xfrm>
            <a:off x="3288665" y="1350764"/>
            <a:ext cx="1190625"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B) Cardioid</a:t>
            </a:r>
          </a:p>
        </p:txBody>
      </p:sp>
      <p:sp>
        <p:nvSpPr>
          <p:cNvPr id="13" name="Text Box 2">
            <a:extLst>
              <a:ext uri="{FF2B5EF4-FFF2-40B4-BE49-F238E27FC236}">
                <a16:creationId xmlns:a16="http://schemas.microsoft.com/office/drawing/2014/main" id="{5C3840EA-40A6-14EB-EA86-283ECC0889B8}"/>
              </a:ext>
            </a:extLst>
          </p:cNvPr>
          <p:cNvSpPr txBox="1">
            <a:spLocks noChangeArrowheads="1"/>
          </p:cNvSpPr>
          <p:nvPr/>
        </p:nvSpPr>
        <p:spPr bwMode="auto">
          <a:xfrm>
            <a:off x="5676900" y="1350129"/>
            <a:ext cx="118110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C) Figure of 8</a:t>
            </a:r>
          </a:p>
        </p:txBody>
      </p:sp>
      <p:sp>
        <p:nvSpPr>
          <p:cNvPr id="14" name="Text Box 2">
            <a:extLst>
              <a:ext uri="{FF2B5EF4-FFF2-40B4-BE49-F238E27FC236}">
                <a16:creationId xmlns:a16="http://schemas.microsoft.com/office/drawing/2014/main" id="{8BD5E4F6-E193-D928-B76F-F83C132135D8}"/>
              </a:ext>
            </a:extLst>
          </p:cNvPr>
          <p:cNvSpPr txBox="1">
            <a:spLocks noChangeArrowheads="1"/>
          </p:cNvSpPr>
          <p:nvPr/>
        </p:nvSpPr>
        <p:spPr bwMode="auto">
          <a:xfrm>
            <a:off x="344402" y="2423999"/>
            <a:ext cx="201930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A) Room-mic/ambience</a:t>
            </a:r>
          </a:p>
        </p:txBody>
      </p:sp>
      <p:sp>
        <p:nvSpPr>
          <p:cNvPr id="15" name="Text Box 2">
            <a:extLst>
              <a:ext uri="{FF2B5EF4-FFF2-40B4-BE49-F238E27FC236}">
                <a16:creationId xmlns:a16="http://schemas.microsoft.com/office/drawing/2014/main" id="{5C5F86D4-BB2E-98C9-5F21-38B47CFAD193}"/>
              </a:ext>
            </a:extLst>
          </p:cNvPr>
          <p:cNvSpPr txBox="1">
            <a:spLocks noChangeArrowheads="1"/>
          </p:cNvSpPr>
          <p:nvPr/>
        </p:nvSpPr>
        <p:spPr bwMode="auto">
          <a:xfrm>
            <a:off x="2522918" y="2412061"/>
            <a:ext cx="213360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B) Single sound source</a:t>
            </a:r>
          </a:p>
        </p:txBody>
      </p:sp>
      <p:sp>
        <p:nvSpPr>
          <p:cNvPr id="16" name="Text Box 2">
            <a:extLst>
              <a:ext uri="{FF2B5EF4-FFF2-40B4-BE49-F238E27FC236}">
                <a16:creationId xmlns:a16="http://schemas.microsoft.com/office/drawing/2014/main" id="{438CD43D-33BE-4D19-CE41-F52430BAFA29}"/>
              </a:ext>
            </a:extLst>
          </p:cNvPr>
          <p:cNvSpPr txBox="1">
            <a:spLocks noChangeArrowheads="1"/>
          </p:cNvSpPr>
          <p:nvPr/>
        </p:nvSpPr>
        <p:spPr bwMode="auto">
          <a:xfrm>
            <a:off x="4815734" y="2418235"/>
            <a:ext cx="184785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C) Podcast/duet</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69650" y="808686"/>
            <a:ext cx="3921760" cy="307777"/>
          </a:xfrm>
          <a:prstGeom prst="rect">
            <a:avLst/>
          </a:prstGeom>
          <a:noFill/>
        </p:spPr>
        <p:txBody>
          <a:bodyPr wrap="square" rtlCol="0">
            <a:spAutoFit/>
          </a:bodyPr>
          <a:lstStyle/>
          <a:p>
            <a:r>
              <a:rPr lang="en-GB" sz="1400"/>
              <a:t>1.Identify the polar patterns.</a:t>
            </a:r>
          </a:p>
        </p:txBody>
      </p:sp>
      <p:sp>
        <p:nvSpPr>
          <p:cNvPr id="18" name="TextBox 17">
            <a:extLst>
              <a:ext uri="{FF2B5EF4-FFF2-40B4-BE49-F238E27FC236}">
                <a16:creationId xmlns:a16="http://schemas.microsoft.com/office/drawing/2014/main" id="{E4B56B20-BD7D-F55C-9D5E-6CD92D800264}"/>
              </a:ext>
            </a:extLst>
          </p:cNvPr>
          <p:cNvSpPr txBox="1"/>
          <p:nvPr/>
        </p:nvSpPr>
        <p:spPr>
          <a:xfrm>
            <a:off x="169650" y="2066621"/>
            <a:ext cx="5743409" cy="307777"/>
          </a:xfrm>
          <a:prstGeom prst="rect">
            <a:avLst/>
          </a:prstGeom>
          <a:noFill/>
        </p:spPr>
        <p:txBody>
          <a:bodyPr wrap="square" rtlCol="0">
            <a:spAutoFit/>
          </a:bodyPr>
          <a:lstStyle/>
          <a:p>
            <a:r>
              <a:rPr lang="en-GB" sz="1400"/>
              <a:t>2. What might you record with each of these polar patterns?</a:t>
            </a:r>
          </a:p>
        </p:txBody>
      </p:sp>
      <p:sp>
        <p:nvSpPr>
          <p:cNvPr id="19" name="Rectangle: Rounded Corners 18">
            <a:extLst>
              <a:ext uri="{FF2B5EF4-FFF2-40B4-BE49-F238E27FC236}">
                <a16:creationId xmlns:a16="http://schemas.microsoft.com/office/drawing/2014/main" id="{EA4EE080-776C-67C2-0DAF-96A501A64081}"/>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Equipment</a:t>
            </a:r>
          </a:p>
        </p:txBody>
      </p:sp>
      <p:sp>
        <p:nvSpPr>
          <p:cNvPr id="20" name="TextBox 19">
            <a:extLst>
              <a:ext uri="{FF2B5EF4-FFF2-40B4-BE49-F238E27FC236}">
                <a16:creationId xmlns:a16="http://schemas.microsoft.com/office/drawing/2014/main" id="{00CC6A7B-8C9C-0627-DCC6-A5FDA7428D0A}"/>
              </a:ext>
            </a:extLst>
          </p:cNvPr>
          <p:cNvSpPr txBox="1"/>
          <p:nvPr/>
        </p:nvSpPr>
        <p:spPr>
          <a:xfrm>
            <a:off x="169650" y="2871908"/>
            <a:ext cx="6285882" cy="276999"/>
          </a:xfrm>
          <a:prstGeom prst="rect">
            <a:avLst/>
          </a:prstGeom>
          <a:noFill/>
        </p:spPr>
        <p:txBody>
          <a:bodyPr wrap="square" rtlCol="0">
            <a:spAutoFit/>
          </a:bodyPr>
          <a:lstStyle/>
          <a:p>
            <a:r>
              <a:rPr lang="en-GB" sz="1200"/>
              <a:t>3. Phantom power is required by </a:t>
            </a:r>
            <a:r>
              <a:rPr lang="en-GB" sz="1200" b="1" u="sng"/>
              <a:t>condenser</a:t>
            </a:r>
            <a:r>
              <a:rPr lang="en-GB" sz="1200" b="1"/>
              <a:t>/dynamic </a:t>
            </a:r>
            <a:r>
              <a:rPr lang="en-GB" sz="1200"/>
              <a:t>mics (underline correct answer).</a:t>
            </a:r>
          </a:p>
        </p:txBody>
      </p:sp>
      <p:sp>
        <p:nvSpPr>
          <p:cNvPr id="22" name="TextBox 21">
            <a:extLst>
              <a:ext uri="{FF2B5EF4-FFF2-40B4-BE49-F238E27FC236}">
                <a16:creationId xmlns:a16="http://schemas.microsoft.com/office/drawing/2014/main" id="{6426A670-4335-13CB-7B61-41DFC567A778}"/>
              </a:ext>
            </a:extLst>
          </p:cNvPr>
          <p:cNvSpPr txBox="1"/>
          <p:nvPr/>
        </p:nvSpPr>
        <p:spPr>
          <a:xfrm>
            <a:off x="169650" y="3266209"/>
            <a:ext cx="6285882" cy="646331"/>
          </a:xfrm>
          <a:prstGeom prst="rect">
            <a:avLst/>
          </a:prstGeom>
          <a:noFill/>
        </p:spPr>
        <p:txBody>
          <a:bodyPr wrap="square" rtlCol="0">
            <a:spAutoFit/>
          </a:bodyPr>
          <a:lstStyle/>
          <a:p>
            <a:r>
              <a:rPr lang="en-GB" sz="1200"/>
              <a:t>4.</a:t>
            </a:r>
            <a:r>
              <a:rPr lang="en-GB" sz="1200" u="sng"/>
              <a:t> </a:t>
            </a:r>
            <a:r>
              <a:rPr lang="en-GB" sz="1200" b="1" u="sng"/>
              <a:t>Balanced</a:t>
            </a:r>
            <a:r>
              <a:rPr lang="en-GB" sz="1200" b="1"/>
              <a:t>/unbalanced </a:t>
            </a:r>
            <a:r>
              <a:rPr lang="en-GB" sz="1200"/>
              <a:t>audio reduces noise (underline correct answer).</a:t>
            </a:r>
          </a:p>
          <a:p>
            <a:endParaRPr lang="en-GB" sz="1200"/>
          </a:p>
          <a:p>
            <a:r>
              <a:rPr lang="en-GB" sz="1200"/>
              <a:t>5. Label the different parts of the mixing desk.</a:t>
            </a:r>
          </a:p>
        </p:txBody>
      </p:sp>
      <p:pic>
        <p:nvPicPr>
          <p:cNvPr id="4" name="Picture 3">
            <a:extLst>
              <a:ext uri="{FF2B5EF4-FFF2-40B4-BE49-F238E27FC236}">
                <a16:creationId xmlns:a16="http://schemas.microsoft.com/office/drawing/2014/main" id="{56C2BE8A-3282-951D-E297-7BC3F40D7F14}"/>
              </a:ext>
            </a:extLst>
          </p:cNvPr>
          <p:cNvPicPr>
            <a:picLocks noChangeAspect="1"/>
          </p:cNvPicPr>
          <p:nvPr/>
        </p:nvPicPr>
        <p:blipFill>
          <a:blip r:embed="rId5"/>
          <a:stretch>
            <a:fillRect/>
          </a:stretch>
        </p:blipFill>
        <p:spPr>
          <a:xfrm>
            <a:off x="407332" y="3988498"/>
            <a:ext cx="3021668" cy="2292513"/>
          </a:xfrm>
          <a:prstGeom prst="rect">
            <a:avLst/>
          </a:prstGeom>
        </p:spPr>
      </p:pic>
      <p:sp>
        <p:nvSpPr>
          <p:cNvPr id="5" name="TextBox 4">
            <a:extLst>
              <a:ext uri="{FF2B5EF4-FFF2-40B4-BE49-F238E27FC236}">
                <a16:creationId xmlns:a16="http://schemas.microsoft.com/office/drawing/2014/main" id="{9DAD6638-4A80-2016-A208-50A4A0D590BB}"/>
              </a:ext>
            </a:extLst>
          </p:cNvPr>
          <p:cNvSpPr txBox="1"/>
          <p:nvPr/>
        </p:nvSpPr>
        <p:spPr>
          <a:xfrm>
            <a:off x="4983941" y="4140045"/>
            <a:ext cx="1585490" cy="1384995"/>
          </a:xfrm>
          <a:prstGeom prst="rect">
            <a:avLst/>
          </a:prstGeom>
          <a:noFill/>
          <a:ln w="38100">
            <a:solidFill>
              <a:schemeClr val="tx1"/>
            </a:solidFill>
          </a:ln>
        </p:spPr>
        <p:txBody>
          <a:bodyPr wrap="square" rtlCol="0">
            <a:spAutoFit/>
          </a:bodyPr>
          <a:lstStyle/>
          <a:p>
            <a:r>
              <a:rPr lang="en-GB" sz="1400"/>
              <a:t>Channel fader</a:t>
            </a:r>
          </a:p>
          <a:p>
            <a:r>
              <a:rPr lang="en-GB" sz="1400"/>
              <a:t>EQ</a:t>
            </a:r>
          </a:p>
          <a:p>
            <a:r>
              <a:rPr lang="en-GB" sz="1400"/>
              <a:t>Pan</a:t>
            </a:r>
          </a:p>
          <a:p>
            <a:r>
              <a:rPr lang="en-GB" sz="1400"/>
              <a:t>Gain</a:t>
            </a:r>
          </a:p>
          <a:p>
            <a:r>
              <a:rPr lang="en-GB" sz="1400"/>
              <a:t>Aux sends</a:t>
            </a:r>
          </a:p>
          <a:p>
            <a:r>
              <a:rPr lang="en-GB" sz="1400"/>
              <a:t>Master fader</a:t>
            </a:r>
          </a:p>
        </p:txBody>
      </p:sp>
      <p:pic>
        <p:nvPicPr>
          <p:cNvPr id="7" name="Picture 6">
            <a:extLst>
              <a:ext uri="{FF2B5EF4-FFF2-40B4-BE49-F238E27FC236}">
                <a16:creationId xmlns:a16="http://schemas.microsoft.com/office/drawing/2014/main" id="{E12BAB9E-68F9-69DA-3857-B0FE52216E64}"/>
              </a:ext>
            </a:extLst>
          </p:cNvPr>
          <p:cNvPicPr>
            <a:picLocks noChangeAspect="1"/>
          </p:cNvPicPr>
          <p:nvPr/>
        </p:nvPicPr>
        <p:blipFill>
          <a:blip r:embed="rId6"/>
          <a:stretch>
            <a:fillRect/>
          </a:stretch>
        </p:blipFill>
        <p:spPr>
          <a:xfrm rot="10800000">
            <a:off x="2225848" y="4383932"/>
            <a:ext cx="171198" cy="463890"/>
          </a:xfrm>
          <a:prstGeom prst="rect">
            <a:avLst/>
          </a:prstGeom>
        </p:spPr>
      </p:pic>
      <p:pic>
        <p:nvPicPr>
          <p:cNvPr id="23" name="Picture 22">
            <a:extLst>
              <a:ext uri="{FF2B5EF4-FFF2-40B4-BE49-F238E27FC236}">
                <a16:creationId xmlns:a16="http://schemas.microsoft.com/office/drawing/2014/main" id="{76F508DB-C056-6CDE-3C6C-E644437559BA}"/>
              </a:ext>
            </a:extLst>
          </p:cNvPr>
          <p:cNvPicPr>
            <a:picLocks noChangeAspect="1"/>
          </p:cNvPicPr>
          <p:nvPr/>
        </p:nvPicPr>
        <p:blipFill>
          <a:blip r:embed="rId6"/>
          <a:stretch>
            <a:fillRect/>
          </a:stretch>
        </p:blipFill>
        <p:spPr>
          <a:xfrm rot="10800000">
            <a:off x="2225849" y="4983322"/>
            <a:ext cx="115077" cy="311822"/>
          </a:xfrm>
          <a:prstGeom prst="rect">
            <a:avLst/>
          </a:prstGeom>
        </p:spPr>
      </p:pic>
      <p:sp>
        <p:nvSpPr>
          <p:cNvPr id="24" name="TextBox 23">
            <a:extLst>
              <a:ext uri="{FF2B5EF4-FFF2-40B4-BE49-F238E27FC236}">
                <a16:creationId xmlns:a16="http://schemas.microsoft.com/office/drawing/2014/main" id="{03CCF8BB-28D2-27C8-ED05-CD9C9A1BE276}"/>
              </a:ext>
            </a:extLst>
          </p:cNvPr>
          <p:cNvSpPr txBox="1"/>
          <p:nvPr/>
        </p:nvSpPr>
        <p:spPr>
          <a:xfrm>
            <a:off x="270194" y="6416511"/>
            <a:ext cx="6587806" cy="3231654"/>
          </a:xfrm>
          <a:prstGeom prst="rect">
            <a:avLst/>
          </a:prstGeom>
          <a:noFill/>
        </p:spPr>
        <p:txBody>
          <a:bodyPr wrap="square" rtlCol="0">
            <a:spAutoFit/>
          </a:bodyPr>
          <a:lstStyle/>
          <a:p>
            <a:r>
              <a:rPr lang="en-GB" sz="1200"/>
              <a:t>6. Define overdubbing: </a:t>
            </a:r>
            <a:r>
              <a:rPr lang="en-GB" sz="1200" b="1"/>
              <a:t>Recording additional parts over existing recorded parts.</a:t>
            </a:r>
          </a:p>
          <a:p>
            <a:endParaRPr lang="en-GB" sz="1200"/>
          </a:p>
          <a:p>
            <a:r>
              <a:rPr lang="en-GB" sz="1200"/>
              <a:t>7. Give two benefits of overdubbing: </a:t>
            </a:r>
            <a:r>
              <a:rPr lang="en-GB" sz="1200" b="1"/>
              <a:t>can layer parts/all musicians do not have to record a perfect take at once.</a:t>
            </a:r>
            <a:r>
              <a:rPr lang="en-GB" sz="1200"/>
              <a:t> </a:t>
            </a:r>
          </a:p>
          <a:p>
            <a:endParaRPr lang="en-GB" sz="1200"/>
          </a:p>
          <a:p>
            <a:pPr marL="228600" indent="-228600">
              <a:buAutoNum type="arabicPeriod" startAt="8"/>
            </a:pPr>
            <a:r>
              <a:rPr lang="en-GB" sz="1200"/>
              <a:t>Which control on the mixing desk would you use if the signal was too quiet or distorting? </a:t>
            </a:r>
          </a:p>
          <a:p>
            <a:endParaRPr lang="en-GB" sz="1200"/>
          </a:p>
          <a:p>
            <a:r>
              <a:rPr lang="en-GB" sz="1200" b="1"/>
              <a:t>Gain.</a:t>
            </a:r>
          </a:p>
          <a:p>
            <a:endParaRPr lang="en-GB" sz="1200"/>
          </a:p>
          <a:p>
            <a:r>
              <a:rPr lang="en-GB" sz="1200"/>
              <a:t>9. A pop shield </a:t>
            </a:r>
            <a:r>
              <a:rPr lang="en-GB" sz="1200" b="1"/>
              <a:t>boosts volume/</a:t>
            </a:r>
            <a:r>
              <a:rPr lang="en-GB" sz="1200" b="1" u="sng"/>
              <a:t>reduces plosive sounds</a:t>
            </a:r>
            <a:r>
              <a:rPr lang="en-GB" sz="1200" b="1"/>
              <a:t>/widens panning </a:t>
            </a:r>
            <a:r>
              <a:rPr lang="en-GB" sz="1200"/>
              <a:t>(underline correct).</a:t>
            </a:r>
          </a:p>
          <a:p>
            <a:endParaRPr lang="en-GB" sz="1200"/>
          </a:p>
          <a:p>
            <a:r>
              <a:rPr lang="en-GB" sz="1200"/>
              <a:t>10. You are going to record vocals. Name </a:t>
            </a:r>
            <a:r>
              <a:rPr lang="en-GB" sz="1200" b="1"/>
              <a:t>three</a:t>
            </a:r>
            <a:r>
              <a:rPr lang="en-GB" sz="1200"/>
              <a:t> pieces of equipment for the </a:t>
            </a:r>
            <a:r>
              <a:rPr lang="en-GB" sz="1200" b="1"/>
              <a:t>control room </a:t>
            </a:r>
            <a:r>
              <a:rPr lang="en-GB" sz="1200"/>
              <a:t>and </a:t>
            </a:r>
            <a:r>
              <a:rPr lang="en-GB" sz="1200" b="1"/>
              <a:t>three </a:t>
            </a:r>
            <a:r>
              <a:rPr lang="en-GB" sz="1200"/>
              <a:t>for the </a:t>
            </a:r>
            <a:r>
              <a:rPr lang="en-GB" sz="1200" b="1"/>
              <a:t>live room</a:t>
            </a:r>
            <a:r>
              <a:rPr lang="en-GB" sz="1200"/>
              <a:t>.</a:t>
            </a:r>
          </a:p>
          <a:p>
            <a:endParaRPr lang="en-GB" sz="1200"/>
          </a:p>
          <a:p>
            <a:r>
              <a:rPr lang="en-GB" sz="1200" b="1"/>
              <a:t>Control room: PC/mixing desk/speakers/headphones</a:t>
            </a:r>
          </a:p>
          <a:p>
            <a:r>
              <a:rPr lang="en-GB" sz="1200" b="1"/>
              <a:t>Live room: Microphones/XLR cables/ ¼” jack cables/mic stands &amp; clips/headphones/instruments/pop shield</a:t>
            </a:r>
          </a:p>
        </p:txBody>
      </p:sp>
      <p:cxnSp>
        <p:nvCxnSpPr>
          <p:cNvPr id="6" name="Straight Connector 5">
            <a:extLst>
              <a:ext uri="{FF2B5EF4-FFF2-40B4-BE49-F238E27FC236}">
                <a16:creationId xmlns:a16="http://schemas.microsoft.com/office/drawing/2014/main" id="{54B9E623-61DE-6D2D-04DC-41EC8375C0E4}"/>
              </a:ext>
            </a:extLst>
          </p:cNvPr>
          <p:cNvCxnSpPr>
            <a:cxnSpLocks/>
            <a:endCxn id="7" idx="1"/>
          </p:cNvCxnSpPr>
          <p:nvPr/>
        </p:nvCxnSpPr>
        <p:spPr>
          <a:xfrm flipH="1">
            <a:off x="2397046" y="4472848"/>
            <a:ext cx="2586895" cy="143029"/>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973B7082-015E-098C-A9FD-59BBE09EE8F0}"/>
              </a:ext>
            </a:extLst>
          </p:cNvPr>
          <p:cNvCxnSpPr>
            <a:cxnSpLocks/>
          </p:cNvCxnSpPr>
          <p:nvPr/>
        </p:nvCxnSpPr>
        <p:spPr>
          <a:xfrm flipH="1">
            <a:off x="2126255" y="4715219"/>
            <a:ext cx="2857686" cy="809821"/>
          </a:xfrm>
          <a:prstGeom prst="line">
            <a:avLst/>
          </a:prstGeom>
          <a:ln>
            <a:solidFill>
              <a:srgbClr val="002060"/>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79DB6BC0-05EC-709C-D3C6-590D0FDF43C8}"/>
              </a:ext>
            </a:extLst>
          </p:cNvPr>
          <p:cNvCxnSpPr>
            <a:cxnSpLocks/>
          </p:cNvCxnSpPr>
          <p:nvPr/>
        </p:nvCxnSpPr>
        <p:spPr>
          <a:xfrm flipH="1" flipV="1">
            <a:off x="2126255" y="4252511"/>
            <a:ext cx="2857686" cy="730811"/>
          </a:xfrm>
          <a:prstGeom prst="line">
            <a:avLst/>
          </a:prstGeom>
          <a:ln>
            <a:solidFill>
              <a:schemeClr val="accent3">
                <a:lumMod val="75000"/>
              </a:schemeClr>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2452CF64-19DA-8EB9-936C-AD07CB3180CC}"/>
              </a:ext>
            </a:extLst>
          </p:cNvPr>
          <p:cNvCxnSpPr>
            <a:cxnSpLocks/>
          </p:cNvCxnSpPr>
          <p:nvPr/>
        </p:nvCxnSpPr>
        <p:spPr>
          <a:xfrm flipH="1">
            <a:off x="2126255" y="5155894"/>
            <a:ext cx="285768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282BC474-6D02-63EA-0D5B-24AE1DE2C0FB}"/>
              </a:ext>
            </a:extLst>
          </p:cNvPr>
          <p:cNvCxnSpPr>
            <a:cxnSpLocks/>
          </p:cNvCxnSpPr>
          <p:nvPr/>
        </p:nvCxnSpPr>
        <p:spPr>
          <a:xfrm flipH="1">
            <a:off x="3233420" y="5387248"/>
            <a:ext cx="1750521" cy="661012"/>
          </a:xfrm>
          <a:prstGeom prst="line">
            <a:avLst/>
          </a:prstGeom>
          <a:ln>
            <a:solidFill>
              <a:schemeClr val="accent3">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7994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4616648"/>
          </a:xfrm>
          <a:prstGeom prst="rect">
            <a:avLst/>
          </a:prstGeom>
          <a:noFill/>
        </p:spPr>
        <p:txBody>
          <a:bodyPr wrap="square" rtlCol="0">
            <a:spAutoFit/>
          </a:bodyPr>
          <a:lstStyle/>
          <a:p>
            <a:pPr marL="342900" indent="-342900">
              <a:buAutoNum type="arabicPeriod"/>
            </a:pPr>
            <a:r>
              <a:rPr lang="en-GB" sz="1400"/>
              <a:t>Name three job roles that work in the studio.</a:t>
            </a:r>
          </a:p>
          <a:p>
            <a:endParaRPr lang="en-GB" sz="1400"/>
          </a:p>
          <a:p>
            <a:r>
              <a:rPr lang="en-GB" sz="1400" b="1"/>
              <a:t>Producer, musical artist, engineer, technician</a:t>
            </a:r>
            <a:endParaRPr lang="en-GB" sz="1400"/>
          </a:p>
          <a:p>
            <a:endParaRPr lang="en-GB" sz="1400"/>
          </a:p>
          <a:p>
            <a:r>
              <a:rPr lang="en-GB" sz="1400"/>
              <a:t>2. Recording sessions usually are booked for a set number of hours. Identify why this might cause problems.</a:t>
            </a:r>
          </a:p>
          <a:p>
            <a:endParaRPr lang="en-GB" sz="1400"/>
          </a:p>
          <a:p>
            <a:r>
              <a:rPr lang="en-GB" sz="1400" b="1"/>
              <a:t>Musician needs more time to record good take/technical problems with gear.</a:t>
            </a:r>
          </a:p>
          <a:p>
            <a:endParaRPr lang="en-GB" sz="1400"/>
          </a:p>
          <a:p>
            <a:r>
              <a:rPr lang="en-GB" sz="1400"/>
              <a:t>3. To work out how long you need to record a song, what questions might you ask the artist?</a:t>
            </a:r>
          </a:p>
          <a:p>
            <a:endParaRPr lang="en-GB" sz="1400"/>
          </a:p>
          <a:p>
            <a:r>
              <a:rPr lang="en-GB" sz="1400" b="1"/>
              <a:t>i ) How long is the song?</a:t>
            </a:r>
          </a:p>
          <a:p>
            <a:endParaRPr lang="en-GB" sz="1400" b="1"/>
          </a:p>
          <a:p>
            <a:r>
              <a:rPr lang="en-GB" sz="1400" b="1"/>
              <a:t>ii) How many instruments are you going to record?</a:t>
            </a:r>
          </a:p>
          <a:p>
            <a:endParaRPr lang="en-GB" sz="1400" b="1"/>
          </a:p>
          <a:p>
            <a:r>
              <a:rPr lang="en-GB" sz="1400" b="1"/>
              <a:t>iii) Do you want to overdub or layer any parts or record all at once?</a:t>
            </a:r>
          </a:p>
          <a:p>
            <a:endParaRPr lang="en-GB" sz="1400"/>
          </a:p>
          <a:p>
            <a:r>
              <a:rPr lang="en-GB" sz="1400"/>
              <a:t>4. Draw how you would mic up this drum kit. Label all the equipment; include whether you would use dynamic or condenser mics; and which polar patterns you are using.</a:t>
            </a:r>
          </a:p>
        </p:txBody>
      </p:sp>
      <p:sp>
        <p:nvSpPr>
          <p:cNvPr id="19" name="Rectangle: Rounded Corners 18">
            <a:extLst>
              <a:ext uri="{FF2B5EF4-FFF2-40B4-BE49-F238E27FC236}">
                <a16:creationId xmlns:a16="http://schemas.microsoft.com/office/drawing/2014/main" id="{EA4EE080-776C-67C2-0DAF-96A501A64081}"/>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Planning recording sessions</a:t>
            </a:r>
          </a:p>
        </p:txBody>
      </p:sp>
      <p:pic>
        <p:nvPicPr>
          <p:cNvPr id="26" name="Picture 25">
            <a:extLst>
              <a:ext uri="{FF2B5EF4-FFF2-40B4-BE49-F238E27FC236}">
                <a16:creationId xmlns:a16="http://schemas.microsoft.com/office/drawing/2014/main" id="{E0F87428-81C2-EE83-76E1-E30DC8CCE5A7}"/>
              </a:ext>
            </a:extLst>
          </p:cNvPr>
          <p:cNvPicPr>
            <a:picLocks noChangeAspect="1"/>
          </p:cNvPicPr>
          <p:nvPr/>
        </p:nvPicPr>
        <p:blipFill>
          <a:blip r:embed="rId2"/>
          <a:stretch>
            <a:fillRect/>
          </a:stretch>
        </p:blipFill>
        <p:spPr>
          <a:xfrm>
            <a:off x="1123381" y="6116792"/>
            <a:ext cx="4020111" cy="3238952"/>
          </a:xfrm>
          <a:prstGeom prst="rect">
            <a:avLst/>
          </a:prstGeom>
        </p:spPr>
      </p:pic>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41</a:t>
            </a:r>
          </a:p>
        </p:txBody>
      </p:sp>
      <p:sp>
        <p:nvSpPr>
          <p:cNvPr id="3" name="Rectangle: Rounded Corners 2">
            <a:extLst>
              <a:ext uri="{FF2B5EF4-FFF2-40B4-BE49-F238E27FC236}">
                <a16:creationId xmlns:a16="http://schemas.microsoft.com/office/drawing/2014/main" id="{4B60A103-99E9-C174-0082-462B37E023B2}"/>
              </a:ext>
            </a:extLst>
          </p:cNvPr>
          <p:cNvSpPr/>
          <p:nvPr/>
        </p:nvSpPr>
        <p:spPr>
          <a:xfrm>
            <a:off x="3327094" y="7700790"/>
            <a:ext cx="2302525" cy="139914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Refer to p.35 of your knowledge organiser.</a:t>
            </a:r>
          </a:p>
        </p:txBody>
      </p:sp>
    </p:spTree>
    <p:extLst>
      <p:ext uri="{BB962C8B-B14F-4D97-AF65-F5344CB8AC3E}">
        <p14:creationId xmlns:p14="http://schemas.microsoft.com/office/powerpoint/2010/main" val="1022893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738664"/>
          </a:xfrm>
          <a:prstGeom prst="rect">
            <a:avLst/>
          </a:prstGeom>
          <a:noFill/>
        </p:spPr>
        <p:txBody>
          <a:bodyPr wrap="square" rtlCol="0">
            <a:spAutoFit/>
          </a:bodyPr>
          <a:lstStyle/>
          <a:p>
            <a:r>
              <a:rPr lang="en-GB" sz="1400"/>
              <a:t>5. Draw how you would mic up vocals. Label all the equipment; include whether you would use dynamic or condenser mics; and which polar patterns you are using.</a:t>
            </a:r>
          </a:p>
        </p:txBody>
      </p:sp>
      <p:sp>
        <p:nvSpPr>
          <p:cNvPr id="19" name="Rectangle: Rounded Corners 18">
            <a:extLst>
              <a:ext uri="{FF2B5EF4-FFF2-40B4-BE49-F238E27FC236}">
                <a16:creationId xmlns:a16="http://schemas.microsoft.com/office/drawing/2014/main" id="{EA4EE080-776C-67C2-0DAF-96A501A64081}"/>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Planning recording sessions</a:t>
            </a:r>
          </a:p>
        </p:txBody>
      </p:sp>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42</a:t>
            </a:r>
          </a:p>
        </p:txBody>
      </p:sp>
      <p:pic>
        <p:nvPicPr>
          <p:cNvPr id="4" name="Picture 3">
            <a:extLst>
              <a:ext uri="{FF2B5EF4-FFF2-40B4-BE49-F238E27FC236}">
                <a16:creationId xmlns:a16="http://schemas.microsoft.com/office/drawing/2014/main" id="{CA239533-FECD-BA5A-BA09-A8B39285D779}"/>
              </a:ext>
            </a:extLst>
          </p:cNvPr>
          <p:cNvPicPr>
            <a:picLocks noChangeAspect="1"/>
          </p:cNvPicPr>
          <p:nvPr/>
        </p:nvPicPr>
        <p:blipFill>
          <a:blip r:embed="rId2"/>
          <a:stretch>
            <a:fillRect/>
          </a:stretch>
        </p:blipFill>
        <p:spPr>
          <a:xfrm>
            <a:off x="408338" y="1710471"/>
            <a:ext cx="1623662" cy="2108581"/>
          </a:xfrm>
          <a:prstGeom prst="rect">
            <a:avLst/>
          </a:prstGeom>
        </p:spPr>
      </p:pic>
      <p:sp>
        <p:nvSpPr>
          <p:cNvPr id="5" name="TextBox 4">
            <a:extLst>
              <a:ext uri="{FF2B5EF4-FFF2-40B4-BE49-F238E27FC236}">
                <a16:creationId xmlns:a16="http://schemas.microsoft.com/office/drawing/2014/main" id="{F3C6622D-7859-B8D0-7D06-F2FB5F497391}"/>
              </a:ext>
            </a:extLst>
          </p:cNvPr>
          <p:cNvSpPr txBox="1"/>
          <p:nvPr/>
        </p:nvSpPr>
        <p:spPr>
          <a:xfrm>
            <a:off x="4452778" y="1710471"/>
            <a:ext cx="2013527" cy="1384995"/>
          </a:xfrm>
          <a:prstGeom prst="rect">
            <a:avLst/>
          </a:prstGeom>
          <a:noFill/>
          <a:ln w="38100">
            <a:solidFill>
              <a:schemeClr val="tx1"/>
            </a:solidFill>
          </a:ln>
        </p:spPr>
        <p:txBody>
          <a:bodyPr wrap="square" rtlCol="0">
            <a:spAutoFit/>
          </a:bodyPr>
          <a:lstStyle/>
          <a:p>
            <a:r>
              <a:rPr lang="en-GB" sz="1200"/>
              <a:t>Condenser or dynamic mic?</a:t>
            </a:r>
          </a:p>
          <a:p>
            <a:r>
              <a:rPr lang="en-GB" sz="1200"/>
              <a:t>Pop shield?</a:t>
            </a:r>
          </a:p>
          <a:p>
            <a:r>
              <a:rPr lang="en-GB" sz="1200"/>
              <a:t>Shock mount?</a:t>
            </a:r>
          </a:p>
          <a:p>
            <a:r>
              <a:rPr lang="en-GB" sz="1200"/>
              <a:t>Mic stand</a:t>
            </a:r>
          </a:p>
          <a:p>
            <a:r>
              <a:rPr lang="en-GB" sz="1200"/>
              <a:t>Reflection filter?</a:t>
            </a:r>
          </a:p>
          <a:p>
            <a:r>
              <a:rPr lang="en-GB" sz="1200"/>
              <a:t>What are the distances?</a:t>
            </a:r>
          </a:p>
        </p:txBody>
      </p:sp>
      <p:sp>
        <p:nvSpPr>
          <p:cNvPr id="8" name="TextBox 7">
            <a:extLst>
              <a:ext uri="{FF2B5EF4-FFF2-40B4-BE49-F238E27FC236}">
                <a16:creationId xmlns:a16="http://schemas.microsoft.com/office/drawing/2014/main" id="{96C2F96F-C615-CD12-A251-6957B1D2BCB7}"/>
              </a:ext>
            </a:extLst>
          </p:cNvPr>
          <p:cNvSpPr txBox="1"/>
          <p:nvPr/>
        </p:nvSpPr>
        <p:spPr>
          <a:xfrm>
            <a:off x="142806" y="6460970"/>
            <a:ext cx="6452823" cy="2893100"/>
          </a:xfrm>
          <a:prstGeom prst="rect">
            <a:avLst/>
          </a:prstGeom>
          <a:noFill/>
        </p:spPr>
        <p:txBody>
          <a:bodyPr wrap="square" rtlCol="0">
            <a:spAutoFit/>
          </a:bodyPr>
          <a:lstStyle/>
          <a:p>
            <a:r>
              <a:rPr lang="en-GB" sz="1400"/>
              <a:t>7. Which one of these is </a:t>
            </a:r>
            <a:r>
              <a:rPr lang="en-GB" sz="1400" b="1"/>
              <a:t>NOT  </a:t>
            </a:r>
            <a:r>
              <a:rPr lang="en-GB" sz="1400"/>
              <a:t>a way to remove unwanted audio? Underline.</a:t>
            </a:r>
          </a:p>
          <a:p>
            <a:r>
              <a:rPr lang="en-GB" sz="1400"/>
              <a:t>                     </a:t>
            </a:r>
          </a:p>
          <a:p>
            <a:r>
              <a:rPr lang="en-GB" sz="1400"/>
              <a:t>             </a:t>
            </a:r>
            <a:r>
              <a:rPr lang="en-GB" sz="1400" b="1"/>
              <a:t>Noise gate                         </a:t>
            </a:r>
            <a:r>
              <a:rPr lang="en-GB" sz="1400" b="1" u="sng"/>
              <a:t>Compression  </a:t>
            </a:r>
            <a:r>
              <a:rPr lang="en-GB" sz="1400" b="1"/>
              <a:t>               Automation</a:t>
            </a:r>
          </a:p>
          <a:p>
            <a:endParaRPr lang="en-GB" sz="1400"/>
          </a:p>
          <a:p>
            <a:r>
              <a:rPr lang="en-GB" sz="1400"/>
              <a:t>8. Which plug-in can you use if you have pitch errors? </a:t>
            </a:r>
            <a:r>
              <a:rPr lang="en-GB" sz="1400" b="1"/>
              <a:t>Pitch-correction/autotune</a:t>
            </a:r>
            <a:endParaRPr lang="en-GB" sz="1400"/>
          </a:p>
          <a:p>
            <a:endParaRPr lang="en-GB" sz="1400"/>
          </a:p>
          <a:p>
            <a:r>
              <a:rPr lang="en-GB" sz="1400"/>
              <a:t>9. A drum recording has a few hits out of time. Which of these is a solution?</a:t>
            </a:r>
          </a:p>
          <a:p>
            <a:endParaRPr lang="en-GB" sz="1400"/>
          </a:p>
          <a:p>
            <a:r>
              <a:rPr lang="en-GB" sz="1400" b="1"/>
              <a:t>Use EQ             Use pitch correction           </a:t>
            </a:r>
            <a:r>
              <a:rPr lang="en-GB" sz="1400" b="1" u="sng"/>
              <a:t>Cut out the hits and place them in time</a:t>
            </a:r>
          </a:p>
          <a:p>
            <a:endParaRPr lang="en-GB" sz="1400"/>
          </a:p>
          <a:p>
            <a:r>
              <a:rPr lang="en-GB" sz="1400"/>
              <a:t>10. What does EQ stand for? </a:t>
            </a:r>
            <a:r>
              <a:rPr lang="en-GB" sz="1400" b="1"/>
              <a:t>Equalisation</a:t>
            </a:r>
          </a:p>
          <a:p>
            <a:endParaRPr lang="en-GB" sz="1400"/>
          </a:p>
          <a:p>
            <a:r>
              <a:rPr lang="en-GB" sz="1400"/>
              <a:t>11. In EQ, what does Q control? </a:t>
            </a:r>
            <a:r>
              <a:rPr lang="en-GB" sz="1400" b="1"/>
              <a:t>The range (or ‘width’) of frequencies affected.</a:t>
            </a:r>
          </a:p>
        </p:txBody>
      </p:sp>
      <p:sp>
        <p:nvSpPr>
          <p:cNvPr id="9" name="Rectangle: Rounded Corners 8">
            <a:extLst>
              <a:ext uri="{FF2B5EF4-FFF2-40B4-BE49-F238E27FC236}">
                <a16:creationId xmlns:a16="http://schemas.microsoft.com/office/drawing/2014/main" id="{24D8C4BC-D2A1-83B3-6DC1-6B817720FF98}"/>
              </a:ext>
            </a:extLst>
          </p:cNvPr>
          <p:cNvSpPr/>
          <p:nvPr/>
        </p:nvSpPr>
        <p:spPr>
          <a:xfrm>
            <a:off x="1693334" y="3925860"/>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Mixing</a:t>
            </a:r>
          </a:p>
        </p:txBody>
      </p:sp>
      <p:graphicFrame>
        <p:nvGraphicFramePr>
          <p:cNvPr id="10" name="Table 9">
            <a:extLst>
              <a:ext uri="{FF2B5EF4-FFF2-40B4-BE49-F238E27FC236}">
                <a16:creationId xmlns:a16="http://schemas.microsoft.com/office/drawing/2014/main" id="{B10662E9-F946-CCF0-802D-14410EB2FEF8}"/>
              </a:ext>
            </a:extLst>
          </p:cNvPr>
          <p:cNvGraphicFramePr>
            <a:graphicFrameLocks noGrp="1"/>
          </p:cNvGraphicFramePr>
          <p:nvPr>
            <p:extLst>
              <p:ext uri="{D42A27DB-BD31-4B8C-83A1-F6EECF244321}">
                <p14:modId xmlns:p14="http://schemas.microsoft.com/office/powerpoint/2010/main" val="1667385062"/>
              </p:ext>
            </p:extLst>
          </p:nvPr>
        </p:nvGraphicFramePr>
        <p:xfrm>
          <a:off x="214965" y="4817206"/>
          <a:ext cx="6380664" cy="1483360"/>
        </p:xfrm>
        <a:graphic>
          <a:graphicData uri="http://schemas.openxmlformats.org/drawingml/2006/table">
            <a:tbl>
              <a:tblPr firstRow="1" bandRow="1">
                <a:tableStyleId>{5C22544A-7EE6-4342-B048-85BDC9FD1C3A}</a:tableStyleId>
              </a:tblPr>
              <a:tblGrid>
                <a:gridCol w="1267692">
                  <a:extLst>
                    <a:ext uri="{9D8B030D-6E8A-4147-A177-3AD203B41FA5}">
                      <a16:colId xmlns:a16="http://schemas.microsoft.com/office/drawing/2014/main" val="4091605742"/>
                    </a:ext>
                  </a:extLst>
                </a:gridCol>
                <a:gridCol w="1302327">
                  <a:extLst>
                    <a:ext uri="{9D8B030D-6E8A-4147-A177-3AD203B41FA5}">
                      <a16:colId xmlns:a16="http://schemas.microsoft.com/office/drawing/2014/main" val="3004682409"/>
                    </a:ext>
                  </a:extLst>
                </a:gridCol>
                <a:gridCol w="3810645">
                  <a:extLst>
                    <a:ext uri="{9D8B030D-6E8A-4147-A177-3AD203B41FA5}">
                      <a16:colId xmlns:a16="http://schemas.microsoft.com/office/drawing/2014/main" val="1854121039"/>
                    </a:ext>
                  </a:extLst>
                </a:gridCol>
              </a:tblGrid>
              <a:tr h="370840">
                <a:tc>
                  <a:txBody>
                    <a:bodyPr/>
                    <a:lstStyle/>
                    <a:p>
                      <a:r>
                        <a:rPr lang="en-GB"/>
                        <a:t>Instrument</a:t>
                      </a:r>
                    </a:p>
                  </a:txBody>
                  <a:tcPr/>
                </a:tc>
                <a:tc>
                  <a:txBody>
                    <a:bodyPr/>
                    <a:lstStyle/>
                    <a:p>
                      <a:r>
                        <a:rPr lang="en-GB"/>
                        <a:t>Panning</a:t>
                      </a:r>
                    </a:p>
                  </a:txBody>
                  <a:tcPr/>
                </a:tc>
                <a:tc>
                  <a:txBody>
                    <a:bodyPr/>
                    <a:lstStyle/>
                    <a:p>
                      <a:r>
                        <a:rPr lang="en-GB"/>
                        <a:t>Reason</a:t>
                      </a:r>
                    </a:p>
                  </a:txBody>
                  <a:tcPr/>
                </a:tc>
                <a:extLst>
                  <a:ext uri="{0D108BD9-81ED-4DB2-BD59-A6C34878D82A}">
                    <a16:rowId xmlns:a16="http://schemas.microsoft.com/office/drawing/2014/main" val="93558261"/>
                  </a:ext>
                </a:extLst>
              </a:tr>
              <a:tr h="370840">
                <a:tc>
                  <a:txBody>
                    <a:bodyPr/>
                    <a:lstStyle/>
                    <a:p>
                      <a:r>
                        <a:rPr lang="en-GB" b="1"/>
                        <a:t>Vocals</a:t>
                      </a:r>
                    </a:p>
                  </a:txBody>
                  <a:tcPr/>
                </a:tc>
                <a:tc>
                  <a:txBody>
                    <a:bodyPr/>
                    <a:lstStyle/>
                    <a:p>
                      <a:r>
                        <a:rPr lang="en-GB" b="1"/>
                        <a:t>Central</a:t>
                      </a:r>
                    </a:p>
                  </a:txBody>
                  <a:tcPr/>
                </a:tc>
                <a:tc>
                  <a:txBody>
                    <a:bodyPr/>
                    <a:lstStyle/>
                    <a:p>
                      <a:r>
                        <a:rPr lang="en-GB" b="1"/>
                        <a:t>Because the melody is the focus point.</a:t>
                      </a:r>
                    </a:p>
                  </a:txBody>
                  <a:tcPr/>
                </a:tc>
                <a:extLst>
                  <a:ext uri="{0D108BD9-81ED-4DB2-BD59-A6C34878D82A}">
                    <a16:rowId xmlns:a16="http://schemas.microsoft.com/office/drawing/2014/main" val="1105936573"/>
                  </a:ext>
                </a:extLst>
              </a:tr>
              <a:tr h="370840">
                <a:tc>
                  <a:txBody>
                    <a:bodyPr/>
                    <a:lstStyle/>
                    <a:p>
                      <a:r>
                        <a:rPr lang="en-GB" b="1"/>
                        <a:t>Overheads</a:t>
                      </a:r>
                    </a:p>
                  </a:txBody>
                  <a:tcPr/>
                </a:tc>
                <a:tc>
                  <a:txBody>
                    <a:bodyPr/>
                    <a:lstStyle/>
                    <a:p>
                      <a:r>
                        <a:rPr lang="en-GB" b="1"/>
                        <a:t>Hard left/right</a:t>
                      </a:r>
                    </a:p>
                  </a:txBody>
                  <a:tcPr/>
                </a:tc>
                <a:tc>
                  <a:txBody>
                    <a:bodyPr/>
                    <a:lstStyle/>
                    <a:p>
                      <a:r>
                        <a:rPr lang="en-GB" b="1"/>
                        <a:t>To recreate the stereo image of the drum kit.</a:t>
                      </a:r>
                    </a:p>
                  </a:txBody>
                  <a:tcPr/>
                </a:tc>
                <a:extLst>
                  <a:ext uri="{0D108BD9-81ED-4DB2-BD59-A6C34878D82A}">
                    <a16:rowId xmlns:a16="http://schemas.microsoft.com/office/drawing/2014/main" val="3073316196"/>
                  </a:ext>
                </a:extLst>
              </a:tr>
              <a:tr h="370840">
                <a:tc>
                  <a:txBody>
                    <a:bodyPr/>
                    <a:lstStyle/>
                    <a:p>
                      <a:r>
                        <a:rPr lang="en-GB" b="1"/>
                        <a:t>Bass</a:t>
                      </a:r>
                    </a:p>
                  </a:txBody>
                  <a:tcPr/>
                </a:tc>
                <a:tc>
                  <a:txBody>
                    <a:bodyPr/>
                    <a:lstStyle/>
                    <a:p>
                      <a:r>
                        <a:rPr lang="en-GB" b="1"/>
                        <a:t>Central</a:t>
                      </a:r>
                    </a:p>
                  </a:txBody>
                  <a:tcPr/>
                </a:tc>
                <a:tc>
                  <a:txBody>
                    <a:bodyPr/>
                    <a:lstStyle/>
                    <a:p>
                      <a:r>
                        <a:rPr lang="en-GB" b="1"/>
                        <a:t>To provide balance to the music.</a:t>
                      </a:r>
                    </a:p>
                  </a:txBody>
                  <a:tcPr/>
                </a:tc>
                <a:extLst>
                  <a:ext uri="{0D108BD9-81ED-4DB2-BD59-A6C34878D82A}">
                    <a16:rowId xmlns:a16="http://schemas.microsoft.com/office/drawing/2014/main" val="3153888132"/>
                  </a:ext>
                </a:extLst>
              </a:tr>
            </a:tbl>
          </a:graphicData>
        </a:graphic>
      </p:graphicFrame>
      <p:sp>
        <p:nvSpPr>
          <p:cNvPr id="11" name="TextBox 10">
            <a:extLst>
              <a:ext uri="{FF2B5EF4-FFF2-40B4-BE49-F238E27FC236}">
                <a16:creationId xmlns:a16="http://schemas.microsoft.com/office/drawing/2014/main" id="{B5968A7C-ECAC-684E-E8FC-75F43D6052A6}"/>
              </a:ext>
            </a:extLst>
          </p:cNvPr>
          <p:cNvSpPr txBox="1"/>
          <p:nvPr/>
        </p:nvSpPr>
        <p:spPr>
          <a:xfrm>
            <a:off x="142806" y="4495557"/>
            <a:ext cx="6452823" cy="307777"/>
          </a:xfrm>
          <a:prstGeom prst="rect">
            <a:avLst/>
          </a:prstGeom>
          <a:noFill/>
        </p:spPr>
        <p:txBody>
          <a:bodyPr wrap="square" rtlCol="0">
            <a:spAutoFit/>
          </a:bodyPr>
          <a:lstStyle/>
          <a:p>
            <a:r>
              <a:rPr lang="en-GB" sz="1400"/>
              <a:t>6. Choose three instruments, explain where you would pan them and why.</a:t>
            </a:r>
          </a:p>
        </p:txBody>
      </p:sp>
      <p:sp>
        <p:nvSpPr>
          <p:cNvPr id="3" name="Rectangle: Rounded Corners 2">
            <a:extLst>
              <a:ext uri="{FF2B5EF4-FFF2-40B4-BE49-F238E27FC236}">
                <a16:creationId xmlns:a16="http://schemas.microsoft.com/office/drawing/2014/main" id="{DEC99F48-6560-913F-44E2-08ABB6480E5F}"/>
              </a:ext>
            </a:extLst>
          </p:cNvPr>
          <p:cNvSpPr/>
          <p:nvPr/>
        </p:nvSpPr>
        <p:spPr>
          <a:xfrm>
            <a:off x="1079654" y="2121301"/>
            <a:ext cx="3291484" cy="10947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Refer to p.38 of your knowledge organiser.</a:t>
            </a:r>
          </a:p>
        </p:txBody>
      </p:sp>
    </p:spTree>
    <p:extLst>
      <p:ext uri="{BB962C8B-B14F-4D97-AF65-F5344CB8AC3E}">
        <p14:creationId xmlns:p14="http://schemas.microsoft.com/office/powerpoint/2010/main" val="13436884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307777"/>
          </a:xfrm>
          <a:prstGeom prst="rect">
            <a:avLst/>
          </a:prstGeom>
          <a:noFill/>
        </p:spPr>
        <p:txBody>
          <a:bodyPr wrap="square" rtlCol="0">
            <a:spAutoFit/>
          </a:bodyPr>
          <a:lstStyle/>
          <a:p>
            <a:r>
              <a:rPr lang="en-GB" sz="1400"/>
              <a:t>12. On the EQ graphs, draw high-pass, low pass &amp; band pass filters.</a:t>
            </a:r>
          </a:p>
        </p:txBody>
      </p:sp>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43</a:t>
            </a:r>
          </a:p>
        </p:txBody>
      </p:sp>
      <p:sp>
        <p:nvSpPr>
          <p:cNvPr id="9" name="Rectangle: Rounded Corners 8">
            <a:extLst>
              <a:ext uri="{FF2B5EF4-FFF2-40B4-BE49-F238E27FC236}">
                <a16:creationId xmlns:a16="http://schemas.microsoft.com/office/drawing/2014/main" id="{24D8C4BC-D2A1-83B3-6DC1-6B817720FF98}"/>
              </a:ext>
            </a:extLst>
          </p:cNvPr>
          <p:cNvSpPr/>
          <p:nvPr/>
        </p:nvSpPr>
        <p:spPr>
          <a:xfrm>
            <a:off x="2713608" y="505964"/>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Mixing</a:t>
            </a:r>
          </a:p>
        </p:txBody>
      </p:sp>
      <p:pic>
        <p:nvPicPr>
          <p:cNvPr id="7" name="Picture 6" descr="A graph with lines and numbers&#10;&#10;Description automatically generated">
            <a:extLst>
              <a:ext uri="{FF2B5EF4-FFF2-40B4-BE49-F238E27FC236}">
                <a16:creationId xmlns:a16="http://schemas.microsoft.com/office/drawing/2014/main" id="{56DFA307-27D3-887D-313B-62D60A522C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029" y="1332878"/>
            <a:ext cx="3529060" cy="1199787"/>
          </a:xfrm>
          <a:prstGeom prst="rect">
            <a:avLst/>
          </a:prstGeom>
        </p:spPr>
      </p:pic>
      <p:pic>
        <p:nvPicPr>
          <p:cNvPr id="12" name="Picture 11" descr="A graph with lines and numbers&#10;&#10;Description automatically generated">
            <a:extLst>
              <a:ext uri="{FF2B5EF4-FFF2-40B4-BE49-F238E27FC236}">
                <a16:creationId xmlns:a16="http://schemas.microsoft.com/office/drawing/2014/main" id="{D1C5A326-E69B-176D-E9C7-960CB6D10F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029" y="2601448"/>
            <a:ext cx="3529060" cy="1199787"/>
          </a:xfrm>
          <a:prstGeom prst="rect">
            <a:avLst/>
          </a:prstGeom>
        </p:spPr>
      </p:pic>
      <p:pic>
        <p:nvPicPr>
          <p:cNvPr id="13" name="Picture 12" descr="A graph with lines and numbers&#10;&#10;Description automatically generated">
            <a:extLst>
              <a:ext uri="{FF2B5EF4-FFF2-40B4-BE49-F238E27FC236}">
                <a16:creationId xmlns:a16="http://schemas.microsoft.com/office/drawing/2014/main" id="{0C6CBFEB-041C-9CBF-BA84-5D3AB3857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029" y="3958370"/>
            <a:ext cx="3529060" cy="1199787"/>
          </a:xfrm>
          <a:prstGeom prst="rect">
            <a:avLst/>
          </a:prstGeom>
        </p:spPr>
      </p:pic>
      <p:sp>
        <p:nvSpPr>
          <p:cNvPr id="14" name="TextBox 13">
            <a:extLst>
              <a:ext uri="{FF2B5EF4-FFF2-40B4-BE49-F238E27FC236}">
                <a16:creationId xmlns:a16="http://schemas.microsoft.com/office/drawing/2014/main" id="{0EAC9C82-E3C9-8AF2-86B5-BBFC2946A7F9}"/>
              </a:ext>
            </a:extLst>
          </p:cNvPr>
          <p:cNvSpPr txBox="1"/>
          <p:nvPr/>
        </p:nvSpPr>
        <p:spPr>
          <a:xfrm>
            <a:off x="406400" y="1690414"/>
            <a:ext cx="1459345" cy="307777"/>
          </a:xfrm>
          <a:prstGeom prst="rect">
            <a:avLst/>
          </a:prstGeom>
          <a:noFill/>
          <a:ln w="38100">
            <a:solidFill>
              <a:schemeClr val="tx1"/>
            </a:solidFill>
          </a:ln>
        </p:spPr>
        <p:txBody>
          <a:bodyPr wrap="square" rtlCol="0">
            <a:spAutoFit/>
          </a:bodyPr>
          <a:lstStyle/>
          <a:p>
            <a:r>
              <a:rPr lang="en-GB" sz="1400"/>
              <a:t>High-pass filter</a:t>
            </a:r>
          </a:p>
        </p:txBody>
      </p:sp>
      <p:sp>
        <p:nvSpPr>
          <p:cNvPr id="15" name="TextBox 14">
            <a:extLst>
              <a:ext uri="{FF2B5EF4-FFF2-40B4-BE49-F238E27FC236}">
                <a16:creationId xmlns:a16="http://schemas.microsoft.com/office/drawing/2014/main" id="{2DCDBFC5-9B7A-9BE8-55B1-48552626393C}"/>
              </a:ext>
            </a:extLst>
          </p:cNvPr>
          <p:cNvSpPr txBox="1"/>
          <p:nvPr/>
        </p:nvSpPr>
        <p:spPr>
          <a:xfrm>
            <a:off x="406398" y="2941034"/>
            <a:ext cx="1459345" cy="307777"/>
          </a:xfrm>
          <a:prstGeom prst="rect">
            <a:avLst/>
          </a:prstGeom>
          <a:noFill/>
          <a:ln w="38100">
            <a:solidFill>
              <a:schemeClr val="tx1"/>
            </a:solidFill>
          </a:ln>
        </p:spPr>
        <p:txBody>
          <a:bodyPr wrap="square" rtlCol="0">
            <a:spAutoFit/>
          </a:bodyPr>
          <a:lstStyle/>
          <a:p>
            <a:r>
              <a:rPr lang="en-GB" sz="1400"/>
              <a:t>Low-pass filter</a:t>
            </a:r>
          </a:p>
        </p:txBody>
      </p:sp>
      <p:sp>
        <p:nvSpPr>
          <p:cNvPr id="16" name="TextBox 15">
            <a:extLst>
              <a:ext uri="{FF2B5EF4-FFF2-40B4-BE49-F238E27FC236}">
                <a16:creationId xmlns:a16="http://schemas.microsoft.com/office/drawing/2014/main" id="{F1448548-DC28-4AD9-82DD-D798D4745C67}"/>
              </a:ext>
            </a:extLst>
          </p:cNvPr>
          <p:cNvSpPr txBox="1"/>
          <p:nvPr/>
        </p:nvSpPr>
        <p:spPr>
          <a:xfrm>
            <a:off x="406399" y="4345209"/>
            <a:ext cx="1459345" cy="307777"/>
          </a:xfrm>
          <a:prstGeom prst="rect">
            <a:avLst/>
          </a:prstGeom>
          <a:noFill/>
          <a:ln w="38100">
            <a:solidFill>
              <a:schemeClr val="tx1"/>
            </a:solidFill>
          </a:ln>
        </p:spPr>
        <p:txBody>
          <a:bodyPr wrap="square" rtlCol="0">
            <a:spAutoFit/>
          </a:bodyPr>
          <a:lstStyle/>
          <a:p>
            <a:r>
              <a:rPr lang="en-GB" sz="1400"/>
              <a:t>Band-pass filter</a:t>
            </a:r>
          </a:p>
        </p:txBody>
      </p:sp>
      <p:sp>
        <p:nvSpPr>
          <p:cNvPr id="18" name="TextBox 17">
            <a:extLst>
              <a:ext uri="{FF2B5EF4-FFF2-40B4-BE49-F238E27FC236}">
                <a16:creationId xmlns:a16="http://schemas.microsoft.com/office/drawing/2014/main" id="{3FE5C2C8-E6B8-B3D4-79BE-AD78407AEB62}"/>
              </a:ext>
            </a:extLst>
          </p:cNvPr>
          <p:cNvSpPr txBox="1"/>
          <p:nvPr/>
        </p:nvSpPr>
        <p:spPr>
          <a:xfrm>
            <a:off x="178884" y="6824529"/>
            <a:ext cx="6452823" cy="738664"/>
          </a:xfrm>
          <a:prstGeom prst="rect">
            <a:avLst/>
          </a:prstGeom>
          <a:noFill/>
        </p:spPr>
        <p:txBody>
          <a:bodyPr wrap="square" rtlCol="0">
            <a:spAutoFit/>
          </a:bodyPr>
          <a:lstStyle/>
          <a:p>
            <a:r>
              <a:rPr lang="en-GB" sz="1400"/>
              <a:t>14. Why might you use an amp simulation plug-in?</a:t>
            </a:r>
          </a:p>
          <a:p>
            <a:endParaRPr lang="en-GB" sz="1400"/>
          </a:p>
          <a:p>
            <a:r>
              <a:rPr lang="en-GB" sz="1400" b="1"/>
              <a:t>To get a tone that you can adjust, even after finishing recording.</a:t>
            </a:r>
          </a:p>
        </p:txBody>
      </p:sp>
      <p:pic>
        <p:nvPicPr>
          <p:cNvPr id="23" name="Picture 22">
            <a:extLst>
              <a:ext uri="{FF2B5EF4-FFF2-40B4-BE49-F238E27FC236}">
                <a16:creationId xmlns:a16="http://schemas.microsoft.com/office/drawing/2014/main" id="{1D8C8F2A-C6FC-B1C7-48E9-F270AF1576DB}"/>
              </a:ext>
            </a:extLst>
          </p:cNvPr>
          <p:cNvPicPr>
            <a:picLocks noChangeAspect="1"/>
          </p:cNvPicPr>
          <p:nvPr/>
        </p:nvPicPr>
        <p:blipFill>
          <a:blip r:embed="rId3"/>
          <a:stretch>
            <a:fillRect/>
          </a:stretch>
        </p:blipFill>
        <p:spPr>
          <a:xfrm>
            <a:off x="178886" y="5597038"/>
            <a:ext cx="6493272" cy="1103432"/>
          </a:xfrm>
          <a:prstGeom prst="rect">
            <a:avLst/>
          </a:prstGeom>
        </p:spPr>
      </p:pic>
      <p:sp>
        <p:nvSpPr>
          <p:cNvPr id="24" name="TextBox 23">
            <a:extLst>
              <a:ext uri="{FF2B5EF4-FFF2-40B4-BE49-F238E27FC236}">
                <a16:creationId xmlns:a16="http://schemas.microsoft.com/office/drawing/2014/main" id="{79EE68A4-E78D-0AE2-2D37-37CC52FDB192}"/>
              </a:ext>
            </a:extLst>
          </p:cNvPr>
          <p:cNvSpPr txBox="1"/>
          <p:nvPr/>
        </p:nvSpPr>
        <p:spPr>
          <a:xfrm>
            <a:off x="178884" y="5199445"/>
            <a:ext cx="6452823" cy="307777"/>
          </a:xfrm>
          <a:prstGeom prst="rect">
            <a:avLst/>
          </a:prstGeom>
          <a:noFill/>
        </p:spPr>
        <p:txBody>
          <a:bodyPr wrap="square" rtlCol="0">
            <a:spAutoFit/>
          </a:bodyPr>
          <a:lstStyle/>
          <a:p>
            <a:r>
              <a:rPr lang="en-GB" sz="1400"/>
              <a:t>13. Name the effect being described.</a:t>
            </a:r>
          </a:p>
        </p:txBody>
      </p:sp>
      <p:sp>
        <p:nvSpPr>
          <p:cNvPr id="25" name="TextBox 24">
            <a:extLst>
              <a:ext uri="{FF2B5EF4-FFF2-40B4-BE49-F238E27FC236}">
                <a16:creationId xmlns:a16="http://schemas.microsoft.com/office/drawing/2014/main" id="{32F93CD7-874F-9839-F1BC-D1C7FBD06FEE}"/>
              </a:ext>
            </a:extLst>
          </p:cNvPr>
          <p:cNvSpPr txBox="1"/>
          <p:nvPr/>
        </p:nvSpPr>
        <p:spPr>
          <a:xfrm>
            <a:off x="178883" y="7768752"/>
            <a:ext cx="6452823" cy="307777"/>
          </a:xfrm>
          <a:prstGeom prst="rect">
            <a:avLst/>
          </a:prstGeom>
          <a:noFill/>
        </p:spPr>
        <p:txBody>
          <a:bodyPr wrap="square" rtlCol="0">
            <a:spAutoFit/>
          </a:bodyPr>
          <a:lstStyle/>
          <a:p>
            <a:r>
              <a:rPr lang="en-GB" sz="1400"/>
              <a:t>15. Identify the different controls of a compressor.</a:t>
            </a:r>
          </a:p>
        </p:txBody>
      </p:sp>
      <p:pic>
        <p:nvPicPr>
          <p:cNvPr id="28" name="Picture 27">
            <a:extLst>
              <a:ext uri="{FF2B5EF4-FFF2-40B4-BE49-F238E27FC236}">
                <a16:creationId xmlns:a16="http://schemas.microsoft.com/office/drawing/2014/main" id="{37293AFD-3B6F-49AB-C2B4-E7A16C1D4902}"/>
              </a:ext>
            </a:extLst>
          </p:cNvPr>
          <p:cNvPicPr>
            <a:picLocks noChangeAspect="1"/>
          </p:cNvPicPr>
          <p:nvPr/>
        </p:nvPicPr>
        <p:blipFill>
          <a:blip r:embed="rId4"/>
          <a:stretch>
            <a:fillRect/>
          </a:stretch>
        </p:blipFill>
        <p:spPr>
          <a:xfrm>
            <a:off x="156373" y="8174002"/>
            <a:ext cx="5786203" cy="1496432"/>
          </a:xfrm>
          <a:prstGeom prst="rect">
            <a:avLst/>
          </a:prstGeom>
        </p:spPr>
      </p:pic>
      <p:sp>
        <p:nvSpPr>
          <p:cNvPr id="29" name="TextBox 28">
            <a:extLst>
              <a:ext uri="{FF2B5EF4-FFF2-40B4-BE49-F238E27FC236}">
                <a16:creationId xmlns:a16="http://schemas.microsoft.com/office/drawing/2014/main" id="{FD2CCD0F-495F-BE76-BAAB-EE53C0251FEE}"/>
              </a:ext>
            </a:extLst>
          </p:cNvPr>
          <p:cNvSpPr txBox="1"/>
          <p:nvPr/>
        </p:nvSpPr>
        <p:spPr>
          <a:xfrm>
            <a:off x="5942575" y="8283893"/>
            <a:ext cx="759051" cy="861774"/>
          </a:xfrm>
          <a:prstGeom prst="rect">
            <a:avLst/>
          </a:prstGeom>
          <a:noFill/>
          <a:ln w="38100">
            <a:solidFill>
              <a:schemeClr val="tx1"/>
            </a:solidFill>
          </a:ln>
        </p:spPr>
        <p:txBody>
          <a:bodyPr wrap="square" rtlCol="0">
            <a:spAutoFit/>
          </a:bodyPr>
          <a:lstStyle/>
          <a:p>
            <a:r>
              <a:rPr lang="en-GB" sz="1000" i="1"/>
              <a:t>Release</a:t>
            </a:r>
          </a:p>
          <a:p>
            <a:r>
              <a:rPr lang="en-GB" sz="1000" i="1"/>
              <a:t>Threshold</a:t>
            </a:r>
          </a:p>
          <a:p>
            <a:r>
              <a:rPr lang="en-GB" sz="1000" i="1"/>
              <a:t>Ratio</a:t>
            </a:r>
          </a:p>
          <a:p>
            <a:r>
              <a:rPr lang="en-GB" sz="1000" i="1"/>
              <a:t>Gain</a:t>
            </a:r>
          </a:p>
          <a:p>
            <a:r>
              <a:rPr lang="en-GB" sz="1000" i="1"/>
              <a:t>Attack</a:t>
            </a:r>
          </a:p>
        </p:txBody>
      </p:sp>
      <p:cxnSp>
        <p:nvCxnSpPr>
          <p:cNvPr id="6" name="Straight Connector 5">
            <a:extLst>
              <a:ext uri="{FF2B5EF4-FFF2-40B4-BE49-F238E27FC236}">
                <a16:creationId xmlns:a16="http://schemas.microsoft.com/office/drawing/2014/main" id="{5698CAF1-231F-6815-2654-6EC413562AD0}"/>
              </a:ext>
            </a:extLst>
          </p:cNvPr>
          <p:cNvCxnSpPr>
            <a:cxnSpLocks/>
          </p:cNvCxnSpPr>
          <p:nvPr/>
        </p:nvCxnSpPr>
        <p:spPr>
          <a:xfrm flipH="1">
            <a:off x="3216925" y="1872867"/>
            <a:ext cx="224391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BC32851D-E4ED-4EE2-9CFE-DA61EB87929A}"/>
              </a:ext>
            </a:extLst>
          </p:cNvPr>
          <p:cNvCxnSpPr>
            <a:cxnSpLocks/>
          </p:cNvCxnSpPr>
          <p:nvPr/>
        </p:nvCxnSpPr>
        <p:spPr>
          <a:xfrm flipH="1">
            <a:off x="2423711" y="1872867"/>
            <a:ext cx="793214" cy="431416"/>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2C5EB088-D907-F670-A7DE-0AA1061102E7}"/>
              </a:ext>
            </a:extLst>
          </p:cNvPr>
          <p:cNvCxnSpPr>
            <a:cxnSpLocks/>
          </p:cNvCxnSpPr>
          <p:nvPr/>
        </p:nvCxnSpPr>
        <p:spPr>
          <a:xfrm flipH="1">
            <a:off x="2363856" y="3137225"/>
            <a:ext cx="224391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ADF94704-9161-6F0C-2CD9-DD79D271532B}"/>
              </a:ext>
            </a:extLst>
          </p:cNvPr>
          <p:cNvCxnSpPr>
            <a:cxnSpLocks/>
          </p:cNvCxnSpPr>
          <p:nvPr/>
        </p:nvCxnSpPr>
        <p:spPr>
          <a:xfrm>
            <a:off x="4607773" y="3137225"/>
            <a:ext cx="853069" cy="435628"/>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6A0F46DB-48CC-0365-261A-661204ACAFF2}"/>
              </a:ext>
            </a:extLst>
          </p:cNvPr>
          <p:cNvCxnSpPr>
            <a:cxnSpLocks/>
          </p:cNvCxnSpPr>
          <p:nvPr/>
        </p:nvCxnSpPr>
        <p:spPr>
          <a:xfrm flipH="1">
            <a:off x="3216925" y="4505725"/>
            <a:ext cx="139084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F4551465-9554-B3C5-EA94-26B1970CA458}"/>
              </a:ext>
            </a:extLst>
          </p:cNvPr>
          <p:cNvCxnSpPr>
            <a:cxnSpLocks/>
          </p:cNvCxnSpPr>
          <p:nvPr/>
        </p:nvCxnSpPr>
        <p:spPr>
          <a:xfrm flipH="1">
            <a:off x="2363856" y="4505725"/>
            <a:ext cx="853069" cy="431416"/>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446E8C4C-4828-D3DE-C2B3-7B1E4A6371FE}"/>
              </a:ext>
            </a:extLst>
          </p:cNvPr>
          <p:cNvCxnSpPr>
            <a:cxnSpLocks/>
          </p:cNvCxnSpPr>
          <p:nvPr/>
        </p:nvCxnSpPr>
        <p:spPr>
          <a:xfrm>
            <a:off x="4607773" y="4505725"/>
            <a:ext cx="853069" cy="429276"/>
          </a:xfrm>
          <a:prstGeom prst="line">
            <a:avLst/>
          </a:prstGeom>
        </p:spPr>
        <p:style>
          <a:lnRef idx="2">
            <a:schemeClr val="accent1"/>
          </a:lnRef>
          <a:fillRef idx="0">
            <a:schemeClr val="accent1"/>
          </a:fillRef>
          <a:effectRef idx="1">
            <a:schemeClr val="accent1"/>
          </a:effectRef>
          <a:fontRef idx="minor">
            <a:schemeClr val="tx1"/>
          </a:fontRef>
        </p:style>
      </p:cxnSp>
      <p:sp>
        <p:nvSpPr>
          <p:cNvPr id="42" name="Rectangle: Rounded Corners 41">
            <a:extLst>
              <a:ext uri="{FF2B5EF4-FFF2-40B4-BE49-F238E27FC236}">
                <a16:creationId xmlns:a16="http://schemas.microsoft.com/office/drawing/2014/main" id="{8F701552-CA44-024F-0BCB-86DD30BA3351}"/>
              </a:ext>
            </a:extLst>
          </p:cNvPr>
          <p:cNvSpPr/>
          <p:nvPr/>
        </p:nvSpPr>
        <p:spPr>
          <a:xfrm>
            <a:off x="1264112" y="6404287"/>
            <a:ext cx="1159599" cy="22740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Reverb</a:t>
            </a:r>
          </a:p>
        </p:txBody>
      </p:sp>
      <p:sp>
        <p:nvSpPr>
          <p:cNvPr id="43" name="Rectangle: Rounded Corners 42">
            <a:extLst>
              <a:ext uri="{FF2B5EF4-FFF2-40B4-BE49-F238E27FC236}">
                <a16:creationId xmlns:a16="http://schemas.microsoft.com/office/drawing/2014/main" id="{B555E4A9-DE9D-6A7C-65C4-3406B35C7596}"/>
              </a:ext>
            </a:extLst>
          </p:cNvPr>
          <p:cNvSpPr/>
          <p:nvPr/>
        </p:nvSpPr>
        <p:spPr>
          <a:xfrm>
            <a:off x="2749936" y="6386042"/>
            <a:ext cx="933978" cy="2731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Delay</a:t>
            </a:r>
          </a:p>
        </p:txBody>
      </p:sp>
      <p:sp>
        <p:nvSpPr>
          <p:cNvPr id="44" name="Rectangle: Rounded Corners 43">
            <a:extLst>
              <a:ext uri="{FF2B5EF4-FFF2-40B4-BE49-F238E27FC236}">
                <a16:creationId xmlns:a16="http://schemas.microsoft.com/office/drawing/2014/main" id="{6ED05E92-93CB-0C09-96BE-ACFB5B6BBA97}"/>
              </a:ext>
            </a:extLst>
          </p:cNvPr>
          <p:cNvSpPr/>
          <p:nvPr/>
        </p:nvSpPr>
        <p:spPr>
          <a:xfrm>
            <a:off x="3929125" y="6381418"/>
            <a:ext cx="933978" cy="2731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Chorus</a:t>
            </a:r>
          </a:p>
        </p:txBody>
      </p:sp>
      <p:sp>
        <p:nvSpPr>
          <p:cNvPr id="45" name="Rectangle: Rounded Corners 44">
            <a:extLst>
              <a:ext uri="{FF2B5EF4-FFF2-40B4-BE49-F238E27FC236}">
                <a16:creationId xmlns:a16="http://schemas.microsoft.com/office/drawing/2014/main" id="{98CBCCED-5961-B153-A132-1A553B464435}"/>
              </a:ext>
            </a:extLst>
          </p:cNvPr>
          <p:cNvSpPr/>
          <p:nvPr/>
        </p:nvSpPr>
        <p:spPr>
          <a:xfrm>
            <a:off x="5189328" y="6382555"/>
            <a:ext cx="1442377" cy="2731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Wah-wah</a:t>
            </a:r>
          </a:p>
        </p:txBody>
      </p:sp>
      <p:sp>
        <p:nvSpPr>
          <p:cNvPr id="46" name="Rectangle: Rounded Corners 45">
            <a:extLst>
              <a:ext uri="{FF2B5EF4-FFF2-40B4-BE49-F238E27FC236}">
                <a16:creationId xmlns:a16="http://schemas.microsoft.com/office/drawing/2014/main" id="{A509A10F-01C6-D846-6F4B-B2A7531A0C47}"/>
              </a:ext>
            </a:extLst>
          </p:cNvPr>
          <p:cNvSpPr/>
          <p:nvPr/>
        </p:nvSpPr>
        <p:spPr>
          <a:xfrm>
            <a:off x="335624" y="8450173"/>
            <a:ext cx="928488" cy="16213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Threshold</a:t>
            </a:r>
          </a:p>
        </p:txBody>
      </p:sp>
      <p:sp>
        <p:nvSpPr>
          <p:cNvPr id="47" name="Rectangle: Rounded Corners 46">
            <a:extLst>
              <a:ext uri="{FF2B5EF4-FFF2-40B4-BE49-F238E27FC236}">
                <a16:creationId xmlns:a16="http://schemas.microsoft.com/office/drawing/2014/main" id="{B9D427C1-551E-18A5-17A9-1087395DC464}"/>
              </a:ext>
            </a:extLst>
          </p:cNvPr>
          <p:cNvSpPr/>
          <p:nvPr/>
        </p:nvSpPr>
        <p:spPr>
          <a:xfrm>
            <a:off x="335624" y="8681042"/>
            <a:ext cx="928488" cy="162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Ratio</a:t>
            </a:r>
          </a:p>
        </p:txBody>
      </p:sp>
      <p:sp>
        <p:nvSpPr>
          <p:cNvPr id="48" name="Rectangle: Rounded Corners 47">
            <a:extLst>
              <a:ext uri="{FF2B5EF4-FFF2-40B4-BE49-F238E27FC236}">
                <a16:creationId xmlns:a16="http://schemas.microsoft.com/office/drawing/2014/main" id="{419A831E-E7EF-4167-AF40-1F96882E6095}"/>
              </a:ext>
            </a:extLst>
          </p:cNvPr>
          <p:cNvSpPr/>
          <p:nvPr/>
        </p:nvSpPr>
        <p:spPr>
          <a:xfrm>
            <a:off x="335624" y="8903330"/>
            <a:ext cx="928488" cy="162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Attack</a:t>
            </a:r>
          </a:p>
        </p:txBody>
      </p:sp>
      <p:sp>
        <p:nvSpPr>
          <p:cNvPr id="49" name="Rectangle: Rounded Corners 48">
            <a:extLst>
              <a:ext uri="{FF2B5EF4-FFF2-40B4-BE49-F238E27FC236}">
                <a16:creationId xmlns:a16="http://schemas.microsoft.com/office/drawing/2014/main" id="{C7CF8E4A-74ED-E021-DA0C-51D0E061EF44}"/>
              </a:ext>
            </a:extLst>
          </p:cNvPr>
          <p:cNvSpPr/>
          <p:nvPr/>
        </p:nvSpPr>
        <p:spPr>
          <a:xfrm>
            <a:off x="335624" y="9164108"/>
            <a:ext cx="928488" cy="162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Release</a:t>
            </a:r>
          </a:p>
        </p:txBody>
      </p:sp>
      <p:sp>
        <p:nvSpPr>
          <p:cNvPr id="50" name="Rectangle: Rounded Corners 49">
            <a:extLst>
              <a:ext uri="{FF2B5EF4-FFF2-40B4-BE49-F238E27FC236}">
                <a16:creationId xmlns:a16="http://schemas.microsoft.com/office/drawing/2014/main" id="{DB66351B-B7A5-737A-C43E-990D7985ADE7}"/>
              </a:ext>
            </a:extLst>
          </p:cNvPr>
          <p:cNvSpPr/>
          <p:nvPr/>
        </p:nvSpPr>
        <p:spPr>
          <a:xfrm>
            <a:off x="335624" y="9456966"/>
            <a:ext cx="928488" cy="162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Gain</a:t>
            </a:r>
          </a:p>
        </p:txBody>
      </p:sp>
    </p:spTree>
    <p:extLst>
      <p:ext uri="{BB962C8B-B14F-4D97-AF65-F5344CB8AC3E}">
        <p14:creationId xmlns:p14="http://schemas.microsoft.com/office/powerpoint/2010/main" val="35054838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6340197"/>
          </a:xfrm>
          <a:prstGeom prst="rect">
            <a:avLst/>
          </a:prstGeom>
          <a:noFill/>
        </p:spPr>
        <p:txBody>
          <a:bodyPr wrap="square" rtlCol="0">
            <a:spAutoFit/>
          </a:bodyPr>
          <a:lstStyle/>
          <a:p>
            <a:r>
              <a:rPr lang="en-GB" sz="1400"/>
              <a:t>16. Why use noise gate? </a:t>
            </a:r>
            <a:r>
              <a:rPr lang="en-GB" sz="1400" b="1"/>
              <a:t>To remove unwanted background noise.</a:t>
            </a:r>
            <a:endParaRPr lang="en-GB" sz="1400"/>
          </a:p>
          <a:p>
            <a:endParaRPr lang="en-GB" sz="1400"/>
          </a:p>
          <a:p>
            <a:r>
              <a:rPr lang="en-GB" sz="1400"/>
              <a:t>17. What does a limiter do? </a:t>
            </a:r>
            <a:r>
              <a:rPr lang="en-GB" sz="1400" b="1"/>
              <a:t>A brick-wall compressor that does not allow volume above a set threshold.</a:t>
            </a:r>
          </a:p>
          <a:p>
            <a:endParaRPr lang="en-GB" sz="1400"/>
          </a:p>
          <a:p>
            <a:r>
              <a:rPr lang="en-GB" sz="1400"/>
              <a:t>18. Which function would you use to gradually increase reverb length over time?</a:t>
            </a:r>
          </a:p>
          <a:p>
            <a:endParaRPr lang="en-GB" sz="1400"/>
          </a:p>
          <a:p>
            <a:r>
              <a:rPr lang="en-GB" sz="1400" b="1"/>
              <a:t>                </a:t>
            </a:r>
            <a:r>
              <a:rPr lang="en-GB" sz="1400" b="1" u="sng"/>
              <a:t>Automation</a:t>
            </a:r>
            <a:r>
              <a:rPr lang="en-GB" sz="1400" b="1"/>
              <a:t>                             Reverse                          Copy &amp; paste</a:t>
            </a:r>
          </a:p>
          <a:p>
            <a:endParaRPr lang="en-GB" sz="1400" b="1"/>
          </a:p>
          <a:p>
            <a:r>
              <a:rPr lang="en-GB" sz="1400"/>
              <a:t>19. When you are mixing, why is it important to listen to mixes on a range of speakers and headphones?</a:t>
            </a:r>
          </a:p>
          <a:p>
            <a:endParaRPr lang="en-GB" sz="1400"/>
          </a:p>
          <a:p>
            <a:r>
              <a:rPr lang="en-GB" sz="1400" b="1"/>
              <a:t>To ensure the mix sounds good on a range of speakers, not just the one you’re mixing on.</a:t>
            </a:r>
          </a:p>
          <a:p>
            <a:endParaRPr lang="en-GB" sz="1400"/>
          </a:p>
          <a:p>
            <a:r>
              <a:rPr lang="en-GB" sz="1400"/>
              <a:t>20. Why is it useful to listen to reference mixes when mixing?  </a:t>
            </a:r>
            <a:r>
              <a:rPr lang="en-GB" sz="1400" b="1"/>
              <a:t>So that your mix fits other examples within the genre or to remind yourself of common practice, e.g. bass level or use of effects.</a:t>
            </a:r>
          </a:p>
          <a:p>
            <a:endParaRPr lang="en-GB" sz="1400"/>
          </a:p>
          <a:p>
            <a:r>
              <a:rPr lang="en-GB" sz="1400"/>
              <a:t>21. What are the minimum sample rate and bit depth for quality audio?</a:t>
            </a:r>
          </a:p>
          <a:p>
            <a:endParaRPr lang="en-GB" sz="1400"/>
          </a:p>
          <a:p>
            <a:r>
              <a:rPr lang="en-GB" sz="1400"/>
              <a:t>Sample rate: </a:t>
            </a:r>
            <a:r>
              <a:rPr lang="en-GB" sz="1400" b="1"/>
              <a:t>44.1kHz</a:t>
            </a:r>
          </a:p>
          <a:p>
            <a:endParaRPr lang="en-GB" sz="1400"/>
          </a:p>
          <a:p>
            <a:r>
              <a:rPr lang="en-GB" sz="1400"/>
              <a:t>Bit depth </a:t>
            </a:r>
            <a:r>
              <a:rPr lang="en-GB" sz="1400" b="1"/>
              <a:t>16</a:t>
            </a:r>
          </a:p>
          <a:p>
            <a:endParaRPr lang="en-GB" sz="1400"/>
          </a:p>
          <a:p>
            <a:r>
              <a:rPr lang="en-GB" sz="1400"/>
              <a:t>22. Name an:</a:t>
            </a:r>
          </a:p>
          <a:p>
            <a:r>
              <a:rPr lang="en-GB" sz="1400"/>
              <a:t>Uncompressed audio file type: </a:t>
            </a:r>
            <a:r>
              <a:rPr lang="en-GB" sz="1400" b="1"/>
              <a:t>WAV or AIFF</a:t>
            </a:r>
            <a:endParaRPr lang="en-GB" sz="1400"/>
          </a:p>
          <a:p>
            <a:endParaRPr lang="en-GB" sz="1400"/>
          </a:p>
          <a:p>
            <a:r>
              <a:rPr lang="en-GB" sz="1400"/>
              <a:t>Compressed audio file type: </a:t>
            </a:r>
            <a:r>
              <a:rPr lang="en-GB" sz="1400" b="1"/>
              <a:t>MP3</a:t>
            </a:r>
          </a:p>
        </p:txBody>
      </p:sp>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a:solidFill>
                  <a:schemeClr val="bg1"/>
                </a:solidFill>
              </a:rPr>
              <a:t>44</a:t>
            </a:r>
          </a:p>
        </p:txBody>
      </p:sp>
      <p:sp>
        <p:nvSpPr>
          <p:cNvPr id="9" name="Rectangle: Rounded Corners 8">
            <a:extLst>
              <a:ext uri="{FF2B5EF4-FFF2-40B4-BE49-F238E27FC236}">
                <a16:creationId xmlns:a16="http://schemas.microsoft.com/office/drawing/2014/main" id="{24D8C4BC-D2A1-83B3-6DC1-6B817720FF98}"/>
              </a:ext>
            </a:extLst>
          </p:cNvPr>
          <p:cNvSpPr/>
          <p:nvPr/>
        </p:nvSpPr>
        <p:spPr>
          <a:xfrm>
            <a:off x="2713608" y="505964"/>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Mixing</a:t>
            </a:r>
          </a:p>
        </p:txBody>
      </p:sp>
    </p:spTree>
    <p:extLst>
      <p:ext uri="{BB962C8B-B14F-4D97-AF65-F5344CB8AC3E}">
        <p14:creationId xmlns:p14="http://schemas.microsoft.com/office/powerpoint/2010/main" val="45994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909bd55-564d-4b95-97b5-db195a1b8d7f" xsi:nil="true"/>
    <lcf76f155ced4ddcb4097134ff3c332f xmlns="b85d4479-8bf3-4fff-b3ac-a8937fd6372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B5DBA9C113CE64681830B2D318004D5" ma:contentTypeVersion="14" ma:contentTypeDescription="Create a new document." ma:contentTypeScope="" ma:versionID="baefcdef1593436666564b789d13514e">
  <xsd:schema xmlns:xsd="http://www.w3.org/2001/XMLSchema" xmlns:xs="http://www.w3.org/2001/XMLSchema" xmlns:p="http://schemas.microsoft.com/office/2006/metadata/properties" xmlns:ns2="b85d4479-8bf3-4fff-b3ac-a8937fd63725" xmlns:ns3="e909bd55-564d-4b95-97b5-db195a1b8d7f" targetNamespace="http://schemas.microsoft.com/office/2006/metadata/properties" ma:root="true" ma:fieldsID="dd70926b76c72b46645bc215ae6900bf" ns2:_="" ns3:_="">
    <xsd:import namespace="b85d4479-8bf3-4fff-b3ac-a8937fd63725"/>
    <xsd:import namespace="e909bd55-564d-4b95-97b5-db195a1b8d7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5d4479-8bf3-4fff-b3ac-a8937fd637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934b6a4-3378-4c18-a2af-370e31c87c10" ma:termSetId="09814cd3-568e-fe90-9814-8d621ff8fb84" ma:anchorId="fba54fb3-c3e1-fe81-a776-ca4b69148c4d" ma:open="true" ma:isKeyword="false">
      <xsd:complexType>
        <xsd:sequence>
          <xsd:element ref="pc:Terms" minOccurs="0" maxOccurs="1"/>
        </xsd:sequence>
      </xsd:complexType>
    </xsd:element>
    <xsd:element name="MediaServiceBillingMetadata" ma:index="20" nillable="true" ma:displayName="MediaServiceBillingMetadata" ma:hidden="true" ma:internalName="MediaServiceBillingMetadata" ma:readOnly="true">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909bd55-564d-4b95-97b5-db195a1b8d7f"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eab7cce-95ed-4f73-9314-b87d6fe5d164}" ma:internalName="TaxCatchAll" ma:showField="CatchAllData" ma:web="e909bd55-564d-4b95-97b5-db195a1b8d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64B383-E2AA-4951-B698-7BCFA4A74A0B}">
  <ds:schemaRefs>
    <ds:schemaRef ds:uri="http://schemas.microsoft.com/sharepoint/v3/contenttype/forms"/>
  </ds:schemaRefs>
</ds:datastoreItem>
</file>

<file path=customXml/itemProps2.xml><?xml version="1.0" encoding="utf-8"?>
<ds:datastoreItem xmlns:ds="http://schemas.openxmlformats.org/officeDocument/2006/customXml" ds:itemID="{23A90EF1-841C-4194-B687-F8CABD591E47}">
  <ds:schemaRefs>
    <ds:schemaRef ds:uri="http://purl.org/dc/dcmitype/"/>
    <ds:schemaRef ds:uri="http://schemas.microsoft.com/office/infopath/2007/PartnerControls"/>
    <ds:schemaRef ds:uri="http://schemas.openxmlformats.org/package/2006/metadata/core-properties"/>
    <ds:schemaRef ds:uri="http://www.w3.org/XML/1998/namespace"/>
    <ds:schemaRef ds:uri="http://purl.org/dc/elements/1.1/"/>
    <ds:schemaRef ds:uri="e909bd55-564d-4b95-97b5-db195a1b8d7f"/>
    <ds:schemaRef ds:uri="http://purl.org/dc/terms/"/>
    <ds:schemaRef ds:uri="http://schemas.microsoft.com/office/2006/documentManagement/types"/>
    <ds:schemaRef ds:uri="b85d4479-8bf3-4fff-b3ac-a8937fd63725"/>
    <ds:schemaRef ds:uri="http://schemas.microsoft.com/office/2006/metadata/properties"/>
  </ds:schemaRefs>
</ds:datastoreItem>
</file>

<file path=customXml/itemProps3.xml><?xml version="1.0" encoding="utf-8"?>
<ds:datastoreItem xmlns:ds="http://schemas.openxmlformats.org/officeDocument/2006/customXml" ds:itemID="{6918CF99-513D-4205-9BCE-A318B63C7B70}"/>
</file>

<file path=docProps/app.xml><?xml version="1.0" encoding="utf-8"?>
<Properties xmlns="http://schemas.openxmlformats.org/officeDocument/2006/extended-properties" xmlns:vt="http://schemas.openxmlformats.org/officeDocument/2006/docPropsVTypes">
  <Template>Office Theme</Template>
  <TotalTime>4</TotalTime>
  <Words>6334</Words>
  <Application>Microsoft Office PowerPoint</Application>
  <PresentationFormat>A4 Paper (210x297 mm)</PresentationFormat>
  <Paragraphs>920</Paragraphs>
  <Slides>38</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38</vt:i4>
      </vt:variant>
    </vt:vector>
  </HeadingPairs>
  <TitlesOfParts>
    <vt:vector size="44" baseType="lpstr">
      <vt:lpstr>Aptos</vt:lpstr>
      <vt:lpstr>Aptos Display</vt:lpstr>
      <vt:lpstr>Arial</vt:lpstr>
      <vt:lpstr>Calibri</vt:lpstr>
      <vt:lpstr>Office Theme</vt:lpstr>
      <vt:lpstr>Office Theme</vt:lpstr>
      <vt:lpstr>NCFE Level 1/2 Technical Award in Music Technology</vt:lpstr>
      <vt:lpstr>Part Two: Revision Activities   Working through these revision activities will ensure that you have at least revisited most of the content within the 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NCFE Level 1/2 Technical Award in Music Technology</dc:title>
  <dc:creator>G Ruston</dc:creator>
  <cp:lastModifiedBy>Ruston, George</cp:lastModifiedBy>
  <cp:revision>1</cp:revision>
  <dcterms:created xsi:type="dcterms:W3CDTF">2024-04-04T06:45:07Z</dcterms:created>
  <dcterms:modified xsi:type="dcterms:W3CDTF">2026-02-07T10:25:23Z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0x0101001B5DBA9C113CE64681830B2D318004D5</vt:lpwstr>
  </property>
  <property fmtid="{D5CDD505-2E9C-101B-9397-08002B2CF9AE}" pid="3" name="Order">
    <vt:r8>2269200</vt:r8>
  </property>
  <property fmtid="{D5CDD505-2E9C-101B-9397-08002B2CF9AE}" pid="4" name="MediaServiceImageTags">
    <vt:lpwstr/>
  </property>
</Properties>
</file>