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6" r:id="rId2"/>
    <p:sldId id="257" r:id="rId3"/>
  </p:sldIdLst>
  <p:sldSz cx="6858000" cy="9906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C7E"/>
    <a:srgbClr val="FFFF66"/>
    <a:srgbClr val="FFEE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79" d="100"/>
          <a:sy n="79" d="100"/>
        </p:scale>
        <p:origin x="302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DA1C62AB-422E-4272-A902-8632CB49EF63}" type="datetimeFigureOut">
              <a:rPr lang="en-GB" smtClean="0"/>
              <a:t>05/01/2023</a:t>
            </a:fld>
            <a:endParaRPr lang="en-GB" dirty="0"/>
          </a:p>
        </p:txBody>
      </p:sp>
      <p:sp>
        <p:nvSpPr>
          <p:cNvPr id="4" name="Slide Image Placeholder 3"/>
          <p:cNvSpPr>
            <a:spLocks noGrp="1" noRot="1" noChangeAspect="1"/>
          </p:cNvSpPr>
          <p:nvPr>
            <p:ph type="sldImg" idx="2"/>
          </p:nvPr>
        </p:nvSpPr>
        <p:spPr>
          <a:xfrm>
            <a:off x="2239963" y="1241425"/>
            <a:ext cx="2319337"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69D5BD49-1EBD-4A67-9C8E-8C6064C04C22}" type="slidenum">
              <a:rPr lang="en-GB" smtClean="0"/>
              <a:t>‹#›</a:t>
            </a:fld>
            <a:endParaRPr lang="en-GB" dirty="0"/>
          </a:p>
        </p:txBody>
      </p:sp>
    </p:spTree>
    <p:extLst>
      <p:ext uri="{BB962C8B-B14F-4D97-AF65-F5344CB8AC3E}">
        <p14:creationId xmlns:p14="http://schemas.microsoft.com/office/powerpoint/2010/main" val="597009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D5BD49-1EBD-4A67-9C8E-8C6064C04C22}" type="slidenum">
              <a:rPr lang="en-GB" smtClean="0"/>
              <a:t>1</a:t>
            </a:fld>
            <a:endParaRPr lang="en-GB" dirty="0"/>
          </a:p>
        </p:txBody>
      </p:sp>
    </p:spTree>
    <p:extLst>
      <p:ext uri="{BB962C8B-B14F-4D97-AF65-F5344CB8AC3E}">
        <p14:creationId xmlns:p14="http://schemas.microsoft.com/office/powerpoint/2010/main" val="1058755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2652258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030570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2517294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929276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280847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658772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351046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450892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684996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297715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652698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26A50BC-299C-4ABF-9A3F-9C4F951F34CB}" type="datetimeFigureOut">
              <a:rPr lang="en-GB" smtClean="0"/>
              <a:t>05/01/2023</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EBBDD01-158F-4F8E-9325-C45168C3CAD8}" type="slidenum">
              <a:rPr lang="en-GB" smtClean="0"/>
              <a:t>‹#›</a:t>
            </a:fld>
            <a:endParaRPr lang="en-GB" dirty="0"/>
          </a:p>
        </p:txBody>
      </p:sp>
    </p:spTree>
    <p:extLst>
      <p:ext uri="{BB962C8B-B14F-4D97-AF65-F5344CB8AC3E}">
        <p14:creationId xmlns:p14="http://schemas.microsoft.com/office/powerpoint/2010/main" val="1287370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oup 19"/>
          <p:cNvPicPr>
            <a:picLocks noChangeArrowheads="1"/>
          </p:cNvPicPr>
          <p:nvPr/>
        </p:nvPicPr>
        <p:blipFill>
          <a:blip r:embed="rId3">
            <a:extLst>
              <a:ext uri="{28A0092B-C50C-407E-A947-70E740481C1C}">
                <a14:useLocalDpi xmlns:a14="http://schemas.microsoft.com/office/drawing/2010/main" val="0"/>
              </a:ext>
            </a:extLst>
          </a:blip>
          <a:srcRect b="-119"/>
          <a:stretch>
            <a:fillRect/>
          </a:stretch>
        </p:blipFill>
        <p:spPr bwMode="auto">
          <a:xfrm>
            <a:off x="5149850" y="12440"/>
            <a:ext cx="1708150" cy="4648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5638"/>
            <a:ext cx="3571875" cy="452432"/>
          </a:xfrm>
          <a:prstGeom prst="rect">
            <a:avLst/>
          </a:prstGeom>
          <a:solidFill>
            <a:srgbClr val="00B0F0"/>
          </a:solidFill>
          <a:ln w="28575">
            <a:solidFill>
              <a:srgbClr val="CCFF99"/>
            </a:solidFill>
          </a:ln>
        </p:spPr>
        <p:txBody>
          <a:bodyPr wrap="square" rtlCol="0" anchor="ctr">
            <a:spAutoFit/>
          </a:bodyPr>
          <a:lstStyle/>
          <a:p>
            <a:pPr marL="231775" marR="219710" algn="ctr">
              <a:lnSpc>
                <a:spcPct val="115000"/>
              </a:lnSpc>
              <a:spcBef>
                <a:spcPts val="300"/>
              </a:spcBef>
            </a:pPr>
            <a:endParaRPr lang="en-US" sz="200" b="1" spc="-5" dirty="0">
              <a:solidFill>
                <a:schemeClr val="bg1"/>
              </a:solidFill>
              <a:ea typeface="Calibri" panose="020F0502020204030204" pitchFamily="34" charset="0"/>
              <a:cs typeface="Calibri" panose="020F0502020204030204" pitchFamily="34" charset="0"/>
            </a:endParaRPr>
          </a:p>
          <a:p>
            <a:pPr marL="231775" marR="219710" algn="ctr">
              <a:lnSpc>
                <a:spcPct val="115000"/>
              </a:lnSpc>
              <a:spcBef>
                <a:spcPts val="300"/>
              </a:spcBef>
            </a:pPr>
            <a:r>
              <a:rPr lang="en-US" sz="1200" b="1" spc="-5" dirty="0">
                <a:solidFill>
                  <a:schemeClr val="bg1"/>
                </a:solidFill>
                <a:ea typeface="Calibri" panose="020F0502020204030204" pitchFamily="34" charset="0"/>
                <a:cs typeface="Calibri" panose="020F0502020204030204" pitchFamily="34" charset="0"/>
              </a:rPr>
              <a:t>G</a:t>
            </a:r>
            <a:r>
              <a:rPr lang="en-US" sz="1200" b="1" dirty="0">
                <a:solidFill>
                  <a:schemeClr val="bg1"/>
                </a:solidFill>
                <a:ea typeface="Calibri" panose="020F0502020204030204" pitchFamily="34" charset="0"/>
                <a:cs typeface="Calibri" panose="020F0502020204030204" pitchFamily="34" charset="0"/>
              </a:rPr>
              <a:t>C</a:t>
            </a:r>
            <a:r>
              <a:rPr lang="en-US" sz="1200" b="1" spc="-5" dirty="0">
                <a:solidFill>
                  <a:schemeClr val="bg1"/>
                </a:solidFill>
                <a:ea typeface="Calibri" panose="020F0502020204030204" pitchFamily="34" charset="0"/>
                <a:cs typeface="Calibri" panose="020F0502020204030204" pitchFamily="34" charset="0"/>
              </a:rPr>
              <a:t>S</a:t>
            </a:r>
            <a:r>
              <a:rPr lang="en-US" sz="1200" b="1" dirty="0">
                <a:solidFill>
                  <a:schemeClr val="bg1"/>
                </a:solidFill>
                <a:ea typeface="Calibri" panose="020F0502020204030204" pitchFamily="34" charset="0"/>
                <a:cs typeface="Calibri" panose="020F0502020204030204" pitchFamily="34" charset="0"/>
              </a:rPr>
              <a:t>E</a:t>
            </a:r>
            <a:r>
              <a:rPr lang="en-US" sz="1200" b="1" spc="-15" dirty="0">
                <a:solidFill>
                  <a:schemeClr val="bg1"/>
                </a:solidFill>
                <a:ea typeface="Calibri" panose="020F0502020204030204" pitchFamily="34" charset="0"/>
                <a:cs typeface="Calibri" panose="020F0502020204030204" pitchFamily="34" charset="0"/>
              </a:rPr>
              <a:t>  Geography  - Top Tips for Exam Success </a:t>
            </a:r>
          </a:p>
          <a:p>
            <a:pPr marL="231775" marR="219710" algn="ctr">
              <a:lnSpc>
                <a:spcPct val="115000"/>
              </a:lnSpc>
              <a:spcBef>
                <a:spcPts val="300"/>
              </a:spcBef>
            </a:pPr>
            <a:endParaRPr lang="en-US" sz="200" b="1" spc="-15" dirty="0">
              <a:solidFill>
                <a:schemeClr val="bg1"/>
              </a:solidFill>
              <a:ea typeface="Calibri" panose="020F0502020204030204" pitchFamily="34" charset="0"/>
              <a:cs typeface="Calibri" panose="020F0502020204030204" pitchFamily="34" charset="0"/>
            </a:endParaRPr>
          </a:p>
        </p:txBody>
      </p:sp>
      <p:sp>
        <p:nvSpPr>
          <p:cNvPr id="6" name="TextBox 5"/>
          <p:cNvSpPr txBox="1"/>
          <p:nvPr/>
        </p:nvSpPr>
        <p:spPr>
          <a:xfrm>
            <a:off x="3571876" y="12440"/>
            <a:ext cx="1577974" cy="452432"/>
          </a:xfrm>
          <a:prstGeom prst="rect">
            <a:avLst/>
          </a:prstGeom>
          <a:solidFill>
            <a:srgbClr val="00B0F0"/>
          </a:solidFill>
          <a:ln w="28575">
            <a:solidFill>
              <a:srgbClr val="CCFF99"/>
            </a:solidFill>
          </a:ln>
        </p:spPr>
        <p:txBody>
          <a:bodyPr wrap="square" rtlCol="0">
            <a:spAutoFit/>
          </a:bodyPr>
          <a:lstStyle/>
          <a:p>
            <a:pPr marL="231775" marR="219710" algn="ctr">
              <a:lnSpc>
                <a:spcPct val="115000"/>
              </a:lnSpc>
              <a:spcBef>
                <a:spcPts val="300"/>
              </a:spcBef>
            </a:pPr>
            <a:endParaRPr lang="en-US" sz="200" b="1" spc="-5" dirty="0">
              <a:solidFill>
                <a:schemeClr val="bg1"/>
              </a:solidFill>
              <a:ea typeface="Calibri" panose="020F0502020204030204" pitchFamily="34" charset="0"/>
              <a:cs typeface="Calibri" panose="020F0502020204030204" pitchFamily="34" charset="0"/>
            </a:endParaRPr>
          </a:p>
          <a:p>
            <a:pPr marL="231775" marR="219710" algn="ctr">
              <a:lnSpc>
                <a:spcPct val="115000"/>
              </a:lnSpc>
              <a:spcBef>
                <a:spcPts val="300"/>
              </a:spcBef>
            </a:pPr>
            <a:r>
              <a:rPr lang="en-US" sz="1200" b="1" spc="-5" dirty="0">
                <a:solidFill>
                  <a:schemeClr val="bg1"/>
                </a:solidFill>
                <a:ea typeface="Calibri" panose="020F0502020204030204" pitchFamily="34" charset="0"/>
                <a:cs typeface="Calibri" panose="020F0502020204030204" pitchFamily="34" charset="0"/>
              </a:rPr>
              <a:t>Grades 4 – 6</a:t>
            </a:r>
            <a:endParaRPr lang="en-US" sz="200" b="1" dirty="0">
              <a:solidFill>
                <a:schemeClr val="bg1"/>
              </a:solidFill>
              <a:ea typeface="Calibri" panose="020F0502020204030204" pitchFamily="34" charset="0"/>
              <a:cs typeface="Calibri" panose="020F0502020204030204" pitchFamily="34" charset="0"/>
            </a:endParaRPr>
          </a:p>
          <a:p>
            <a:pPr marL="231775" marR="219710" algn="ctr">
              <a:lnSpc>
                <a:spcPct val="115000"/>
              </a:lnSpc>
              <a:spcBef>
                <a:spcPts val="300"/>
              </a:spcBef>
            </a:pPr>
            <a:endParaRPr lang="en-US" sz="200" b="1" spc="-5" dirty="0">
              <a:solidFill>
                <a:schemeClr val="bg1"/>
              </a:solidFill>
              <a:ea typeface="Calibri" panose="020F0502020204030204" pitchFamily="34" charset="0"/>
              <a:cs typeface="Calibri" panose="020F050202020403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661757936"/>
              </p:ext>
            </p:extLst>
          </p:nvPr>
        </p:nvGraphicFramePr>
        <p:xfrm>
          <a:off x="28575" y="1170383"/>
          <a:ext cx="4377675" cy="3733800"/>
        </p:xfrm>
        <a:graphic>
          <a:graphicData uri="http://schemas.openxmlformats.org/drawingml/2006/table">
            <a:tbl>
              <a:tblPr firstRow="1" bandRow="1">
                <a:tableStyleId>{5940675A-B579-460E-94D1-54222C63F5DA}</a:tableStyleId>
              </a:tblPr>
              <a:tblGrid>
                <a:gridCol w="1459225">
                  <a:extLst>
                    <a:ext uri="{9D8B030D-6E8A-4147-A177-3AD203B41FA5}">
                      <a16:colId xmlns:a16="http://schemas.microsoft.com/office/drawing/2014/main" val="4264404878"/>
                    </a:ext>
                  </a:extLst>
                </a:gridCol>
                <a:gridCol w="1751070">
                  <a:extLst>
                    <a:ext uri="{9D8B030D-6E8A-4147-A177-3AD203B41FA5}">
                      <a16:colId xmlns:a16="http://schemas.microsoft.com/office/drawing/2014/main" val="3101623924"/>
                    </a:ext>
                  </a:extLst>
                </a:gridCol>
                <a:gridCol w="1167380">
                  <a:extLst>
                    <a:ext uri="{9D8B030D-6E8A-4147-A177-3AD203B41FA5}">
                      <a16:colId xmlns:a16="http://schemas.microsoft.com/office/drawing/2014/main" val="2780421318"/>
                    </a:ext>
                  </a:extLst>
                </a:gridCol>
              </a:tblGrid>
              <a:tr h="228000">
                <a:tc gridSpan="3">
                  <a:txBody>
                    <a:bodyPr/>
                    <a:lstStyle/>
                    <a:p>
                      <a:pPr algn="ctr"/>
                      <a:r>
                        <a:rPr lang="en-GB" sz="1000" b="1" dirty="0"/>
                        <a:t>Understand the specification</a:t>
                      </a:r>
                      <a:endParaRPr lang="en-GB" sz="1000" b="1" dirty="0">
                        <a:solidFill>
                          <a:schemeClr val="tx1"/>
                        </a:solidFill>
                      </a:endParaRPr>
                    </a:p>
                  </a:txBody>
                  <a:tcPr marL="45720" marR="45720" anchor="ctr">
                    <a:solidFill>
                      <a:schemeClr val="bg2"/>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976443345"/>
                  </a:ext>
                </a:extLst>
              </a:tr>
              <a:tr h="228000">
                <a:tc>
                  <a:txBody>
                    <a:bodyPr/>
                    <a:lstStyle/>
                    <a:p>
                      <a:pPr algn="ctr"/>
                      <a:r>
                        <a:rPr lang="en-GB" sz="1000" b="1" dirty="0"/>
                        <a:t>Paper 1</a:t>
                      </a:r>
                      <a:endParaRPr lang="en-GB" sz="1000" b="1" dirty="0">
                        <a:solidFill>
                          <a:schemeClr val="tx1"/>
                        </a:solidFill>
                      </a:endParaRPr>
                    </a:p>
                  </a:txBody>
                  <a:tcPr marL="45720" marR="45720" anchor="ctr">
                    <a:solidFill>
                      <a:schemeClr val="bg2"/>
                    </a:solidFill>
                  </a:tcPr>
                </a:tc>
                <a:tc>
                  <a:txBody>
                    <a:bodyPr/>
                    <a:lstStyle/>
                    <a:p>
                      <a:pPr algn="ctr"/>
                      <a:r>
                        <a:rPr lang="en-GB" sz="1000" b="1" dirty="0"/>
                        <a:t>Paper 2</a:t>
                      </a:r>
                      <a:endParaRPr lang="en-GB" sz="1000" b="1" dirty="0">
                        <a:solidFill>
                          <a:schemeClr val="tx1"/>
                        </a:solidFill>
                      </a:endParaRPr>
                    </a:p>
                  </a:txBody>
                  <a:tcPr marL="45720" marR="45720" anchor="ctr">
                    <a:solidFill>
                      <a:schemeClr val="bg2"/>
                    </a:solidFill>
                  </a:tcPr>
                </a:tc>
                <a:tc>
                  <a:txBody>
                    <a:bodyPr/>
                    <a:lstStyle/>
                    <a:p>
                      <a:pPr algn="ctr"/>
                      <a:r>
                        <a:rPr lang="en-GB" sz="1000" b="1" dirty="0"/>
                        <a:t>Paper 3</a:t>
                      </a:r>
                      <a:endParaRPr lang="en-GB" sz="1000" b="1" dirty="0">
                        <a:solidFill>
                          <a:schemeClr val="tx1"/>
                        </a:solidFill>
                      </a:endParaRPr>
                    </a:p>
                  </a:txBody>
                  <a:tcPr marL="45720" marR="45720" anchor="ctr">
                    <a:solidFill>
                      <a:schemeClr val="bg2"/>
                    </a:solidFill>
                  </a:tcPr>
                </a:tc>
                <a:extLst>
                  <a:ext uri="{0D108BD9-81ED-4DB2-BD59-A6C34878D82A}">
                    <a16:rowId xmlns:a16="http://schemas.microsoft.com/office/drawing/2014/main" val="1735816448"/>
                  </a:ext>
                </a:extLst>
              </a:tr>
              <a:tr h="364800">
                <a:tc>
                  <a:txBody>
                    <a:bodyPr/>
                    <a:lstStyle/>
                    <a:p>
                      <a:r>
                        <a:rPr lang="en-GB" sz="900" b="1" dirty="0"/>
                        <a:t>Living</a:t>
                      </a:r>
                      <a:r>
                        <a:rPr lang="en-GB" sz="900" b="1" baseline="0" dirty="0"/>
                        <a:t> with the physical environment: </a:t>
                      </a:r>
                      <a:r>
                        <a:rPr lang="en-GB" sz="900" baseline="0" dirty="0"/>
                        <a:t>88 marks (35%), 1hr 30min</a:t>
                      </a:r>
                      <a:endParaRPr lang="en-GB" sz="900" dirty="0"/>
                    </a:p>
                  </a:txBody>
                  <a:tcPr marL="45720" marR="45720" anchor="ctr"/>
                </a:tc>
                <a:tc>
                  <a:txBody>
                    <a:bodyPr/>
                    <a:lstStyle/>
                    <a:p>
                      <a:r>
                        <a:rPr lang="en-GB" sz="900" b="1" dirty="0"/>
                        <a:t>Challenges in the human environment:</a:t>
                      </a:r>
                      <a:r>
                        <a:rPr lang="en-GB" sz="900" b="1" baseline="0" dirty="0"/>
                        <a:t> </a:t>
                      </a:r>
                      <a:r>
                        <a:rPr lang="en-GB" sz="900" baseline="0" dirty="0"/>
                        <a:t>88 marks (35%), 1hr 30mins</a:t>
                      </a:r>
                      <a:endParaRPr lang="en-GB" sz="900" dirty="0"/>
                    </a:p>
                  </a:txBody>
                  <a:tcPr marL="45720" marR="45720" anchor="ctr"/>
                </a:tc>
                <a:tc>
                  <a:txBody>
                    <a:bodyPr/>
                    <a:lstStyle/>
                    <a:p>
                      <a:r>
                        <a:rPr lang="en-GB" sz="900" b="1" dirty="0"/>
                        <a:t>Geographical</a:t>
                      </a:r>
                      <a:r>
                        <a:rPr lang="en-GB" sz="900" b="1" baseline="0" dirty="0"/>
                        <a:t> applications:</a:t>
                      </a:r>
                      <a:r>
                        <a:rPr lang="en-GB" sz="900" baseline="0" dirty="0"/>
                        <a:t> 76 marks (30%), 1hr 15mins</a:t>
                      </a:r>
                      <a:endParaRPr lang="en-GB" sz="900" dirty="0"/>
                    </a:p>
                  </a:txBody>
                  <a:tcPr marL="45720" marR="45720" anchor="ctr"/>
                </a:tc>
                <a:extLst>
                  <a:ext uri="{0D108BD9-81ED-4DB2-BD59-A6C34878D82A}">
                    <a16:rowId xmlns:a16="http://schemas.microsoft.com/office/drawing/2014/main" val="1965554417"/>
                  </a:ext>
                </a:extLst>
              </a:tr>
              <a:tr h="775200">
                <a:tc>
                  <a:txBody>
                    <a:bodyPr/>
                    <a:lstStyle/>
                    <a:p>
                      <a:r>
                        <a:rPr lang="en-GB" sz="900" b="1" dirty="0"/>
                        <a:t>Challenge of natural hazards: </a:t>
                      </a:r>
                      <a:r>
                        <a:rPr lang="en-GB" sz="900" dirty="0"/>
                        <a:t>tectonic hazards, tropical storms, extreme weather in the UK,</a:t>
                      </a:r>
                      <a:r>
                        <a:rPr lang="en-GB" sz="900" baseline="0" dirty="0"/>
                        <a:t> climate change</a:t>
                      </a:r>
                      <a:endParaRPr lang="en-GB" sz="900" b="1" dirty="0"/>
                    </a:p>
                  </a:txBody>
                  <a:tcPr marL="45720" marR="45720" anchor="ctr"/>
                </a:tc>
                <a:tc>
                  <a:txBody>
                    <a:bodyPr/>
                    <a:lstStyle/>
                    <a:p>
                      <a:r>
                        <a:rPr lang="en-GB" sz="900" b="1" dirty="0"/>
                        <a:t>Urban challenges:</a:t>
                      </a:r>
                      <a:r>
                        <a:rPr lang="en-GB" sz="900" baseline="0" dirty="0"/>
                        <a:t> global patterns, two contrasting cities, sustainable urban futures</a:t>
                      </a:r>
                      <a:endParaRPr lang="en-GB" sz="900" b="1" dirty="0"/>
                    </a:p>
                  </a:txBody>
                  <a:tcPr marL="45720" marR="45720" anchor="ctr"/>
                </a:tc>
                <a:tc>
                  <a:txBody>
                    <a:bodyPr/>
                    <a:lstStyle/>
                    <a:p>
                      <a:r>
                        <a:rPr lang="en-GB" sz="900" b="1" dirty="0"/>
                        <a:t>Issue evaluation: </a:t>
                      </a:r>
                      <a:r>
                        <a:rPr lang="en-GB" sz="900" dirty="0"/>
                        <a:t>critical</a:t>
                      </a:r>
                      <a:r>
                        <a:rPr lang="en-GB" sz="900" baseline="0" dirty="0"/>
                        <a:t> thinking and problems solving based on pre-release resources booklet, including a decision-making exercise</a:t>
                      </a:r>
                      <a:endParaRPr lang="en-GB" sz="900" b="0" dirty="0"/>
                    </a:p>
                  </a:txBody>
                  <a:tcPr marL="45720" marR="45720" anchor="ctr"/>
                </a:tc>
                <a:extLst>
                  <a:ext uri="{0D108BD9-81ED-4DB2-BD59-A6C34878D82A}">
                    <a16:rowId xmlns:a16="http://schemas.microsoft.com/office/drawing/2014/main" val="580282249"/>
                  </a:ext>
                </a:extLst>
              </a:tr>
              <a:tr h="638400">
                <a:tc>
                  <a:txBody>
                    <a:bodyPr/>
                    <a:lstStyle/>
                    <a:p>
                      <a:r>
                        <a:rPr lang="en-GB" sz="900" b="1" dirty="0"/>
                        <a:t>The living world:</a:t>
                      </a:r>
                      <a:r>
                        <a:rPr lang="en-GB" sz="900" dirty="0"/>
                        <a:t> local</a:t>
                      </a:r>
                      <a:r>
                        <a:rPr lang="en-GB" sz="900" baseline="0" dirty="0"/>
                        <a:t> ecosystems, tropical rainforests, one from hot deserts, cold environments – at Whitcliffe we do cold environments</a:t>
                      </a:r>
                      <a:endParaRPr lang="en-GB" sz="900" b="1" dirty="0"/>
                    </a:p>
                  </a:txBody>
                  <a:tcPr marL="45720" marR="45720" anchor="ctr"/>
                </a:tc>
                <a:tc>
                  <a:txBody>
                    <a:bodyPr/>
                    <a:lstStyle/>
                    <a:p>
                      <a:r>
                        <a:rPr lang="en-GB" sz="900" b="1" dirty="0"/>
                        <a:t>The changing economic world: </a:t>
                      </a:r>
                      <a:r>
                        <a:rPr lang="en-GB" sz="900" dirty="0"/>
                        <a:t>global patterns,</a:t>
                      </a:r>
                      <a:r>
                        <a:rPr lang="en-GB" sz="900" baseline="0" dirty="0"/>
                        <a:t> closing the development gap, contrasting studies of economic development (UK and one city in a LIC/NEE)</a:t>
                      </a:r>
                      <a:endParaRPr lang="en-GB" sz="900" b="1" dirty="0"/>
                    </a:p>
                  </a:txBody>
                  <a:tcPr marL="45720" marR="45720" anchor="ctr"/>
                </a:tc>
                <a:tc rowSpan="2">
                  <a:txBody>
                    <a:bodyPr/>
                    <a:lstStyle/>
                    <a:p>
                      <a:r>
                        <a:rPr lang="en-GB" sz="900" b="1" dirty="0"/>
                        <a:t>Fieldwork:</a:t>
                      </a:r>
                      <a:r>
                        <a:rPr lang="en-GB" sz="900" b="1" baseline="0" dirty="0"/>
                        <a:t> </a:t>
                      </a:r>
                      <a:r>
                        <a:rPr lang="en-GB" sz="900" baseline="0" dirty="0"/>
                        <a:t>general questions based on enquiry process together with questions on the two (physical and human) individual student investigations</a:t>
                      </a:r>
                      <a:endParaRPr lang="en-GB" sz="900" b="1" dirty="0"/>
                    </a:p>
                  </a:txBody>
                  <a:tcPr marL="45720" marR="45720" anchor="ctr"/>
                </a:tc>
                <a:extLst>
                  <a:ext uri="{0D108BD9-81ED-4DB2-BD59-A6C34878D82A}">
                    <a16:rowId xmlns:a16="http://schemas.microsoft.com/office/drawing/2014/main" val="3599823110"/>
                  </a:ext>
                </a:extLst>
              </a:tr>
              <a:tr h="501600">
                <a:tc>
                  <a:txBody>
                    <a:bodyPr/>
                    <a:lstStyle/>
                    <a:p>
                      <a:r>
                        <a:rPr lang="en-GB" sz="900" b="1" dirty="0"/>
                        <a:t>Physical landscapes in the UK:</a:t>
                      </a:r>
                      <a:r>
                        <a:rPr lang="en-GB" sz="900" dirty="0"/>
                        <a:t> two from coastal, river, glacial landscapes – at Whitcliffe</a:t>
                      </a:r>
                      <a:r>
                        <a:rPr lang="en-GB" sz="900" baseline="0" dirty="0"/>
                        <a:t> we do </a:t>
                      </a:r>
                      <a:r>
                        <a:rPr lang="en-GB" sz="900" b="1" baseline="0" dirty="0"/>
                        <a:t>coasts</a:t>
                      </a:r>
                      <a:r>
                        <a:rPr lang="en-GB" sz="900" baseline="0" dirty="0"/>
                        <a:t> and </a:t>
                      </a:r>
                      <a:r>
                        <a:rPr lang="en-GB" sz="900" b="1" baseline="0" dirty="0"/>
                        <a:t>river</a:t>
                      </a:r>
                      <a:endParaRPr lang="en-GB" sz="900" b="1" dirty="0"/>
                    </a:p>
                  </a:txBody>
                  <a:tcPr marL="45720" marR="45720" anchor="ctr"/>
                </a:tc>
                <a:tc>
                  <a:txBody>
                    <a:bodyPr/>
                    <a:lstStyle/>
                    <a:p>
                      <a:r>
                        <a:rPr lang="en-GB" sz="900" b="1" dirty="0"/>
                        <a:t>Challenge of resource management: </a:t>
                      </a:r>
                      <a:r>
                        <a:rPr lang="en-GB" sz="900" dirty="0"/>
                        <a:t>global resource security, resources in the UK, one from food, water, energy. At</a:t>
                      </a:r>
                      <a:r>
                        <a:rPr lang="en-GB" sz="900" baseline="0" dirty="0"/>
                        <a:t> Whitcliffe we do </a:t>
                      </a:r>
                      <a:r>
                        <a:rPr lang="en-GB" sz="900" b="1" baseline="0" dirty="0"/>
                        <a:t>food</a:t>
                      </a:r>
                      <a:endParaRPr lang="en-GB" sz="900" b="1" dirty="0"/>
                    </a:p>
                  </a:txBody>
                  <a:tcPr marL="45720" marR="45720" anchor="ctr"/>
                </a:tc>
                <a:tc vMerge="1">
                  <a:txBody>
                    <a:bodyPr/>
                    <a:lstStyle/>
                    <a:p>
                      <a:endParaRPr lang="en-GB" dirty="0"/>
                    </a:p>
                  </a:txBody>
                  <a:tcPr/>
                </a:tc>
                <a:extLst>
                  <a:ext uri="{0D108BD9-81ED-4DB2-BD59-A6C34878D82A}">
                    <a16:rowId xmlns:a16="http://schemas.microsoft.com/office/drawing/2014/main" val="3673610069"/>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931623221"/>
              </p:ext>
            </p:extLst>
          </p:nvPr>
        </p:nvGraphicFramePr>
        <p:xfrm>
          <a:off x="1814512" y="7196912"/>
          <a:ext cx="4955812" cy="2331720"/>
        </p:xfrm>
        <a:graphic>
          <a:graphicData uri="http://schemas.openxmlformats.org/drawingml/2006/table">
            <a:tbl>
              <a:tblPr firstRow="1" bandRow="1">
                <a:tableStyleId>{5940675A-B579-460E-94D1-54222C63F5DA}</a:tableStyleId>
              </a:tblPr>
              <a:tblGrid>
                <a:gridCol w="596742">
                  <a:extLst>
                    <a:ext uri="{9D8B030D-6E8A-4147-A177-3AD203B41FA5}">
                      <a16:colId xmlns:a16="http://schemas.microsoft.com/office/drawing/2014/main" val="4264404878"/>
                    </a:ext>
                  </a:extLst>
                </a:gridCol>
                <a:gridCol w="1221677">
                  <a:extLst>
                    <a:ext uri="{9D8B030D-6E8A-4147-A177-3AD203B41FA5}">
                      <a16:colId xmlns:a16="http://schemas.microsoft.com/office/drawing/2014/main" val="3101623924"/>
                    </a:ext>
                  </a:extLst>
                </a:gridCol>
                <a:gridCol w="3137393">
                  <a:extLst>
                    <a:ext uri="{9D8B030D-6E8A-4147-A177-3AD203B41FA5}">
                      <a16:colId xmlns:a16="http://schemas.microsoft.com/office/drawing/2014/main" val="2780421318"/>
                    </a:ext>
                  </a:extLst>
                </a:gridCol>
              </a:tblGrid>
              <a:tr h="242286">
                <a:tc gridSpan="3">
                  <a:txBody>
                    <a:bodyPr/>
                    <a:lstStyle/>
                    <a:p>
                      <a:pPr algn="ctr"/>
                      <a:r>
                        <a:rPr lang="en-GB" sz="1000" b="1" dirty="0"/>
                        <a:t>Understanding</a:t>
                      </a:r>
                      <a:r>
                        <a:rPr lang="en-GB" sz="1000" b="1" baseline="0" dirty="0"/>
                        <a:t> the marking</a:t>
                      </a:r>
                      <a:endParaRPr lang="en-GB" sz="1000" b="1" dirty="0">
                        <a:solidFill>
                          <a:schemeClr val="tx1"/>
                        </a:solidFill>
                      </a:endParaRPr>
                    </a:p>
                  </a:txBody>
                  <a:tcPr marL="45720" marR="45720" anchor="ctr">
                    <a:solidFill>
                      <a:schemeClr val="bg2"/>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976443345"/>
                  </a:ext>
                </a:extLst>
              </a:tr>
              <a:tr h="242286">
                <a:tc>
                  <a:txBody>
                    <a:bodyPr/>
                    <a:lstStyle/>
                    <a:p>
                      <a:pPr algn="ctr"/>
                      <a:endParaRPr lang="en-GB" sz="1000" b="1" dirty="0">
                        <a:solidFill>
                          <a:schemeClr val="tx1"/>
                        </a:solidFill>
                      </a:endParaRPr>
                    </a:p>
                  </a:txBody>
                  <a:tcPr marL="45720" marR="45720" anchor="ctr">
                    <a:solidFill>
                      <a:schemeClr val="bg2"/>
                    </a:solidFill>
                  </a:tcPr>
                </a:tc>
                <a:tc>
                  <a:txBody>
                    <a:bodyPr/>
                    <a:lstStyle/>
                    <a:p>
                      <a:pPr algn="ctr"/>
                      <a:r>
                        <a:rPr lang="en-GB" sz="1000" b="1" dirty="0"/>
                        <a:t>Point marking</a:t>
                      </a:r>
                      <a:endParaRPr lang="en-GB" sz="1000" b="1" dirty="0">
                        <a:solidFill>
                          <a:schemeClr val="tx1"/>
                        </a:solidFill>
                      </a:endParaRPr>
                    </a:p>
                  </a:txBody>
                  <a:tcPr marL="45720" marR="45720" anchor="ctr">
                    <a:solidFill>
                      <a:schemeClr val="bg2"/>
                    </a:solidFill>
                  </a:tcPr>
                </a:tc>
                <a:tc>
                  <a:txBody>
                    <a:bodyPr/>
                    <a:lstStyle/>
                    <a:p>
                      <a:pPr algn="ctr"/>
                      <a:r>
                        <a:rPr lang="en-GB" sz="1000" b="1" dirty="0"/>
                        <a:t>Levels marking</a:t>
                      </a:r>
                      <a:endParaRPr lang="en-GB" sz="1000" b="1" dirty="0">
                        <a:solidFill>
                          <a:schemeClr val="tx1"/>
                        </a:solidFill>
                      </a:endParaRPr>
                    </a:p>
                  </a:txBody>
                  <a:tcPr marL="45720" marR="45720" anchor="ctr">
                    <a:solidFill>
                      <a:schemeClr val="bg2"/>
                    </a:solidFill>
                  </a:tcPr>
                </a:tc>
                <a:extLst>
                  <a:ext uri="{0D108BD9-81ED-4DB2-BD59-A6C34878D82A}">
                    <a16:rowId xmlns:a16="http://schemas.microsoft.com/office/drawing/2014/main" val="1735816448"/>
                  </a:ext>
                </a:extLst>
              </a:tr>
              <a:tr h="242286">
                <a:tc>
                  <a:txBody>
                    <a:bodyPr/>
                    <a:lstStyle/>
                    <a:p>
                      <a:r>
                        <a:rPr lang="en-GB" sz="1000" b="1" dirty="0"/>
                        <a:t>Marks</a:t>
                      </a:r>
                    </a:p>
                  </a:txBody>
                  <a:tcPr marL="45720" marR="45720" anchor="ctr">
                    <a:solidFill>
                      <a:schemeClr val="bg2"/>
                    </a:solidFill>
                  </a:tcPr>
                </a:tc>
                <a:tc>
                  <a:txBody>
                    <a:bodyPr/>
                    <a:lstStyle/>
                    <a:p>
                      <a:r>
                        <a:rPr lang="en-GB" sz="900" dirty="0"/>
                        <a:t>1-3</a:t>
                      </a:r>
                      <a:r>
                        <a:rPr lang="en-GB" sz="900" baseline="0" dirty="0"/>
                        <a:t> mark questions</a:t>
                      </a:r>
                      <a:endParaRPr lang="en-GB" sz="900" b="1" dirty="0"/>
                    </a:p>
                  </a:txBody>
                  <a:tcPr marL="45720" marR="45720" anchor="ctr"/>
                </a:tc>
                <a:tc>
                  <a:txBody>
                    <a:bodyPr/>
                    <a:lstStyle/>
                    <a:p>
                      <a:r>
                        <a:rPr lang="en-GB" sz="900" dirty="0"/>
                        <a:t>4, 6 and 9 mark questions</a:t>
                      </a:r>
                    </a:p>
                  </a:txBody>
                  <a:tcPr marL="45720" marR="45720" anchor="ctr"/>
                </a:tc>
                <a:extLst>
                  <a:ext uri="{0D108BD9-81ED-4DB2-BD59-A6C34878D82A}">
                    <a16:rowId xmlns:a16="http://schemas.microsoft.com/office/drawing/2014/main" val="1965554417"/>
                  </a:ext>
                </a:extLst>
              </a:tr>
              <a:tr h="1181143">
                <a:tc>
                  <a:txBody>
                    <a:bodyPr/>
                    <a:lstStyle/>
                    <a:p>
                      <a:r>
                        <a:rPr lang="en-GB" sz="1000" b="1" dirty="0"/>
                        <a:t>Advice</a:t>
                      </a:r>
                    </a:p>
                  </a:txBody>
                  <a:tcPr marL="45720" marR="45720" anchor="ctr">
                    <a:solidFill>
                      <a:schemeClr val="bg2"/>
                    </a:solidFill>
                  </a:tcPr>
                </a:tc>
                <a:tc>
                  <a:txBody>
                    <a:bodyPr/>
                    <a:lstStyle/>
                    <a:p>
                      <a:r>
                        <a:rPr lang="en-GB" sz="900" dirty="0"/>
                        <a:t>Make precise,</a:t>
                      </a:r>
                      <a:r>
                        <a:rPr lang="en-GB" sz="900" baseline="0" dirty="0"/>
                        <a:t> accurate points. </a:t>
                      </a:r>
                    </a:p>
                    <a:p>
                      <a:r>
                        <a:rPr lang="en-GB" sz="900" baseline="0" dirty="0"/>
                        <a:t>For 2 and 3 mark questions, try to develop your answer to achieve maximum marks.</a:t>
                      </a:r>
                      <a:endParaRPr lang="en-GB" sz="900" b="0" dirty="0"/>
                    </a:p>
                  </a:txBody>
                  <a:tcPr marL="45720" marR="45720" anchor="ctr"/>
                </a:tc>
                <a:tc>
                  <a:txBody>
                    <a:bodyPr/>
                    <a:lstStyle/>
                    <a:p>
                      <a:r>
                        <a:rPr lang="en-GB" sz="900" dirty="0"/>
                        <a:t>Examiners decide if answers belong</a:t>
                      </a:r>
                      <a:r>
                        <a:rPr lang="en-GB" sz="900" baseline="0" dirty="0"/>
                        <a:t> to Level 1, 2 or 3:</a:t>
                      </a:r>
                    </a:p>
                    <a:p>
                      <a:r>
                        <a:rPr lang="en-GB" sz="900" dirty="0"/>
                        <a:t>Level 1 – basic answer, limited application/</a:t>
                      </a:r>
                      <a:r>
                        <a:rPr lang="en-GB" sz="900" baseline="0" dirty="0"/>
                        <a:t>knowledge or use of stimulus material (e.g. the ‘figure’ such as a graph, chart, photo, map etc.)</a:t>
                      </a:r>
                    </a:p>
                    <a:p>
                      <a:r>
                        <a:rPr lang="en-GB" sz="900" baseline="0" dirty="0"/>
                        <a:t>Level 2 – clear understanding/application; good use of stimulus material, accurate use of locational information. Clear judgement.</a:t>
                      </a:r>
                    </a:p>
                    <a:p>
                      <a:r>
                        <a:rPr lang="en-GB" sz="900" baseline="0" dirty="0"/>
                        <a:t>Level 3 – thorough/detailed knowledge, understanding and application; coherent (clear) argument; extensive use of examples/case studies and of stimulus material. Well argued judgement.</a:t>
                      </a:r>
                      <a:endParaRPr lang="en-GB" sz="900" b="1" dirty="0"/>
                    </a:p>
                  </a:txBody>
                  <a:tcPr marL="45720" marR="45720" anchor="ctr"/>
                </a:tc>
                <a:extLst>
                  <a:ext uri="{0D108BD9-81ED-4DB2-BD59-A6C34878D82A}">
                    <a16:rowId xmlns:a16="http://schemas.microsoft.com/office/drawing/2014/main" val="580282249"/>
                  </a:ext>
                </a:extLst>
              </a:tr>
            </a:tbl>
          </a:graphicData>
        </a:graphic>
      </p:graphicFrame>
      <p:sp>
        <p:nvSpPr>
          <p:cNvPr id="13" name="Rounded Rectangle 12"/>
          <p:cNvSpPr/>
          <p:nvPr/>
        </p:nvSpPr>
        <p:spPr>
          <a:xfrm>
            <a:off x="4455987" y="518623"/>
            <a:ext cx="2355204" cy="441044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000" b="1" i="1" dirty="0">
                <a:solidFill>
                  <a:schemeClr val="tx1"/>
                </a:solidFill>
              </a:rPr>
              <a:t>Tip! </a:t>
            </a:r>
            <a:r>
              <a:rPr lang="en-GB" sz="900" b="1" dirty="0">
                <a:solidFill>
                  <a:schemeClr val="tx1"/>
                </a:solidFill>
              </a:rPr>
              <a:t>Distribution </a:t>
            </a:r>
            <a:r>
              <a:rPr lang="en-GB" sz="900" dirty="0">
                <a:solidFill>
                  <a:schemeClr val="tx1"/>
                </a:solidFill>
              </a:rPr>
              <a:t>refers to ‘where things are’. The word </a:t>
            </a:r>
            <a:r>
              <a:rPr lang="en-GB" sz="900" b="1" dirty="0">
                <a:solidFill>
                  <a:schemeClr val="tx1"/>
                </a:solidFill>
              </a:rPr>
              <a:t>pattern </a:t>
            </a:r>
            <a:r>
              <a:rPr lang="en-GB" sz="900" dirty="0">
                <a:solidFill>
                  <a:schemeClr val="tx1"/>
                </a:solidFill>
              </a:rPr>
              <a:t>can be used to describe a regular distribution e.g. ‘it forms a line around the equator’.</a:t>
            </a:r>
          </a:p>
          <a:p>
            <a:pPr algn="ctr"/>
            <a:endParaRPr lang="en-GB" sz="900" dirty="0">
              <a:solidFill>
                <a:schemeClr val="tx1"/>
              </a:solidFill>
            </a:endParaRPr>
          </a:p>
          <a:p>
            <a:pPr algn="ctr"/>
            <a:r>
              <a:rPr lang="en-GB" sz="900" b="1" dirty="0">
                <a:solidFill>
                  <a:schemeClr val="tx1"/>
                </a:solidFill>
              </a:rPr>
              <a:t>When describing distribution or patterns on a map or graph, consider using ‘TEA’:</a:t>
            </a:r>
          </a:p>
          <a:p>
            <a:pPr algn="ctr"/>
            <a:r>
              <a:rPr lang="en-GB" sz="1000" b="1" dirty="0">
                <a:solidFill>
                  <a:schemeClr val="tx1"/>
                </a:solidFill>
              </a:rPr>
              <a:t>T </a:t>
            </a:r>
            <a:r>
              <a:rPr lang="en-GB" sz="900" b="1" dirty="0">
                <a:solidFill>
                  <a:schemeClr val="tx1"/>
                </a:solidFill>
              </a:rPr>
              <a:t>– trend - </a:t>
            </a:r>
            <a:r>
              <a:rPr lang="en-GB" sz="900" dirty="0">
                <a:solidFill>
                  <a:schemeClr val="tx1"/>
                </a:solidFill>
              </a:rPr>
              <a:t>describe the overall pattern or trend</a:t>
            </a:r>
          </a:p>
          <a:p>
            <a:pPr algn="ctr"/>
            <a:r>
              <a:rPr lang="en-GB" sz="1000" b="1" dirty="0">
                <a:solidFill>
                  <a:schemeClr val="tx1"/>
                </a:solidFill>
              </a:rPr>
              <a:t>E</a:t>
            </a:r>
            <a:r>
              <a:rPr lang="en-GB" sz="900" b="1" dirty="0">
                <a:solidFill>
                  <a:schemeClr val="tx1"/>
                </a:solidFill>
              </a:rPr>
              <a:t> – example - </a:t>
            </a:r>
            <a:r>
              <a:rPr lang="en-GB" sz="900" dirty="0">
                <a:solidFill>
                  <a:schemeClr val="tx1"/>
                </a:solidFill>
              </a:rPr>
              <a:t>give a named example such as a place name or figure</a:t>
            </a:r>
          </a:p>
          <a:p>
            <a:pPr algn="ctr"/>
            <a:r>
              <a:rPr lang="en-GB" sz="1000" b="1" dirty="0">
                <a:solidFill>
                  <a:schemeClr val="tx1"/>
                </a:solidFill>
              </a:rPr>
              <a:t>A</a:t>
            </a:r>
            <a:r>
              <a:rPr lang="en-GB" sz="900" b="1" dirty="0">
                <a:solidFill>
                  <a:schemeClr val="tx1"/>
                </a:solidFill>
              </a:rPr>
              <a:t> – anomaly -  </a:t>
            </a:r>
            <a:r>
              <a:rPr lang="en-GB" sz="900" dirty="0">
                <a:solidFill>
                  <a:schemeClr val="tx1"/>
                </a:solidFill>
              </a:rPr>
              <a:t>comment on anything that does not fit the pattern. This is called an anomaly.</a:t>
            </a: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r>
              <a:rPr lang="en-GB" sz="900" dirty="0">
                <a:solidFill>
                  <a:schemeClr val="tx1"/>
                </a:solidFill>
              </a:rPr>
              <a:t>When looking at anything that has a key e.g. maps and graphs, study the key carefully. it will help you to answer the question. Most maps have a scale and a north arrow. Use them when answering a question. </a:t>
            </a:r>
            <a:endParaRPr lang="en-GB" sz="900" b="1" i="1"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r>
              <a:rPr lang="en-GB" sz="900" dirty="0">
                <a:solidFill>
                  <a:schemeClr val="tx1"/>
                </a:solidFill>
              </a:rPr>
              <a:t>i</a:t>
            </a:r>
          </a:p>
        </p:txBody>
      </p:sp>
      <p:sp>
        <p:nvSpPr>
          <p:cNvPr id="14" name="Rounded Rectangle 13"/>
          <p:cNvSpPr/>
          <p:nvPr/>
        </p:nvSpPr>
        <p:spPr>
          <a:xfrm>
            <a:off x="93040" y="7217990"/>
            <a:ext cx="1539229" cy="131507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 </a:t>
            </a:r>
            <a:r>
              <a:rPr lang="en-GB" sz="900" dirty="0">
                <a:solidFill>
                  <a:schemeClr val="tx1"/>
                </a:solidFill>
              </a:rPr>
              <a:t>Rather than simply quoting values from a graph, try to </a:t>
            </a:r>
            <a:r>
              <a:rPr lang="en-GB" sz="900" b="1" dirty="0">
                <a:solidFill>
                  <a:schemeClr val="tx1"/>
                </a:solidFill>
              </a:rPr>
              <a:t>manipulate </a:t>
            </a:r>
            <a:r>
              <a:rPr lang="en-GB" sz="900" dirty="0">
                <a:solidFill>
                  <a:schemeClr val="tx1"/>
                </a:solidFill>
              </a:rPr>
              <a:t>the data so you can make comparisons. E.g. ‘In October, three times more tourists arrived than in June.’</a:t>
            </a:r>
          </a:p>
        </p:txBody>
      </p:sp>
      <p:pic>
        <p:nvPicPr>
          <p:cNvPr id="1030" name="Picture 6" descr="Chapter 34: Concept 34.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3514" y="2808907"/>
            <a:ext cx="2138235" cy="1209631"/>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le 11"/>
          <p:cNvSpPr/>
          <p:nvPr/>
        </p:nvSpPr>
        <p:spPr>
          <a:xfrm>
            <a:off x="28576" y="512729"/>
            <a:ext cx="2512606" cy="61049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i="1" dirty="0">
                <a:solidFill>
                  <a:schemeClr val="tx1"/>
                </a:solidFill>
              </a:rPr>
              <a:t>Tip!</a:t>
            </a:r>
            <a:r>
              <a:rPr lang="en-GB" sz="1000" b="1" i="1" dirty="0">
                <a:solidFill>
                  <a:schemeClr val="tx1"/>
                </a:solidFill>
              </a:rPr>
              <a:t> </a:t>
            </a:r>
            <a:r>
              <a:rPr lang="en-GB" sz="1000" dirty="0">
                <a:solidFill>
                  <a:schemeClr val="tx1"/>
                </a:solidFill>
              </a:rPr>
              <a:t>The most important thing is to have a go at </a:t>
            </a:r>
            <a:r>
              <a:rPr lang="en-GB" sz="1000" b="1" i="1" dirty="0">
                <a:solidFill>
                  <a:schemeClr val="tx1"/>
                </a:solidFill>
              </a:rPr>
              <a:t>every question! </a:t>
            </a:r>
            <a:endParaRPr lang="en-GB" sz="1000" dirty="0">
              <a:solidFill>
                <a:schemeClr val="tx1"/>
              </a:solidFill>
            </a:endParaRPr>
          </a:p>
        </p:txBody>
      </p:sp>
      <p:sp>
        <p:nvSpPr>
          <p:cNvPr id="16" name="Rounded Rectangle 15"/>
          <p:cNvSpPr/>
          <p:nvPr/>
        </p:nvSpPr>
        <p:spPr>
          <a:xfrm>
            <a:off x="2590918" y="513100"/>
            <a:ext cx="1815331" cy="61049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 </a:t>
            </a:r>
            <a:r>
              <a:rPr lang="en-GB" sz="900" dirty="0">
                <a:solidFill>
                  <a:schemeClr val="tx1"/>
                </a:solidFill>
              </a:rPr>
              <a:t>Don’t forget to try and use correct </a:t>
            </a:r>
            <a:r>
              <a:rPr lang="en-GB" sz="900" b="1" dirty="0">
                <a:solidFill>
                  <a:schemeClr val="tx1"/>
                </a:solidFill>
              </a:rPr>
              <a:t>S</a:t>
            </a:r>
            <a:r>
              <a:rPr lang="en-GB" sz="900" dirty="0">
                <a:solidFill>
                  <a:schemeClr val="tx1"/>
                </a:solidFill>
              </a:rPr>
              <a:t>pelling, </a:t>
            </a:r>
            <a:r>
              <a:rPr lang="en-GB" sz="900" b="1" dirty="0">
                <a:solidFill>
                  <a:schemeClr val="tx1"/>
                </a:solidFill>
              </a:rPr>
              <a:t>P</a:t>
            </a:r>
            <a:r>
              <a:rPr lang="en-GB" sz="900" dirty="0">
                <a:solidFill>
                  <a:schemeClr val="tx1"/>
                </a:solidFill>
              </a:rPr>
              <a:t>unctuation and </a:t>
            </a:r>
            <a:r>
              <a:rPr lang="en-GB" sz="900" b="1" dirty="0">
                <a:solidFill>
                  <a:schemeClr val="tx1"/>
                </a:solidFill>
              </a:rPr>
              <a:t>G</a:t>
            </a:r>
            <a:r>
              <a:rPr lang="en-GB" sz="900" dirty="0">
                <a:solidFill>
                  <a:schemeClr val="tx1"/>
                </a:solidFill>
              </a:rPr>
              <a:t>rammar (SPaG)!</a:t>
            </a:r>
          </a:p>
        </p:txBody>
      </p:sp>
      <p:graphicFrame>
        <p:nvGraphicFramePr>
          <p:cNvPr id="21" name="Table 20"/>
          <p:cNvGraphicFramePr>
            <a:graphicFrameLocks noGrp="1"/>
          </p:cNvGraphicFramePr>
          <p:nvPr>
            <p:extLst>
              <p:ext uri="{D42A27DB-BD31-4B8C-83A1-F6EECF244321}">
                <p14:modId xmlns:p14="http://schemas.microsoft.com/office/powerpoint/2010/main" val="1931662103"/>
              </p:ext>
            </p:extLst>
          </p:nvPr>
        </p:nvGraphicFramePr>
        <p:xfrm>
          <a:off x="4467724" y="5078103"/>
          <a:ext cx="2376000" cy="2026920"/>
        </p:xfrm>
        <a:graphic>
          <a:graphicData uri="http://schemas.openxmlformats.org/drawingml/2006/table">
            <a:tbl>
              <a:tblPr firstRow="1" bandRow="1">
                <a:tableStyleId>{5940675A-B579-460E-94D1-54222C63F5DA}</a:tableStyleId>
              </a:tblPr>
              <a:tblGrid>
                <a:gridCol w="466226">
                  <a:extLst>
                    <a:ext uri="{9D8B030D-6E8A-4147-A177-3AD203B41FA5}">
                      <a16:colId xmlns:a16="http://schemas.microsoft.com/office/drawing/2014/main" val="4264404878"/>
                    </a:ext>
                  </a:extLst>
                </a:gridCol>
                <a:gridCol w="1909774">
                  <a:extLst>
                    <a:ext uri="{9D8B030D-6E8A-4147-A177-3AD203B41FA5}">
                      <a16:colId xmlns:a16="http://schemas.microsoft.com/office/drawing/2014/main" val="3101623924"/>
                    </a:ext>
                  </a:extLst>
                </a:gridCol>
              </a:tblGrid>
              <a:tr h="227241">
                <a:tc gridSpan="2">
                  <a:txBody>
                    <a:bodyPr/>
                    <a:lstStyle/>
                    <a:p>
                      <a:pPr algn="ctr"/>
                      <a:r>
                        <a:rPr lang="en-GB" sz="1000" b="1" dirty="0">
                          <a:solidFill>
                            <a:schemeClr val="tx1"/>
                          </a:solidFill>
                        </a:rPr>
                        <a:t>Write to the space</a:t>
                      </a:r>
                      <a:r>
                        <a:rPr lang="en-GB" sz="1000" b="1" baseline="0" dirty="0">
                          <a:solidFill>
                            <a:schemeClr val="tx1"/>
                          </a:solidFill>
                        </a:rPr>
                        <a:t> and time available</a:t>
                      </a:r>
                      <a:endParaRPr lang="en-GB" sz="1000" b="1" dirty="0">
                        <a:solidFill>
                          <a:schemeClr val="tx1"/>
                        </a:solidFill>
                      </a:endParaRPr>
                    </a:p>
                  </a:txBody>
                  <a:tcPr marL="45720" marR="45720" anchor="ctr">
                    <a:solidFill>
                      <a:schemeClr val="bg2"/>
                    </a:solidFill>
                  </a:tcPr>
                </a:tc>
                <a:tc hMerge="1">
                  <a:txBody>
                    <a:bodyPr/>
                    <a:lstStyle/>
                    <a:p>
                      <a:endParaRPr lang="en-GB" dirty="0"/>
                    </a:p>
                  </a:txBody>
                  <a:tcPr/>
                </a:tc>
                <a:extLst>
                  <a:ext uri="{0D108BD9-81ED-4DB2-BD59-A6C34878D82A}">
                    <a16:rowId xmlns:a16="http://schemas.microsoft.com/office/drawing/2014/main" val="3976443345"/>
                  </a:ext>
                </a:extLst>
              </a:tr>
              <a:tr h="227241">
                <a:tc>
                  <a:txBody>
                    <a:bodyPr/>
                    <a:lstStyle/>
                    <a:p>
                      <a:pPr algn="ctr"/>
                      <a:r>
                        <a:rPr lang="en-GB" sz="1000" b="1" dirty="0">
                          <a:solidFill>
                            <a:schemeClr val="tx1"/>
                          </a:solidFill>
                        </a:rPr>
                        <a:t>Space</a:t>
                      </a:r>
                    </a:p>
                  </a:txBody>
                  <a:tcPr marL="45720" marR="45720" anchor="ctr">
                    <a:solidFill>
                      <a:schemeClr val="bg2"/>
                    </a:solidFill>
                  </a:tcPr>
                </a:tc>
                <a:tc>
                  <a:txBody>
                    <a:bodyPr/>
                    <a:lstStyle/>
                    <a:p>
                      <a:pPr marL="171450" indent="-171450" algn="l">
                        <a:buFont typeface="Arial" panose="020B0604020202020204" pitchFamily="34" charset="0"/>
                        <a:buChar char="•"/>
                      </a:pPr>
                      <a:r>
                        <a:rPr lang="en-GB" sz="1000" b="0" dirty="0">
                          <a:solidFill>
                            <a:schemeClr val="tx1"/>
                          </a:solidFill>
                        </a:rPr>
                        <a:t>Exam papers give</a:t>
                      </a:r>
                      <a:r>
                        <a:rPr lang="en-GB" sz="1000" b="0" baseline="0" dirty="0">
                          <a:solidFill>
                            <a:schemeClr val="tx1"/>
                          </a:solidFill>
                        </a:rPr>
                        <a:t> you </a:t>
                      </a:r>
                      <a:r>
                        <a:rPr lang="en-GB" sz="1000" b="1" baseline="0" dirty="0">
                          <a:solidFill>
                            <a:schemeClr val="tx1"/>
                          </a:solidFill>
                        </a:rPr>
                        <a:t>2 lines per mark. </a:t>
                      </a:r>
                      <a:r>
                        <a:rPr lang="en-GB" sz="1000" b="0" baseline="0" dirty="0">
                          <a:solidFill>
                            <a:schemeClr val="tx1"/>
                          </a:solidFill>
                        </a:rPr>
                        <a:t>So for a 2 mark question you would have 4 lines</a:t>
                      </a:r>
                    </a:p>
                    <a:p>
                      <a:pPr marL="171450" indent="-171450" algn="l">
                        <a:buFont typeface="Arial" panose="020B0604020202020204" pitchFamily="34" charset="0"/>
                        <a:buChar char="•"/>
                      </a:pPr>
                      <a:r>
                        <a:rPr lang="en-GB" sz="1000" b="0" baseline="0" dirty="0">
                          <a:solidFill>
                            <a:schemeClr val="tx1"/>
                          </a:solidFill>
                        </a:rPr>
                        <a:t>Be precise and concise (don’t waffle!) </a:t>
                      </a:r>
                    </a:p>
                  </a:txBody>
                  <a:tcPr marL="45720" marR="45720" anchor="ctr">
                    <a:noFill/>
                  </a:tcPr>
                </a:tc>
                <a:extLst>
                  <a:ext uri="{0D108BD9-81ED-4DB2-BD59-A6C34878D82A}">
                    <a16:rowId xmlns:a16="http://schemas.microsoft.com/office/drawing/2014/main" val="1735816448"/>
                  </a:ext>
                </a:extLst>
              </a:tr>
              <a:tr h="339967">
                <a:tc>
                  <a:txBody>
                    <a:bodyPr/>
                    <a:lstStyle/>
                    <a:p>
                      <a:pPr algn="ctr"/>
                      <a:r>
                        <a:rPr lang="en-GB" sz="1000" b="1" dirty="0"/>
                        <a:t>Time </a:t>
                      </a:r>
                    </a:p>
                  </a:txBody>
                  <a:tcPr marL="45720" marR="45720" anchor="ctr">
                    <a:solidFill>
                      <a:schemeClr val="bg2"/>
                    </a:solidFill>
                  </a:tcPr>
                </a:tc>
                <a:tc>
                  <a:txBody>
                    <a:bodyPr/>
                    <a:lstStyle/>
                    <a:p>
                      <a:pPr algn="l"/>
                      <a:r>
                        <a:rPr lang="en-GB" sz="900" dirty="0"/>
                        <a:t>You have</a:t>
                      </a:r>
                      <a:r>
                        <a:rPr lang="en-GB" sz="900" baseline="0" dirty="0"/>
                        <a:t> roughly one minute per mark. If you find you are struggling and spending too much time on a question, move on. You can always come back to it later if you have time</a:t>
                      </a:r>
                      <a:endParaRPr lang="en-GB" sz="900" dirty="0"/>
                    </a:p>
                  </a:txBody>
                  <a:tcPr marL="45720" marR="45720" anchor="ctr"/>
                </a:tc>
                <a:extLst>
                  <a:ext uri="{0D108BD9-81ED-4DB2-BD59-A6C34878D82A}">
                    <a16:rowId xmlns:a16="http://schemas.microsoft.com/office/drawing/2014/main" val="1965554417"/>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4025446058"/>
              </p:ext>
            </p:extLst>
          </p:nvPr>
        </p:nvGraphicFramePr>
        <p:xfrm>
          <a:off x="19050" y="5091021"/>
          <a:ext cx="4370987" cy="1948578"/>
        </p:xfrm>
        <a:graphic>
          <a:graphicData uri="http://schemas.openxmlformats.org/drawingml/2006/table">
            <a:tbl>
              <a:tblPr firstRow="1" bandRow="1">
                <a:tableStyleId>{5940675A-B579-460E-94D1-54222C63F5DA}</a:tableStyleId>
              </a:tblPr>
              <a:tblGrid>
                <a:gridCol w="4370987">
                  <a:extLst>
                    <a:ext uri="{9D8B030D-6E8A-4147-A177-3AD203B41FA5}">
                      <a16:colId xmlns:a16="http://schemas.microsoft.com/office/drawing/2014/main" val="79153044"/>
                    </a:ext>
                  </a:extLst>
                </a:gridCol>
              </a:tblGrid>
              <a:tr h="239262">
                <a:tc>
                  <a:txBody>
                    <a:bodyPr/>
                    <a:lstStyle/>
                    <a:p>
                      <a:pPr algn="ctr"/>
                      <a:r>
                        <a:rPr lang="en-GB" sz="1000" b="1" dirty="0"/>
                        <a:t>Reading and deconstructing</a:t>
                      </a:r>
                      <a:r>
                        <a:rPr lang="en-GB" sz="1000" b="1" baseline="0" dirty="0"/>
                        <a:t> questions        </a:t>
                      </a:r>
                      <a:endParaRPr lang="en-GB" sz="1000" b="1" dirty="0"/>
                    </a:p>
                  </a:txBody>
                  <a:tcPr marL="45720" marR="45720" anchor="ctr">
                    <a:solidFill>
                      <a:schemeClr val="bg2"/>
                    </a:solidFill>
                  </a:tcPr>
                </a:tc>
                <a:extLst>
                  <a:ext uri="{0D108BD9-81ED-4DB2-BD59-A6C34878D82A}">
                    <a16:rowId xmlns:a16="http://schemas.microsoft.com/office/drawing/2014/main" val="3659185843"/>
                  </a:ext>
                </a:extLst>
              </a:tr>
              <a:tr h="1704738">
                <a:tc>
                  <a:txBody>
                    <a:bodyPr/>
                    <a:lstStyle/>
                    <a:p>
                      <a:r>
                        <a:rPr lang="en-GB" sz="900" dirty="0"/>
                        <a:t>Read all</a:t>
                      </a:r>
                      <a:r>
                        <a:rPr lang="en-GB" sz="900" baseline="0" dirty="0"/>
                        <a:t> questions carefully, more than once if you need to. T</a:t>
                      </a:r>
                      <a:r>
                        <a:rPr lang="en-GB" sz="900" dirty="0"/>
                        <a:t>ake time to </a:t>
                      </a:r>
                      <a:r>
                        <a:rPr lang="en-GB" sz="900" b="1" dirty="0"/>
                        <a:t>deconstruct</a:t>
                      </a:r>
                      <a:r>
                        <a:rPr lang="en-GB" sz="900" b="1" baseline="0" dirty="0"/>
                        <a:t> </a:t>
                      </a:r>
                      <a:r>
                        <a:rPr lang="en-GB" sz="900" b="0" baseline="0" dirty="0"/>
                        <a:t>them. In other words, break questions down to help you focus on what exactly is being asked. Consider using </a:t>
                      </a:r>
                      <a:r>
                        <a:rPr lang="en-GB" sz="900" b="1" baseline="0" dirty="0"/>
                        <a:t>BUG:</a:t>
                      </a:r>
                    </a:p>
                    <a:p>
                      <a:pPr marL="171450" indent="-171450">
                        <a:buFont typeface="Arial" panose="020B0604020202020204" pitchFamily="34" charset="0"/>
                        <a:buChar char="•"/>
                      </a:pPr>
                      <a:r>
                        <a:rPr lang="en-GB" sz="900" b="1" baseline="0" dirty="0"/>
                        <a:t>B</a:t>
                      </a:r>
                      <a:r>
                        <a:rPr lang="en-GB" sz="900" b="0" baseline="0" dirty="0"/>
                        <a:t>ox the command word</a:t>
                      </a:r>
                    </a:p>
                    <a:p>
                      <a:pPr marL="171450" indent="-171450">
                        <a:buFont typeface="Arial" panose="020B0604020202020204" pitchFamily="34" charset="0"/>
                        <a:buChar char="•"/>
                      </a:pPr>
                      <a:r>
                        <a:rPr lang="en-GB" sz="900" b="1" u="none" baseline="0" dirty="0"/>
                        <a:t>U</a:t>
                      </a:r>
                      <a:r>
                        <a:rPr lang="en-GB" sz="900" b="0" u="none" baseline="0" dirty="0"/>
                        <a:t>nderline words to pick out the geographical focus, any evidence required (e.g. a figure/your own knowledge/case study) and any connections to the geographical focus. You could circle or highlight the connections. </a:t>
                      </a:r>
                    </a:p>
                    <a:p>
                      <a:pPr marL="171450" indent="-171450">
                        <a:buFont typeface="Arial" panose="020B0604020202020204" pitchFamily="34" charset="0"/>
                        <a:buChar char="•"/>
                      </a:pPr>
                      <a:r>
                        <a:rPr lang="en-GB" sz="900" b="1" u="none" baseline="0" dirty="0"/>
                        <a:t>G</a:t>
                      </a:r>
                      <a:r>
                        <a:rPr lang="en-GB" sz="900" b="0" u="none" baseline="0" dirty="0"/>
                        <a:t>lance back to the question to make sure you include everything in your answer</a:t>
                      </a:r>
                    </a:p>
                    <a:p>
                      <a:pPr marL="171450" indent="-171450">
                        <a:buFont typeface="Arial" panose="020B0604020202020204" pitchFamily="34" charset="0"/>
                        <a:buChar char="•"/>
                      </a:pPr>
                      <a:endParaRPr lang="en-GB" sz="900" b="0" u="none" baseline="0" dirty="0"/>
                    </a:p>
                    <a:p>
                      <a:pPr marL="0" indent="0">
                        <a:buFont typeface="Arial" panose="020B0604020202020204" pitchFamily="34" charset="0"/>
                        <a:buNone/>
                      </a:pPr>
                      <a:r>
                        <a:rPr lang="en-GB" sz="900" b="1" u="none" baseline="0" dirty="0"/>
                        <a:t>Example: </a:t>
                      </a:r>
                      <a:r>
                        <a:rPr lang="en-GB" sz="900" b="0" u="none" baseline="0" dirty="0"/>
                        <a:t>Using </a:t>
                      </a:r>
                      <a:r>
                        <a:rPr lang="en-GB" sz="900" b="0" u="sng" baseline="0" dirty="0"/>
                        <a:t>Figure 4 </a:t>
                      </a:r>
                      <a:r>
                        <a:rPr lang="en-GB" sz="900" b="0" u="none" baseline="0" dirty="0"/>
                        <a:t>and </a:t>
                      </a:r>
                      <a:r>
                        <a:rPr lang="en-GB" sz="900" b="0" u="sng" baseline="0" dirty="0"/>
                        <a:t>your own knowledge </a:t>
                      </a:r>
                      <a:r>
                        <a:rPr lang="en-GB" sz="900" b="0" u="none" baseline="0" dirty="0"/>
                        <a:t>                      the                                      </a:t>
                      </a:r>
                      <a:r>
                        <a:rPr lang="en-GB" sz="900" b="0" i="0" u="none" baseline="0" dirty="0"/>
                        <a:t>and</a:t>
                      </a:r>
                      <a:endParaRPr lang="en-GB" sz="900" b="1" i="0" u="none" baseline="0" dirty="0"/>
                    </a:p>
                    <a:p>
                      <a:pPr marL="0" indent="0">
                        <a:buFont typeface="Arial" panose="020B0604020202020204" pitchFamily="34" charset="0"/>
                        <a:buNone/>
                      </a:pPr>
                      <a:r>
                        <a:rPr lang="en-GB" sz="900" b="0" i="0" u="none" baseline="0" dirty="0"/>
                        <a:t>                           impacts of a </a:t>
                      </a:r>
                      <a:r>
                        <a:rPr lang="en-GB" sz="900" b="0" i="0" u="sng" baseline="0" dirty="0"/>
                        <a:t>natural hazard</a:t>
                      </a:r>
                      <a:r>
                        <a:rPr lang="en-GB" sz="900" b="0" i="0" u="none" baseline="0" dirty="0"/>
                        <a:t>. </a:t>
                      </a:r>
                      <a:r>
                        <a:rPr lang="en-GB" sz="900" b="1" i="0" u="none" baseline="0" dirty="0"/>
                        <a:t>(6 marks)</a:t>
                      </a:r>
                    </a:p>
                  </a:txBody>
                  <a:tcPr marL="45720" marR="45720"/>
                </a:tc>
                <a:extLst>
                  <a:ext uri="{0D108BD9-81ED-4DB2-BD59-A6C34878D82A}">
                    <a16:rowId xmlns:a16="http://schemas.microsoft.com/office/drawing/2014/main" val="2579068813"/>
                  </a:ext>
                </a:extLst>
              </a:tr>
            </a:tbl>
          </a:graphicData>
        </a:graphic>
      </p:graphicFrame>
      <p:sp>
        <p:nvSpPr>
          <p:cNvPr id="18" name="TextBox 17"/>
          <p:cNvSpPr txBox="1"/>
          <p:nvPr/>
        </p:nvSpPr>
        <p:spPr>
          <a:xfrm>
            <a:off x="2419946" y="6621878"/>
            <a:ext cx="544698" cy="138499"/>
          </a:xfrm>
          <a:prstGeom prst="rect">
            <a:avLst/>
          </a:prstGeom>
          <a:noFill/>
          <a:ln>
            <a:solidFill>
              <a:schemeClr val="tx1"/>
            </a:solidFill>
          </a:ln>
        </p:spPr>
        <p:txBody>
          <a:bodyPr wrap="square" tIns="0" bIns="0" rtlCol="0" anchor="ctr">
            <a:spAutoFit/>
          </a:bodyPr>
          <a:lstStyle/>
          <a:p>
            <a:r>
              <a:rPr lang="en-GB" sz="900" dirty="0"/>
              <a:t>suggest</a:t>
            </a:r>
            <a:endParaRPr lang="en-GB" dirty="0"/>
          </a:p>
        </p:txBody>
      </p:sp>
      <p:sp>
        <p:nvSpPr>
          <p:cNvPr id="19" name="Oval 18"/>
          <p:cNvSpPr/>
          <p:nvPr/>
        </p:nvSpPr>
        <p:spPr>
          <a:xfrm>
            <a:off x="3136551" y="6593128"/>
            <a:ext cx="899266" cy="21289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u="sng" dirty="0">
                <a:solidFill>
                  <a:schemeClr val="tx1"/>
                </a:solidFill>
              </a:rPr>
              <a:t>economic</a:t>
            </a:r>
            <a:endParaRPr lang="en-GB" u="sng" dirty="0">
              <a:solidFill>
                <a:schemeClr val="tx1"/>
              </a:solidFill>
            </a:endParaRPr>
          </a:p>
        </p:txBody>
      </p:sp>
      <p:sp>
        <p:nvSpPr>
          <p:cNvPr id="20" name="Oval 19"/>
          <p:cNvSpPr/>
          <p:nvPr/>
        </p:nvSpPr>
        <p:spPr>
          <a:xfrm>
            <a:off x="96736" y="6754112"/>
            <a:ext cx="634479" cy="152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u="sng" dirty="0">
                <a:solidFill>
                  <a:schemeClr val="tx1"/>
                </a:solidFill>
              </a:rPr>
              <a:t>social</a:t>
            </a:r>
            <a:endParaRPr lang="en-GB" u="sng" dirty="0">
              <a:solidFill>
                <a:schemeClr val="tx1"/>
              </a:solidFill>
            </a:endParaRPr>
          </a:p>
        </p:txBody>
      </p:sp>
      <p:sp>
        <p:nvSpPr>
          <p:cNvPr id="22" name="Rounded Rectangle 21"/>
          <p:cNvSpPr/>
          <p:nvPr/>
        </p:nvSpPr>
        <p:spPr>
          <a:xfrm>
            <a:off x="93040" y="8673359"/>
            <a:ext cx="1539229" cy="1001144"/>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b="1" i="1" dirty="0">
                <a:solidFill>
                  <a:schemeClr val="tx1"/>
                </a:solidFill>
              </a:rPr>
              <a:t>Tip! </a:t>
            </a:r>
            <a:r>
              <a:rPr lang="en-GB" sz="900" dirty="0">
                <a:solidFill>
                  <a:schemeClr val="tx1"/>
                </a:solidFill>
              </a:rPr>
              <a:t>Make a simple plan Iin the margin) before starting 6 and 9 mark questions. You could write a list or draw a simple spider diagram</a:t>
            </a:r>
          </a:p>
        </p:txBody>
      </p:sp>
    </p:spTree>
    <p:extLst>
      <p:ext uri="{BB962C8B-B14F-4D97-AF65-F5344CB8AC3E}">
        <p14:creationId xmlns:p14="http://schemas.microsoft.com/office/powerpoint/2010/main" val="40390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45834559"/>
              </p:ext>
            </p:extLst>
          </p:nvPr>
        </p:nvGraphicFramePr>
        <p:xfrm>
          <a:off x="9727" y="4391"/>
          <a:ext cx="5327999" cy="7526786"/>
        </p:xfrm>
        <a:graphic>
          <a:graphicData uri="http://schemas.openxmlformats.org/drawingml/2006/table">
            <a:tbl>
              <a:tblPr firstRow="1" bandRow="1">
                <a:tableStyleId>{5940675A-B579-460E-94D1-54222C63F5DA}</a:tableStyleId>
              </a:tblPr>
              <a:tblGrid>
                <a:gridCol w="944461">
                  <a:extLst>
                    <a:ext uri="{9D8B030D-6E8A-4147-A177-3AD203B41FA5}">
                      <a16:colId xmlns:a16="http://schemas.microsoft.com/office/drawing/2014/main" val="4264404878"/>
                    </a:ext>
                  </a:extLst>
                </a:gridCol>
                <a:gridCol w="462426">
                  <a:extLst>
                    <a:ext uri="{9D8B030D-6E8A-4147-A177-3AD203B41FA5}">
                      <a16:colId xmlns:a16="http://schemas.microsoft.com/office/drawing/2014/main" val="3101623924"/>
                    </a:ext>
                  </a:extLst>
                </a:gridCol>
                <a:gridCol w="1413063">
                  <a:extLst>
                    <a:ext uri="{9D8B030D-6E8A-4147-A177-3AD203B41FA5}">
                      <a16:colId xmlns:a16="http://schemas.microsoft.com/office/drawing/2014/main" val="2780421318"/>
                    </a:ext>
                  </a:extLst>
                </a:gridCol>
                <a:gridCol w="2508049">
                  <a:extLst>
                    <a:ext uri="{9D8B030D-6E8A-4147-A177-3AD203B41FA5}">
                      <a16:colId xmlns:a16="http://schemas.microsoft.com/office/drawing/2014/main" val="3649020375"/>
                    </a:ext>
                  </a:extLst>
                </a:gridCol>
              </a:tblGrid>
              <a:tr h="242628">
                <a:tc gridSpan="4">
                  <a:txBody>
                    <a:bodyPr/>
                    <a:lstStyle/>
                    <a:p>
                      <a:pPr algn="ctr"/>
                      <a:r>
                        <a:rPr lang="en-GB" sz="1000" b="1" dirty="0"/>
                        <a:t>Understand command words (* </a:t>
                      </a:r>
                      <a:r>
                        <a:rPr lang="en-GB" sz="1000" b="0" dirty="0"/>
                        <a:t>= most common</a:t>
                      </a:r>
                      <a:r>
                        <a:rPr lang="en-GB" sz="1000" b="0" baseline="0" dirty="0"/>
                        <a:t> ones used in exams</a:t>
                      </a:r>
                      <a:r>
                        <a:rPr lang="en-GB" sz="1000" b="1" baseline="0" dirty="0"/>
                        <a:t>)</a:t>
                      </a:r>
                      <a:endParaRPr lang="en-GB" sz="1000" b="1" dirty="0"/>
                    </a:p>
                  </a:txBody>
                  <a:tcPr marL="45720" marR="45720" anchor="ctr">
                    <a:solidFill>
                      <a:schemeClr val="bg2"/>
                    </a:solidFill>
                  </a:tcPr>
                </a:tc>
                <a:tc hMerge="1">
                  <a:txBody>
                    <a:bodyPr/>
                    <a:lstStyle/>
                    <a:p>
                      <a:endParaRPr lang="en-GB" dirty="0"/>
                    </a:p>
                  </a:txBody>
                  <a:tcPr/>
                </a:tc>
                <a:tc hMerge="1">
                  <a:txBody>
                    <a:bodyPr/>
                    <a:lstStyle/>
                    <a:p>
                      <a:endParaRPr lang="en-GB" dirty="0"/>
                    </a:p>
                  </a:txBody>
                  <a:tcPr/>
                </a:tc>
                <a:tc hMerge="1">
                  <a:txBody>
                    <a:bodyPr/>
                    <a:lstStyle/>
                    <a:p>
                      <a:pPr algn="ctr"/>
                      <a:endParaRPr lang="en-GB" sz="1200" b="1" dirty="0"/>
                    </a:p>
                  </a:txBody>
                  <a:tcPr marL="45720" marR="45720" anchor="ctr"/>
                </a:tc>
                <a:extLst>
                  <a:ext uri="{0D108BD9-81ED-4DB2-BD59-A6C34878D82A}">
                    <a16:rowId xmlns:a16="http://schemas.microsoft.com/office/drawing/2014/main" val="3976443345"/>
                  </a:ext>
                </a:extLst>
              </a:tr>
              <a:tr h="442156">
                <a:tc>
                  <a:txBody>
                    <a:bodyPr/>
                    <a:lstStyle/>
                    <a:p>
                      <a:pPr algn="ctr"/>
                      <a:r>
                        <a:rPr lang="en-GB" sz="1000" b="1" dirty="0"/>
                        <a:t>Command</a:t>
                      </a:r>
                      <a:r>
                        <a:rPr lang="en-GB" sz="1000" b="1" baseline="0" dirty="0"/>
                        <a:t> word</a:t>
                      </a:r>
                      <a:endParaRPr lang="en-GB" sz="1000" b="1" dirty="0"/>
                    </a:p>
                  </a:txBody>
                  <a:tcPr marL="45720" marR="45720" anchor="ctr">
                    <a:solidFill>
                      <a:schemeClr val="bg2"/>
                    </a:solidFill>
                  </a:tcPr>
                </a:tc>
                <a:tc>
                  <a:txBody>
                    <a:bodyPr/>
                    <a:lstStyle/>
                    <a:p>
                      <a:pPr algn="ctr"/>
                      <a:r>
                        <a:rPr lang="en-GB" sz="1000" b="1" dirty="0"/>
                        <a:t>Typical marks</a:t>
                      </a:r>
                      <a:endParaRPr lang="en-GB" sz="1000" b="1" dirty="0">
                        <a:solidFill>
                          <a:schemeClr val="tx1"/>
                        </a:solidFill>
                      </a:endParaRPr>
                    </a:p>
                  </a:txBody>
                  <a:tcPr marL="45720" marR="45720" anchor="ctr">
                    <a:solidFill>
                      <a:schemeClr val="bg2"/>
                    </a:solidFill>
                  </a:tcPr>
                </a:tc>
                <a:tc>
                  <a:txBody>
                    <a:bodyPr/>
                    <a:lstStyle/>
                    <a:p>
                      <a:pPr algn="ctr"/>
                      <a:r>
                        <a:rPr lang="en-GB" sz="1000" b="1" dirty="0"/>
                        <a:t>Meaning</a:t>
                      </a:r>
                      <a:endParaRPr lang="en-GB" sz="1000" b="1" dirty="0">
                        <a:solidFill>
                          <a:schemeClr val="tx1"/>
                        </a:solidFill>
                      </a:endParaRPr>
                    </a:p>
                  </a:txBody>
                  <a:tcPr marL="45720" marR="45720" anchor="ctr">
                    <a:solidFill>
                      <a:schemeClr val="bg2"/>
                    </a:solidFill>
                  </a:tcPr>
                </a:tc>
                <a:tc>
                  <a:txBody>
                    <a:bodyPr/>
                    <a:lstStyle/>
                    <a:p>
                      <a:pPr algn="ctr"/>
                      <a:r>
                        <a:rPr lang="en-GB" sz="1000" b="1" dirty="0"/>
                        <a:t>Student advice</a:t>
                      </a:r>
                      <a:endParaRPr lang="en-GB" sz="1000" b="1" dirty="0">
                        <a:solidFill>
                          <a:schemeClr val="tx1"/>
                        </a:solidFill>
                      </a:endParaRPr>
                    </a:p>
                  </a:txBody>
                  <a:tcPr marL="45720" marR="45720" anchor="ctr">
                    <a:solidFill>
                      <a:schemeClr val="bg2"/>
                    </a:solidFill>
                  </a:tcPr>
                </a:tc>
                <a:extLst>
                  <a:ext uri="{0D108BD9-81ED-4DB2-BD59-A6C34878D82A}">
                    <a16:rowId xmlns:a16="http://schemas.microsoft.com/office/drawing/2014/main" val="1735816448"/>
                  </a:ext>
                </a:extLst>
              </a:tr>
              <a:tr h="394270">
                <a:tc>
                  <a:txBody>
                    <a:bodyPr/>
                    <a:lstStyle/>
                    <a:p>
                      <a:r>
                        <a:rPr lang="en-GB" sz="1000" b="1" dirty="0"/>
                        <a:t>* </a:t>
                      </a:r>
                      <a:r>
                        <a:rPr lang="en-GB" sz="900" b="1" dirty="0"/>
                        <a:t>Identify,</a:t>
                      </a:r>
                      <a:r>
                        <a:rPr lang="en-GB" sz="900" b="1" baseline="0" dirty="0"/>
                        <a:t> </a:t>
                      </a:r>
                      <a:r>
                        <a:rPr lang="en-GB" sz="900" b="1" dirty="0"/>
                        <a:t>state, give</a:t>
                      </a:r>
                      <a:endParaRPr lang="en-GB" sz="1000" b="1" dirty="0"/>
                    </a:p>
                  </a:txBody>
                  <a:tcPr anchor="ctr">
                    <a:solidFill>
                      <a:schemeClr val="bg2"/>
                    </a:solidFill>
                  </a:tcPr>
                </a:tc>
                <a:tc>
                  <a:txBody>
                    <a:bodyPr/>
                    <a:lstStyle/>
                    <a:p>
                      <a:r>
                        <a:rPr lang="en-GB" sz="900" dirty="0"/>
                        <a:t>1</a:t>
                      </a:r>
                      <a:endParaRPr lang="en-GB" sz="900" b="0" dirty="0"/>
                    </a:p>
                  </a:txBody>
                  <a:tcPr anchor="ctr"/>
                </a:tc>
                <a:tc>
                  <a:txBody>
                    <a:bodyPr/>
                    <a:lstStyle/>
                    <a:p>
                      <a:r>
                        <a:rPr lang="en-GB" sz="900" dirty="0"/>
                        <a:t>Name,</a:t>
                      </a:r>
                      <a:r>
                        <a:rPr lang="en-GB" sz="900" baseline="0" dirty="0"/>
                        <a:t> find or give a one word or short statement. </a:t>
                      </a:r>
                      <a:endParaRPr lang="en-GB" sz="900" dirty="0"/>
                    </a:p>
                  </a:txBody>
                  <a:tcPr anchor="ctr"/>
                </a:tc>
                <a:tc>
                  <a:txBody>
                    <a:bodyPr/>
                    <a:lstStyle/>
                    <a:p>
                      <a:r>
                        <a:rPr lang="en-GB" sz="900" dirty="0"/>
                        <a:t>Usually</a:t>
                      </a:r>
                      <a:r>
                        <a:rPr lang="en-GB" sz="900" baseline="0" dirty="0"/>
                        <a:t> a straightforward question that needs a precise answer – no need for full sentences.</a:t>
                      </a:r>
                      <a:endParaRPr lang="en-GB" sz="900" dirty="0"/>
                    </a:p>
                  </a:txBody>
                  <a:tcPr anchor="ctr"/>
                </a:tc>
                <a:extLst>
                  <a:ext uri="{0D108BD9-81ED-4DB2-BD59-A6C34878D82A}">
                    <a16:rowId xmlns:a16="http://schemas.microsoft.com/office/drawing/2014/main" val="1965554417"/>
                  </a:ext>
                </a:extLst>
              </a:tr>
              <a:tr h="363942">
                <a:tc>
                  <a:txBody>
                    <a:bodyPr/>
                    <a:lstStyle/>
                    <a:p>
                      <a:r>
                        <a:rPr lang="en-GB" sz="1000" b="1" dirty="0"/>
                        <a:t>Calculate</a:t>
                      </a:r>
                    </a:p>
                  </a:txBody>
                  <a:tcPr anchor="ctr">
                    <a:solidFill>
                      <a:schemeClr val="bg2"/>
                    </a:solidFill>
                  </a:tcPr>
                </a:tc>
                <a:tc>
                  <a:txBody>
                    <a:bodyPr/>
                    <a:lstStyle/>
                    <a:p>
                      <a:r>
                        <a:rPr lang="en-GB" sz="900" dirty="0"/>
                        <a:t>1 or 2</a:t>
                      </a:r>
                      <a:endParaRPr lang="en-GB" sz="900" b="1" i="1" dirty="0"/>
                    </a:p>
                  </a:txBody>
                  <a:tcPr anchor="ctr"/>
                </a:tc>
                <a:tc>
                  <a:txBody>
                    <a:bodyPr/>
                    <a:lstStyle/>
                    <a:p>
                      <a:r>
                        <a:rPr lang="en-GB" sz="900" dirty="0"/>
                        <a:t>Work out the value of something. </a:t>
                      </a:r>
                      <a:endParaRPr lang="en-GB" sz="900" b="0" dirty="0"/>
                    </a:p>
                  </a:txBody>
                  <a:tcPr anchor="ctr"/>
                </a:tc>
                <a:tc>
                  <a:txBody>
                    <a:bodyPr/>
                    <a:lstStyle/>
                    <a:p>
                      <a:r>
                        <a:rPr lang="en-GB" sz="900" dirty="0"/>
                        <a:t>Double-check</a:t>
                      </a:r>
                      <a:r>
                        <a:rPr lang="en-GB" sz="900" baseline="0" dirty="0"/>
                        <a:t> your working out. Give the correct units, e.g. kilometres or metres.</a:t>
                      </a:r>
                      <a:endParaRPr lang="en-GB" sz="900" b="0" dirty="0"/>
                    </a:p>
                  </a:txBody>
                  <a:tcPr anchor="ctr"/>
                </a:tc>
                <a:extLst>
                  <a:ext uri="{0D108BD9-81ED-4DB2-BD59-A6C34878D82A}">
                    <a16:rowId xmlns:a16="http://schemas.microsoft.com/office/drawing/2014/main" val="580282249"/>
                  </a:ext>
                </a:extLst>
              </a:tr>
              <a:tr h="363942">
                <a:tc>
                  <a:txBody>
                    <a:bodyPr/>
                    <a:lstStyle/>
                    <a:p>
                      <a:r>
                        <a:rPr lang="en-GB" sz="1000" b="1" dirty="0"/>
                        <a:t>Complete</a:t>
                      </a:r>
                    </a:p>
                  </a:txBody>
                  <a:tcPr anchor="ctr">
                    <a:solidFill>
                      <a:schemeClr val="bg2"/>
                    </a:solidFill>
                  </a:tcPr>
                </a:tc>
                <a:tc>
                  <a:txBody>
                    <a:bodyPr/>
                    <a:lstStyle/>
                    <a:p>
                      <a:r>
                        <a:rPr lang="en-GB" sz="900" dirty="0"/>
                        <a:t>1 or 2</a:t>
                      </a:r>
                      <a:endParaRPr lang="en-GB" sz="900" b="0" dirty="0"/>
                    </a:p>
                  </a:txBody>
                  <a:tcPr anchor="ctr"/>
                </a:tc>
                <a:tc>
                  <a:txBody>
                    <a:bodyPr/>
                    <a:lstStyle/>
                    <a:p>
                      <a:r>
                        <a:rPr lang="en-GB" sz="900" dirty="0"/>
                        <a:t>Finish the task by adding information.</a:t>
                      </a:r>
                      <a:r>
                        <a:rPr lang="en-GB" sz="900" baseline="0" dirty="0"/>
                        <a:t> </a:t>
                      </a:r>
                      <a:endParaRPr lang="en-GB" sz="900" b="0" dirty="0"/>
                    </a:p>
                  </a:txBody>
                  <a:tcPr anchor="ctr"/>
                </a:tc>
                <a:tc>
                  <a:txBody>
                    <a:bodyPr/>
                    <a:lstStyle/>
                    <a:p>
                      <a:r>
                        <a:rPr lang="en-GB" sz="900" dirty="0"/>
                        <a:t>Double-check you understand the question.</a:t>
                      </a:r>
                      <a:endParaRPr lang="en-GB" sz="900" b="0" dirty="0"/>
                    </a:p>
                  </a:txBody>
                  <a:tcPr anchor="ctr"/>
                </a:tc>
                <a:extLst>
                  <a:ext uri="{0D108BD9-81ED-4DB2-BD59-A6C34878D82A}">
                    <a16:rowId xmlns:a16="http://schemas.microsoft.com/office/drawing/2014/main" val="1756392615"/>
                  </a:ext>
                </a:extLst>
              </a:tr>
              <a:tr h="500420">
                <a:tc>
                  <a:txBody>
                    <a:bodyPr/>
                    <a:lstStyle/>
                    <a:p>
                      <a:r>
                        <a:rPr lang="en-GB" sz="1000" b="1" dirty="0"/>
                        <a:t>Compare</a:t>
                      </a:r>
                    </a:p>
                  </a:txBody>
                  <a:tcPr anchor="ctr">
                    <a:solidFill>
                      <a:schemeClr val="bg2"/>
                    </a:solidFill>
                  </a:tcPr>
                </a:tc>
                <a:tc>
                  <a:txBody>
                    <a:bodyPr/>
                    <a:lstStyle/>
                    <a:p>
                      <a:r>
                        <a:rPr lang="en-GB" sz="900" dirty="0"/>
                        <a:t>2, 3 or 4</a:t>
                      </a:r>
                      <a:endParaRPr lang="en-GB" sz="900" b="0" dirty="0"/>
                    </a:p>
                  </a:txBody>
                  <a:tcPr anchor="ctr"/>
                </a:tc>
                <a:tc>
                  <a:txBody>
                    <a:bodyPr/>
                    <a:lstStyle/>
                    <a:p>
                      <a:r>
                        <a:rPr lang="en-GB" sz="900" dirty="0"/>
                        <a:t>Identify</a:t>
                      </a:r>
                      <a:r>
                        <a:rPr lang="en-GB" sz="900" baseline="0" dirty="0"/>
                        <a:t> similarities and differences. </a:t>
                      </a:r>
                      <a:endParaRPr lang="en-GB" sz="900" b="0" dirty="0"/>
                    </a:p>
                  </a:txBody>
                  <a:tcPr anchor="ctr"/>
                </a:tc>
                <a:tc>
                  <a:txBody>
                    <a:bodyPr/>
                    <a:lstStyle/>
                    <a:p>
                      <a:r>
                        <a:rPr lang="en-GB" sz="900" dirty="0"/>
                        <a:t>Look for similarities</a:t>
                      </a:r>
                      <a:r>
                        <a:rPr lang="en-GB" sz="900" baseline="0" dirty="0"/>
                        <a:t> and differences. Use words like ‘whereas’ or ‘as opposed to’ when talking about differences. </a:t>
                      </a:r>
                      <a:endParaRPr lang="en-GB" sz="900" b="0" dirty="0"/>
                    </a:p>
                  </a:txBody>
                  <a:tcPr anchor="ctr"/>
                </a:tc>
                <a:extLst>
                  <a:ext uri="{0D108BD9-81ED-4DB2-BD59-A6C34878D82A}">
                    <a16:rowId xmlns:a16="http://schemas.microsoft.com/office/drawing/2014/main" val="2284654991"/>
                  </a:ext>
                </a:extLst>
              </a:tr>
              <a:tr h="500420">
                <a:tc>
                  <a:txBody>
                    <a:bodyPr/>
                    <a:lstStyle/>
                    <a:p>
                      <a:r>
                        <a:rPr lang="en-GB" sz="1000" b="1" dirty="0"/>
                        <a:t>* Outline</a:t>
                      </a:r>
                    </a:p>
                  </a:txBody>
                  <a:tcPr anchor="ctr">
                    <a:solidFill>
                      <a:schemeClr val="bg2"/>
                    </a:solidFill>
                  </a:tcPr>
                </a:tc>
                <a:tc>
                  <a:txBody>
                    <a:bodyPr/>
                    <a:lstStyle/>
                    <a:p>
                      <a:r>
                        <a:rPr lang="en-GB" sz="900" dirty="0"/>
                        <a:t>2 or 4</a:t>
                      </a:r>
                      <a:endParaRPr lang="en-GB" sz="900" b="0" dirty="0"/>
                    </a:p>
                  </a:txBody>
                  <a:tcPr anchor="ctr"/>
                </a:tc>
                <a:tc>
                  <a:txBody>
                    <a:bodyPr/>
                    <a:lstStyle/>
                    <a:p>
                      <a:r>
                        <a:rPr lang="en-GB" sz="900" dirty="0"/>
                        <a:t>State</a:t>
                      </a:r>
                      <a:r>
                        <a:rPr lang="en-GB" sz="900" baseline="0" dirty="0"/>
                        <a:t> the main characteristics and give an overview. </a:t>
                      </a:r>
                      <a:endParaRPr lang="en-GB" sz="900" b="0" dirty="0"/>
                    </a:p>
                  </a:txBody>
                  <a:tcPr anchor="ctr"/>
                </a:tc>
                <a:tc>
                  <a:txBody>
                    <a:bodyPr/>
                    <a:lstStyle/>
                    <a:p>
                      <a:r>
                        <a:rPr lang="en-GB" sz="900" dirty="0"/>
                        <a:t>A</a:t>
                      </a:r>
                      <a:r>
                        <a:rPr lang="en-GB" sz="900" baseline="0" dirty="0"/>
                        <a:t> brief summary of the key points or characteristics</a:t>
                      </a:r>
                      <a:endParaRPr lang="en-GB" sz="900" b="0" dirty="0"/>
                    </a:p>
                  </a:txBody>
                  <a:tcPr anchor="ctr"/>
                </a:tc>
                <a:extLst>
                  <a:ext uri="{0D108BD9-81ED-4DB2-BD59-A6C34878D82A}">
                    <a16:rowId xmlns:a16="http://schemas.microsoft.com/office/drawing/2014/main" val="3872436102"/>
                  </a:ext>
                </a:extLst>
              </a:tr>
              <a:tr h="636898">
                <a:tc>
                  <a:txBody>
                    <a:bodyPr/>
                    <a:lstStyle/>
                    <a:p>
                      <a:r>
                        <a:rPr lang="en-GB" sz="1000" b="1" dirty="0"/>
                        <a:t>Describe</a:t>
                      </a:r>
                    </a:p>
                  </a:txBody>
                  <a:tcPr anchor="ctr">
                    <a:solidFill>
                      <a:schemeClr val="bg2"/>
                    </a:solidFill>
                  </a:tcPr>
                </a:tc>
                <a:tc>
                  <a:txBody>
                    <a:bodyPr/>
                    <a:lstStyle/>
                    <a:p>
                      <a:r>
                        <a:rPr lang="en-GB" sz="900" dirty="0"/>
                        <a:t>2 or 4</a:t>
                      </a:r>
                      <a:endParaRPr lang="en-GB" sz="900" b="0" dirty="0"/>
                    </a:p>
                  </a:txBody>
                  <a:tcPr anchor="ctr"/>
                </a:tc>
                <a:tc>
                  <a:txBody>
                    <a:bodyPr/>
                    <a:lstStyle/>
                    <a:p>
                      <a:r>
                        <a:rPr lang="en-GB" sz="900" dirty="0"/>
                        <a:t>Give</a:t>
                      </a:r>
                      <a:r>
                        <a:rPr lang="en-GB" sz="900" baseline="0" dirty="0"/>
                        <a:t> more detailed characteristics. </a:t>
                      </a:r>
                      <a:endParaRPr lang="en-GB" sz="900" b="0" dirty="0"/>
                    </a:p>
                  </a:txBody>
                  <a:tcPr anchor="ctr"/>
                </a:tc>
                <a:tc>
                  <a:txBody>
                    <a:bodyPr/>
                    <a:lstStyle/>
                    <a:p>
                      <a:r>
                        <a:rPr lang="en-GB" sz="900" dirty="0"/>
                        <a:t>Write</a:t>
                      </a:r>
                      <a:r>
                        <a:rPr lang="en-GB" sz="900" baseline="0" dirty="0"/>
                        <a:t> about what you can see. This might include shape, size and colour. Use data if there is some and give highest and lowest values, rates of increase or decrease.</a:t>
                      </a:r>
                      <a:endParaRPr lang="en-GB" sz="900" b="0" dirty="0"/>
                    </a:p>
                  </a:txBody>
                  <a:tcPr anchor="ctr"/>
                </a:tc>
                <a:extLst>
                  <a:ext uri="{0D108BD9-81ED-4DB2-BD59-A6C34878D82A}">
                    <a16:rowId xmlns:a16="http://schemas.microsoft.com/office/drawing/2014/main" val="523258314"/>
                  </a:ext>
                </a:extLst>
              </a:tr>
              <a:tr h="500420">
                <a:tc>
                  <a:txBody>
                    <a:bodyPr/>
                    <a:lstStyle/>
                    <a:p>
                      <a:r>
                        <a:rPr lang="en-GB" sz="1000" b="1" dirty="0"/>
                        <a:t>* Explain</a:t>
                      </a:r>
                    </a:p>
                  </a:txBody>
                  <a:tcPr anchor="ctr">
                    <a:solidFill>
                      <a:schemeClr val="bg2"/>
                    </a:solidFill>
                  </a:tcPr>
                </a:tc>
                <a:tc>
                  <a:txBody>
                    <a:bodyPr/>
                    <a:lstStyle/>
                    <a:p>
                      <a:r>
                        <a:rPr lang="en-GB" sz="900" dirty="0"/>
                        <a:t>2, 4, 6 or 9</a:t>
                      </a:r>
                      <a:endParaRPr lang="en-GB" sz="900" b="0" dirty="0"/>
                    </a:p>
                  </a:txBody>
                  <a:tcPr anchor="ctr"/>
                </a:tc>
                <a:tc>
                  <a:txBody>
                    <a:bodyPr/>
                    <a:lstStyle/>
                    <a:p>
                      <a:r>
                        <a:rPr lang="en-GB" sz="900" dirty="0"/>
                        <a:t>Give reasons why something happens. </a:t>
                      </a:r>
                      <a:endParaRPr lang="en-GB" sz="900" b="0" dirty="0"/>
                    </a:p>
                  </a:txBody>
                  <a:tcPr anchor="ctr"/>
                </a:tc>
                <a:tc>
                  <a:txBody>
                    <a:bodyPr/>
                    <a:lstStyle/>
                    <a:p>
                      <a:r>
                        <a:rPr lang="en-GB" sz="900" dirty="0"/>
                        <a:t>Make a point and give reasons for</a:t>
                      </a:r>
                      <a:r>
                        <a:rPr lang="en-GB" sz="900" baseline="0" dirty="0"/>
                        <a:t> that point occurring </a:t>
                      </a:r>
                      <a:r>
                        <a:rPr lang="en-GB" sz="900" dirty="0"/>
                        <a:t>to show your understanding.</a:t>
                      </a:r>
                      <a:r>
                        <a:rPr lang="en-GB" sz="900" baseline="0" dirty="0"/>
                        <a:t> Use the world ‘because’.</a:t>
                      </a:r>
                      <a:endParaRPr lang="en-GB" sz="900" b="0" dirty="0"/>
                    </a:p>
                  </a:txBody>
                  <a:tcPr anchor="ctr"/>
                </a:tc>
                <a:extLst>
                  <a:ext uri="{0D108BD9-81ED-4DB2-BD59-A6C34878D82A}">
                    <a16:rowId xmlns:a16="http://schemas.microsoft.com/office/drawing/2014/main" val="2746664956"/>
                  </a:ext>
                </a:extLst>
              </a:tr>
              <a:tr h="500420">
                <a:tc>
                  <a:txBody>
                    <a:bodyPr/>
                    <a:lstStyle/>
                    <a:p>
                      <a:r>
                        <a:rPr lang="en-GB" sz="1000" b="1" dirty="0"/>
                        <a:t>* Suggest</a:t>
                      </a:r>
                    </a:p>
                  </a:txBody>
                  <a:tcPr anchor="ctr">
                    <a:solidFill>
                      <a:schemeClr val="bg2"/>
                    </a:solidFill>
                  </a:tcPr>
                </a:tc>
                <a:tc>
                  <a:txBody>
                    <a:bodyPr/>
                    <a:lstStyle/>
                    <a:p>
                      <a:r>
                        <a:rPr lang="en-GB" sz="900" dirty="0"/>
                        <a:t>2, 4, 6 or 9</a:t>
                      </a:r>
                      <a:endParaRPr lang="en-GB" sz="900" b="0" dirty="0"/>
                    </a:p>
                  </a:txBody>
                  <a:tcPr anchor="ctr"/>
                </a:tc>
                <a:tc>
                  <a:txBody>
                    <a:bodyPr/>
                    <a:lstStyle/>
                    <a:p>
                      <a:r>
                        <a:rPr lang="en-GB" sz="900" dirty="0"/>
                        <a:t>Give a possible reason.</a:t>
                      </a:r>
                      <a:r>
                        <a:rPr lang="en-GB" sz="900" baseline="0" dirty="0"/>
                        <a:t> </a:t>
                      </a:r>
                      <a:endParaRPr lang="en-GB" sz="900" b="0" dirty="0"/>
                    </a:p>
                  </a:txBody>
                  <a:tcPr anchor="ctr"/>
                </a:tc>
                <a:tc>
                  <a:txBody>
                    <a:bodyPr/>
                    <a:lstStyle/>
                    <a:p>
                      <a:r>
                        <a:rPr lang="en-GB" sz="900" dirty="0"/>
                        <a:t>Put forward an idea/outcome/judgement/point of view.</a:t>
                      </a:r>
                      <a:r>
                        <a:rPr lang="en-GB" sz="900" baseline="0" dirty="0"/>
                        <a:t> For longer answers it will require evidence in support.</a:t>
                      </a:r>
                      <a:endParaRPr lang="en-GB" sz="900" b="0" dirty="0"/>
                    </a:p>
                  </a:txBody>
                  <a:tcPr anchor="ctr"/>
                </a:tc>
                <a:extLst>
                  <a:ext uri="{0D108BD9-81ED-4DB2-BD59-A6C34878D82A}">
                    <a16:rowId xmlns:a16="http://schemas.microsoft.com/office/drawing/2014/main" val="1359029251"/>
                  </a:ext>
                </a:extLst>
              </a:tr>
              <a:tr h="636898">
                <a:tc>
                  <a:txBody>
                    <a:bodyPr/>
                    <a:lstStyle/>
                    <a:p>
                      <a:r>
                        <a:rPr lang="en-GB" sz="1000" b="1" dirty="0"/>
                        <a:t>*</a:t>
                      </a:r>
                      <a:r>
                        <a:rPr lang="en-GB" sz="1000" b="1" baseline="0" dirty="0"/>
                        <a:t> </a:t>
                      </a:r>
                      <a:r>
                        <a:rPr lang="en-GB" sz="1000" b="1" dirty="0"/>
                        <a:t>To what extent</a:t>
                      </a:r>
                    </a:p>
                  </a:txBody>
                  <a:tcPr anchor="ctr">
                    <a:solidFill>
                      <a:schemeClr val="bg2"/>
                    </a:solidFill>
                  </a:tcPr>
                </a:tc>
                <a:tc>
                  <a:txBody>
                    <a:bodyPr/>
                    <a:lstStyle/>
                    <a:p>
                      <a:r>
                        <a:rPr lang="en-GB" sz="900" dirty="0"/>
                        <a:t>6 or 9</a:t>
                      </a:r>
                      <a:endParaRPr lang="en-GB" sz="900" b="0" dirty="0"/>
                    </a:p>
                  </a:txBody>
                  <a:tcPr anchor="ctr"/>
                </a:tc>
                <a:tc>
                  <a:txBody>
                    <a:bodyPr/>
                    <a:lstStyle/>
                    <a:p>
                      <a:r>
                        <a:rPr lang="en-GB" sz="900" dirty="0"/>
                        <a:t>Judge the importance or success</a:t>
                      </a:r>
                      <a:r>
                        <a:rPr lang="en-GB" sz="900" baseline="0" dirty="0"/>
                        <a:t> of a strategy/scheme/project.</a:t>
                      </a:r>
                      <a:endParaRPr lang="en-GB" sz="900" b="0" dirty="0"/>
                    </a:p>
                  </a:txBody>
                  <a:tcPr anchor="ctr"/>
                </a:tc>
                <a:tc>
                  <a:txBody>
                    <a:bodyPr/>
                    <a:lstStyle/>
                    <a:p>
                      <a:r>
                        <a:rPr lang="en-GB" sz="900" dirty="0"/>
                        <a:t>Imagine that a line extends from 0-100%,</a:t>
                      </a:r>
                      <a:r>
                        <a:rPr lang="en-GB" sz="900" baseline="0" dirty="0"/>
                        <a:t> or yes-no or good-bad. Where is your opinion on that imaginary line, and why? Use words like ‘mostly’, ‘partly’, ‘strongly’ etc. Need to make a judgement.</a:t>
                      </a:r>
                      <a:endParaRPr lang="en-GB" sz="900" b="0" dirty="0"/>
                    </a:p>
                  </a:txBody>
                  <a:tcPr anchor="ctr"/>
                </a:tc>
                <a:extLst>
                  <a:ext uri="{0D108BD9-81ED-4DB2-BD59-A6C34878D82A}">
                    <a16:rowId xmlns:a16="http://schemas.microsoft.com/office/drawing/2014/main" val="4093036798"/>
                  </a:ext>
                </a:extLst>
              </a:tr>
              <a:tr h="636898">
                <a:tc>
                  <a:txBody>
                    <a:bodyPr/>
                    <a:lstStyle/>
                    <a:p>
                      <a:r>
                        <a:rPr lang="en-GB" sz="1000" b="1" dirty="0"/>
                        <a:t>Assess </a:t>
                      </a:r>
                    </a:p>
                  </a:txBody>
                  <a:tcPr anchor="ctr">
                    <a:solidFill>
                      <a:schemeClr val="bg2"/>
                    </a:solidFill>
                  </a:tcPr>
                </a:tc>
                <a:tc>
                  <a:txBody>
                    <a:bodyPr/>
                    <a:lstStyle/>
                    <a:p>
                      <a:r>
                        <a:rPr lang="en-GB" sz="900" dirty="0"/>
                        <a:t>6 or 9</a:t>
                      </a:r>
                      <a:endParaRPr lang="en-GB" sz="900" b="0" dirty="0"/>
                    </a:p>
                  </a:txBody>
                  <a:tcPr anchor="ctr"/>
                </a:tc>
                <a:tc>
                  <a:txBody>
                    <a:bodyPr/>
                    <a:lstStyle/>
                    <a:p>
                      <a:r>
                        <a:rPr lang="en-GB" sz="900" dirty="0"/>
                        <a:t>Weigh</a:t>
                      </a:r>
                      <a:r>
                        <a:rPr lang="en-GB" sz="900" baseline="0" dirty="0"/>
                        <a:t> up most/least important factors and make a judgement.</a:t>
                      </a:r>
                      <a:endParaRPr lang="en-GB" sz="900" b="0" dirty="0"/>
                    </a:p>
                  </a:txBody>
                  <a:tcPr anchor="ctr"/>
                </a:tc>
                <a:tc>
                  <a:txBody>
                    <a:bodyPr/>
                    <a:lstStyle/>
                    <a:p>
                      <a:r>
                        <a:rPr lang="en-GB" sz="900" dirty="0"/>
                        <a:t>Use evidence to judge the level of success,</a:t>
                      </a:r>
                      <a:r>
                        <a:rPr lang="en-GB" sz="900" baseline="0" dirty="0"/>
                        <a:t> importance or severity of something. Use words like ‘very’, ‘not very’, ‘extremely well’, ‘poorly’ etc. Need to make a judgement.</a:t>
                      </a:r>
                      <a:endParaRPr lang="en-GB" sz="900" b="0" dirty="0"/>
                    </a:p>
                  </a:txBody>
                  <a:tcPr anchor="ctr"/>
                </a:tc>
                <a:extLst>
                  <a:ext uri="{0D108BD9-81ED-4DB2-BD59-A6C34878D82A}">
                    <a16:rowId xmlns:a16="http://schemas.microsoft.com/office/drawing/2014/main" val="2922337465"/>
                  </a:ext>
                </a:extLst>
              </a:tr>
              <a:tr h="636898">
                <a:tc>
                  <a:txBody>
                    <a:bodyPr/>
                    <a:lstStyle/>
                    <a:p>
                      <a:r>
                        <a:rPr lang="en-GB" sz="1000" b="1" dirty="0"/>
                        <a:t>Evaluate</a:t>
                      </a:r>
                    </a:p>
                  </a:txBody>
                  <a:tcPr anchor="ctr">
                    <a:solidFill>
                      <a:schemeClr val="bg2"/>
                    </a:solidFill>
                  </a:tcPr>
                </a:tc>
                <a:tc>
                  <a:txBody>
                    <a:bodyPr/>
                    <a:lstStyle/>
                    <a:p>
                      <a:r>
                        <a:rPr lang="en-GB" sz="900" dirty="0"/>
                        <a:t>9</a:t>
                      </a:r>
                      <a:endParaRPr lang="en-GB" sz="900" b="0" dirty="0"/>
                    </a:p>
                  </a:txBody>
                  <a:tcPr anchor="ctr"/>
                </a:tc>
                <a:tc>
                  <a:txBody>
                    <a:bodyPr/>
                    <a:lstStyle/>
                    <a:p>
                      <a:r>
                        <a:rPr lang="en-GB" sz="900" dirty="0"/>
                        <a:t>Give</a:t>
                      </a:r>
                      <a:r>
                        <a:rPr lang="en-GB" sz="900" baseline="0" dirty="0"/>
                        <a:t> both sides of an argument e.g. good and bad points, advantages/</a:t>
                      </a:r>
                      <a:r>
                        <a:rPr lang="en-GB" sz="800" baseline="0" dirty="0"/>
                        <a:t>disadvantages.</a:t>
                      </a:r>
                      <a:endParaRPr lang="en-GB" sz="900" b="0" dirty="0"/>
                    </a:p>
                  </a:txBody>
                  <a:tcPr anchor="ctr"/>
                </a:tc>
                <a:tc>
                  <a:txBody>
                    <a:bodyPr/>
                    <a:lstStyle/>
                    <a:p>
                      <a:r>
                        <a:rPr lang="en-GB" sz="900" dirty="0"/>
                        <a:t>Use evidence to weigh</a:t>
                      </a:r>
                      <a:r>
                        <a:rPr lang="en-GB" sz="900" baseline="0" dirty="0"/>
                        <a:t> up and make judgements. Often to do with how successful or effective something is. Use words like ‘whereas’ or ‘on the other hand’. Need to make a judgement.</a:t>
                      </a:r>
                      <a:endParaRPr lang="en-GB" sz="900" b="0" dirty="0"/>
                    </a:p>
                  </a:txBody>
                  <a:tcPr anchor="ctr"/>
                </a:tc>
                <a:extLst>
                  <a:ext uri="{0D108BD9-81ED-4DB2-BD59-A6C34878D82A}">
                    <a16:rowId xmlns:a16="http://schemas.microsoft.com/office/drawing/2014/main" val="4219308291"/>
                  </a:ext>
                </a:extLst>
              </a:tr>
              <a:tr h="515849">
                <a:tc>
                  <a:txBody>
                    <a:bodyPr/>
                    <a:lstStyle/>
                    <a:p>
                      <a:r>
                        <a:rPr lang="en-GB" sz="1000" b="1" dirty="0"/>
                        <a:t>Discuss</a:t>
                      </a:r>
                    </a:p>
                  </a:txBody>
                  <a:tcPr anchor="ctr">
                    <a:solidFill>
                      <a:schemeClr val="bg2"/>
                    </a:solidFill>
                  </a:tcPr>
                </a:tc>
                <a:tc>
                  <a:txBody>
                    <a:bodyPr/>
                    <a:lstStyle/>
                    <a:p>
                      <a:r>
                        <a:rPr lang="en-GB" sz="900" dirty="0"/>
                        <a:t>6 or 9</a:t>
                      </a:r>
                      <a:endParaRPr lang="en-GB" sz="900" b="0" dirty="0"/>
                    </a:p>
                  </a:txBody>
                  <a:tcPr anchor="ctr"/>
                </a:tc>
                <a:tc>
                  <a:txBody>
                    <a:bodyPr/>
                    <a:lstStyle/>
                    <a:p>
                      <a:r>
                        <a:rPr lang="en-GB" sz="900" dirty="0"/>
                        <a:t>Present key points about different ideas</a:t>
                      </a:r>
                      <a:r>
                        <a:rPr lang="en-GB" sz="900" baseline="0" dirty="0"/>
                        <a:t> or strengths and weaknesses of an idea.</a:t>
                      </a:r>
                      <a:endParaRPr lang="en-GB" sz="900" b="0" dirty="0"/>
                    </a:p>
                  </a:txBody>
                  <a:tcPr anchor="ctr"/>
                </a:tc>
                <a:tc>
                  <a:txBody>
                    <a:bodyPr/>
                    <a:lstStyle/>
                    <a:p>
                      <a:r>
                        <a:rPr lang="en-GB" sz="900" dirty="0"/>
                        <a:t>Make a</a:t>
                      </a:r>
                      <a:r>
                        <a:rPr lang="en-GB" sz="900" baseline="0" dirty="0"/>
                        <a:t> balanced argument including both sides </a:t>
                      </a:r>
                      <a:r>
                        <a:rPr lang="en-GB" sz="900" dirty="0"/>
                        <a:t>– pros and</a:t>
                      </a:r>
                      <a:r>
                        <a:rPr lang="en-GB" sz="900" baseline="0" dirty="0"/>
                        <a:t> cons, advantages and disadvantages. Use words like ‘whereas’ or ‘however’.</a:t>
                      </a:r>
                      <a:endParaRPr lang="en-GB" sz="900" b="0" dirty="0"/>
                    </a:p>
                  </a:txBody>
                  <a:tcPr anchor="ctr"/>
                </a:tc>
                <a:extLst>
                  <a:ext uri="{0D108BD9-81ED-4DB2-BD59-A6C34878D82A}">
                    <a16:rowId xmlns:a16="http://schemas.microsoft.com/office/drawing/2014/main" val="992823246"/>
                  </a:ext>
                </a:extLst>
              </a:tr>
              <a:tr h="363942">
                <a:tc>
                  <a:txBody>
                    <a:bodyPr/>
                    <a:lstStyle/>
                    <a:p>
                      <a:r>
                        <a:rPr lang="en-GB" sz="1000" b="1" dirty="0"/>
                        <a:t>Justify</a:t>
                      </a:r>
                    </a:p>
                  </a:txBody>
                  <a:tcPr anchor="ctr">
                    <a:solidFill>
                      <a:schemeClr val="bg2"/>
                    </a:solidFill>
                  </a:tcPr>
                </a:tc>
                <a:tc>
                  <a:txBody>
                    <a:bodyPr/>
                    <a:lstStyle/>
                    <a:p>
                      <a:r>
                        <a:rPr lang="en-GB" sz="900" dirty="0"/>
                        <a:t>9</a:t>
                      </a:r>
                      <a:endParaRPr lang="en-GB" sz="900" b="0" dirty="0"/>
                    </a:p>
                  </a:txBody>
                  <a:tcPr anchor="ctr"/>
                </a:tc>
                <a:tc>
                  <a:txBody>
                    <a:bodyPr/>
                    <a:lstStyle/>
                    <a:p>
                      <a:r>
                        <a:rPr lang="en-GB" sz="900" dirty="0"/>
                        <a:t>Support a case or decision using evidence.</a:t>
                      </a:r>
                      <a:endParaRPr lang="en-GB" sz="900" b="0" dirty="0"/>
                    </a:p>
                  </a:txBody>
                  <a:tcPr anchor="ctr"/>
                </a:tc>
                <a:tc>
                  <a:txBody>
                    <a:bodyPr/>
                    <a:lstStyle/>
                    <a:p>
                      <a:r>
                        <a:rPr lang="en-GB" sz="900" dirty="0"/>
                        <a:t>Back up your views</a:t>
                      </a:r>
                      <a:r>
                        <a:rPr lang="en-GB" sz="900" baseline="0" dirty="0"/>
                        <a:t> with evidence.</a:t>
                      </a:r>
                      <a:endParaRPr lang="en-GB" sz="900" b="0" dirty="0"/>
                    </a:p>
                  </a:txBody>
                  <a:tcPr anchor="ctr"/>
                </a:tc>
                <a:extLst>
                  <a:ext uri="{0D108BD9-81ED-4DB2-BD59-A6C34878D82A}">
                    <a16:rowId xmlns:a16="http://schemas.microsoft.com/office/drawing/2014/main" val="2661555003"/>
                  </a:ext>
                </a:extLst>
              </a:tr>
            </a:tbl>
          </a:graphicData>
        </a:graphic>
      </p:graphicFrame>
      <p:sp>
        <p:nvSpPr>
          <p:cNvPr id="11" name="Rounded Rectangle 10"/>
          <p:cNvSpPr/>
          <p:nvPr/>
        </p:nvSpPr>
        <p:spPr>
          <a:xfrm>
            <a:off x="5371390" y="2875851"/>
            <a:ext cx="1440811" cy="265706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Case Study Tips! </a:t>
            </a:r>
            <a:endParaRPr lang="en-GB" sz="1000" dirty="0">
              <a:solidFill>
                <a:schemeClr val="tx1"/>
              </a:solidFill>
            </a:endParaRPr>
          </a:p>
          <a:p>
            <a:pPr marL="171450" indent="-171450">
              <a:buFont typeface="Arial" panose="020B0604020202020204" pitchFamily="34" charset="0"/>
              <a:buChar char="•"/>
            </a:pPr>
            <a:r>
              <a:rPr lang="en-GB" sz="900" dirty="0">
                <a:solidFill>
                  <a:schemeClr val="tx1"/>
                </a:solidFill>
              </a:rPr>
              <a:t>Try to learn around four specific facts or figures for each case study. </a:t>
            </a:r>
          </a:p>
          <a:p>
            <a:pPr marL="171450" indent="-171450">
              <a:buFont typeface="Arial" panose="020B0604020202020204" pitchFamily="34" charset="0"/>
              <a:buChar char="•"/>
            </a:pPr>
            <a:r>
              <a:rPr lang="en-GB" sz="900" dirty="0">
                <a:solidFill>
                  <a:schemeClr val="tx1"/>
                </a:solidFill>
              </a:rPr>
              <a:t>Case studies and examples are most likely to be required in 6 or 9 mark questions.</a:t>
            </a:r>
          </a:p>
          <a:p>
            <a:pPr marL="171450" indent="-171450">
              <a:buFont typeface="Arial" panose="020B0604020202020204" pitchFamily="34" charset="0"/>
              <a:buChar char="•"/>
            </a:pPr>
            <a:r>
              <a:rPr lang="en-GB" sz="900" dirty="0">
                <a:solidFill>
                  <a:schemeClr val="tx1"/>
                </a:solidFill>
              </a:rPr>
              <a:t>When a question refers to a place ‘</a:t>
            </a:r>
            <a:r>
              <a:rPr lang="en-GB" sz="900" i="1" dirty="0">
                <a:solidFill>
                  <a:schemeClr val="tx1"/>
                </a:solidFill>
              </a:rPr>
              <a:t>you have studied</a:t>
            </a:r>
            <a:r>
              <a:rPr lang="en-GB" sz="900" dirty="0">
                <a:solidFill>
                  <a:schemeClr val="tx1"/>
                </a:solidFill>
              </a:rPr>
              <a:t>’ then you must refer to a specific place or event e.g. Bristol, Lagos, Nepal and Chile earthquakes etc</a:t>
            </a:r>
            <a:r>
              <a:rPr lang="en-GB" sz="900" b="1" i="1" dirty="0">
                <a:solidFill>
                  <a:schemeClr val="tx1"/>
                </a:solidFill>
              </a:rPr>
              <a:t>.</a:t>
            </a:r>
          </a:p>
        </p:txBody>
      </p:sp>
      <p:sp>
        <p:nvSpPr>
          <p:cNvPr id="12" name="Rounded Rectangle 11"/>
          <p:cNvSpPr/>
          <p:nvPr/>
        </p:nvSpPr>
        <p:spPr>
          <a:xfrm>
            <a:off x="5385458" y="5660127"/>
            <a:ext cx="1426743" cy="179996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a:t>
            </a:r>
            <a:r>
              <a:rPr lang="en-GB" sz="900" b="1" i="1" dirty="0">
                <a:solidFill>
                  <a:schemeClr val="tx1"/>
                </a:solidFill>
              </a:rPr>
              <a:t> </a:t>
            </a:r>
            <a:r>
              <a:rPr lang="en-GB" sz="900" dirty="0">
                <a:solidFill>
                  <a:schemeClr val="tx1"/>
                </a:solidFill>
              </a:rPr>
              <a:t>Even if a question doesn’t ask for specific information about an event or place you should still use examples whenever you can e.g. ‘Mount Tambora’ when talking about natural causes of climate change or ‘oil in Nigeria’ when talking about development.</a:t>
            </a:r>
          </a:p>
        </p:txBody>
      </p:sp>
      <p:sp>
        <p:nvSpPr>
          <p:cNvPr id="13" name="Rounded Rectangle 12"/>
          <p:cNvSpPr/>
          <p:nvPr/>
        </p:nvSpPr>
        <p:spPr>
          <a:xfrm>
            <a:off x="4448174" y="7618112"/>
            <a:ext cx="2315189" cy="71626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 </a:t>
            </a:r>
            <a:r>
              <a:rPr lang="en-GB" sz="900" dirty="0">
                <a:solidFill>
                  <a:schemeClr val="tx1"/>
                </a:solidFill>
              </a:rPr>
              <a:t>Where a question says ‘</a:t>
            </a:r>
            <a:r>
              <a:rPr lang="en-GB" sz="900" i="1" dirty="0">
                <a:solidFill>
                  <a:schemeClr val="tx1"/>
                </a:solidFill>
              </a:rPr>
              <a:t>using your own knowledge</a:t>
            </a:r>
            <a:r>
              <a:rPr lang="en-GB" sz="900" dirty="0">
                <a:solidFill>
                  <a:schemeClr val="tx1"/>
                </a:solidFill>
              </a:rPr>
              <a:t>’, usually alongside a figure, then make sure you try and include what you know, in order to achieve more marks.</a:t>
            </a:r>
            <a:r>
              <a:rPr lang="en-GB" sz="900" dirty="0"/>
              <a:t> </a:t>
            </a:r>
            <a:endParaRPr lang="en-GB" sz="900" b="1" i="1" dirty="0">
              <a:solidFill>
                <a:schemeClr val="tx1"/>
              </a:solidFill>
            </a:endParaRPr>
          </a:p>
        </p:txBody>
      </p:sp>
      <p:sp>
        <p:nvSpPr>
          <p:cNvPr id="14" name="Rounded Rectangle 13"/>
          <p:cNvSpPr/>
          <p:nvPr/>
        </p:nvSpPr>
        <p:spPr>
          <a:xfrm>
            <a:off x="5371390" y="88044"/>
            <a:ext cx="1440811" cy="2657088"/>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 </a:t>
            </a:r>
            <a:r>
              <a:rPr lang="en-GB" sz="900" dirty="0">
                <a:solidFill>
                  <a:schemeClr val="tx1"/>
                </a:solidFill>
              </a:rPr>
              <a:t>If there are words in a question you do not understand, don’t panic! Cross out those you don’t understand and have a go at what is left. You can still pick up some marks. E.g. ‘Explain how river flooding can have </a:t>
            </a:r>
            <a:r>
              <a:rPr lang="en-GB" sz="900" strike="sngStrike" dirty="0">
                <a:solidFill>
                  <a:schemeClr val="tx1"/>
                </a:solidFill>
              </a:rPr>
              <a:t>social and economic</a:t>
            </a:r>
            <a:r>
              <a:rPr lang="en-GB" sz="900" dirty="0">
                <a:solidFill>
                  <a:schemeClr val="tx1"/>
                </a:solidFill>
              </a:rPr>
              <a:t> impacts on communities.’ (4 marks)</a:t>
            </a:r>
          </a:p>
          <a:p>
            <a:pPr marL="171450" indent="-171450" algn="ctr">
              <a:buFont typeface="Arial" panose="020B0604020202020204" pitchFamily="34" charset="0"/>
              <a:buChar char="•"/>
            </a:pPr>
            <a:r>
              <a:rPr lang="en-GB" sz="900" dirty="0">
                <a:solidFill>
                  <a:schemeClr val="tx1"/>
                </a:solidFill>
              </a:rPr>
              <a:t>Now you can focus on general impacts and chances are you will include some social and economic.</a:t>
            </a:r>
            <a:r>
              <a:rPr lang="en-GB" sz="900" b="1" i="1" dirty="0">
                <a:solidFill>
                  <a:schemeClr val="tx1"/>
                </a:solidFill>
              </a:rPr>
              <a:t> </a:t>
            </a:r>
          </a:p>
        </p:txBody>
      </p:sp>
      <p:sp>
        <p:nvSpPr>
          <p:cNvPr id="15" name="Rounded Rectangle 14"/>
          <p:cNvSpPr/>
          <p:nvPr/>
        </p:nvSpPr>
        <p:spPr>
          <a:xfrm>
            <a:off x="82772" y="7567042"/>
            <a:ext cx="2289443" cy="229022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000" b="1" i="1" dirty="0">
                <a:solidFill>
                  <a:schemeClr val="tx1"/>
                </a:solidFill>
              </a:rPr>
              <a:t>Tip!</a:t>
            </a:r>
            <a:r>
              <a:rPr lang="en-GB" sz="1000" dirty="0"/>
              <a:t> </a:t>
            </a:r>
            <a:r>
              <a:rPr lang="en-GB" sz="900" dirty="0">
                <a:solidFill>
                  <a:schemeClr val="tx1"/>
                </a:solidFill>
              </a:rPr>
              <a:t>When a question asks you use a figure, example, graph, case study etc. you could start your answer with those words e.g. ‘Figure 2 shows…’. This ensures you use the information – if you don’t, you won’t gain full marks!</a:t>
            </a:r>
          </a:p>
          <a:p>
            <a:pPr algn="ctr"/>
            <a:endParaRPr lang="en-GB" sz="900" b="1" i="1" dirty="0">
              <a:solidFill>
                <a:schemeClr val="tx1"/>
              </a:solidFill>
            </a:endParaRPr>
          </a:p>
          <a:p>
            <a:pPr algn="ctr"/>
            <a:endParaRPr lang="en-GB" sz="900" b="1" i="1" dirty="0">
              <a:solidFill>
                <a:schemeClr val="tx1"/>
              </a:solidFill>
            </a:endParaRPr>
          </a:p>
          <a:p>
            <a:pPr algn="ctr"/>
            <a:endParaRPr lang="en-GB" sz="900" b="1" i="1" dirty="0">
              <a:solidFill>
                <a:schemeClr val="tx1"/>
              </a:solidFill>
            </a:endParaRPr>
          </a:p>
        </p:txBody>
      </p:sp>
      <p:pic>
        <p:nvPicPr>
          <p:cNvPr id="16" name="Picture 8" descr="Climate change: a real and present dan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181" y="8644676"/>
            <a:ext cx="1933479" cy="1102146"/>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17" name="Rounded Rectangle 16"/>
          <p:cNvSpPr/>
          <p:nvPr/>
        </p:nvSpPr>
        <p:spPr>
          <a:xfrm>
            <a:off x="2438889" y="7567041"/>
            <a:ext cx="1942611" cy="229022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b="1" i="1" dirty="0">
                <a:solidFill>
                  <a:schemeClr val="tx1"/>
                </a:solidFill>
              </a:rPr>
              <a:t>Tip! </a:t>
            </a:r>
            <a:r>
              <a:rPr lang="en-GB" sz="900" dirty="0">
                <a:solidFill>
                  <a:schemeClr val="tx1"/>
                </a:solidFill>
              </a:rPr>
              <a:t>When asked to use a photo in a question, consider drawing circles directly onto photos, or writing detailed labels (annotations)  to pick out key features.</a:t>
            </a:r>
          </a:p>
        </p:txBody>
      </p:sp>
      <p:pic>
        <p:nvPicPr>
          <p:cNvPr id="1026" name="Picture 2" descr="Lagos, Nigeria: Coronavirus is the least of concerns in the 'Venice of  Africa' | by World Food Programme | World Food Programme Insigh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5035" y="8631125"/>
            <a:ext cx="1630318" cy="108660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 name="Table 19"/>
          <p:cNvGraphicFramePr>
            <a:graphicFrameLocks noGrp="1"/>
          </p:cNvGraphicFramePr>
          <p:nvPr>
            <p:extLst>
              <p:ext uri="{D42A27DB-BD31-4B8C-83A1-F6EECF244321}">
                <p14:modId xmlns:p14="http://schemas.microsoft.com/office/powerpoint/2010/main" val="819399713"/>
              </p:ext>
            </p:extLst>
          </p:nvPr>
        </p:nvGraphicFramePr>
        <p:xfrm>
          <a:off x="4474803" y="8424702"/>
          <a:ext cx="2337397" cy="1432560"/>
        </p:xfrm>
        <a:graphic>
          <a:graphicData uri="http://schemas.openxmlformats.org/drawingml/2006/table">
            <a:tbl>
              <a:tblPr firstRow="1" bandRow="1">
                <a:tableStyleId>{5940675A-B579-460E-94D1-54222C63F5DA}</a:tableStyleId>
              </a:tblPr>
              <a:tblGrid>
                <a:gridCol w="2337397">
                  <a:extLst>
                    <a:ext uri="{9D8B030D-6E8A-4147-A177-3AD203B41FA5}">
                      <a16:colId xmlns:a16="http://schemas.microsoft.com/office/drawing/2014/main" val="4264404878"/>
                    </a:ext>
                  </a:extLst>
                </a:gridCol>
              </a:tblGrid>
              <a:tr h="218816">
                <a:tc>
                  <a:txBody>
                    <a:bodyPr/>
                    <a:lstStyle/>
                    <a:p>
                      <a:pPr algn="ctr"/>
                      <a:r>
                        <a:rPr lang="en-GB" sz="1000" b="1" dirty="0">
                          <a:solidFill>
                            <a:schemeClr val="tx1"/>
                          </a:solidFill>
                        </a:rPr>
                        <a:t>Look after yourself!</a:t>
                      </a:r>
                    </a:p>
                  </a:txBody>
                  <a:tcPr marL="45720" marR="45720" anchor="ctr">
                    <a:solidFill>
                      <a:schemeClr val="bg2"/>
                    </a:solidFill>
                  </a:tcPr>
                </a:tc>
                <a:extLst>
                  <a:ext uri="{0D108BD9-81ED-4DB2-BD59-A6C34878D82A}">
                    <a16:rowId xmlns:a16="http://schemas.microsoft.com/office/drawing/2014/main" val="3976443345"/>
                  </a:ext>
                </a:extLst>
              </a:tr>
              <a:tr h="874547">
                <a:tc>
                  <a:txBody>
                    <a:bodyPr/>
                    <a:lstStyle/>
                    <a:p>
                      <a:pPr marL="171450" indent="-171450" algn="l">
                        <a:buFont typeface="Arial" panose="020B0604020202020204" pitchFamily="34" charset="0"/>
                        <a:buChar char="•"/>
                      </a:pPr>
                      <a:r>
                        <a:rPr lang="en-GB" sz="900" b="1" dirty="0"/>
                        <a:t>Plan</a:t>
                      </a:r>
                      <a:r>
                        <a:rPr lang="en-GB" sz="900" baseline="0" dirty="0"/>
                        <a:t> your revision. You could make a revision timetable. Revise in 40 minute sessions and take breaks in between.</a:t>
                      </a:r>
                    </a:p>
                    <a:p>
                      <a:pPr marL="171450" indent="-171450" algn="l">
                        <a:buFont typeface="Arial" panose="020B0604020202020204" pitchFamily="34" charset="0"/>
                        <a:buChar char="•"/>
                      </a:pPr>
                      <a:r>
                        <a:rPr lang="en-GB" sz="900" b="1" baseline="0" dirty="0"/>
                        <a:t>Exercise</a:t>
                      </a:r>
                      <a:r>
                        <a:rPr lang="en-GB" sz="900" baseline="0" dirty="0"/>
                        <a:t>! It’s good for mind and body!</a:t>
                      </a:r>
                    </a:p>
                    <a:p>
                      <a:pPr marL="171450" indent="-171450" algn="l">
                        <a:buFont typeface="Arial" panose="020B0604020202020204" pitchFamily="34" charset="0"/>
                        <a:buChar char="•"/>
                      </a:pPr>
                      <a:r>
                        <a:rPr lang="en-GB" sz="900" b="1" baseline="0" dirty="0"/>
                        <a:t>Eat well </a:t>
                      </a:r>
                      <a:r>
                        <a:rPr lang="en-GB" sz="900" baseline="0" dirty="0"/>
                        <a:t>and drink plenty of </a:t>
                      </a:r>
                      <a:r>
                        <a:rPr lang="en-GB" sz="900" b="1" baseline="0" dirty="0"/>
                        <a:t>water</a:t>
                      </a:r>
                      <a:r>
                        <a:rPr lang="en-GB" sz="900" baseline="0" dirty="0"/>
                        <a:t>. You will be able to think more clearly.</a:t>
                      </a:r>
                    </a:p>
                    <a:p>
                      <a:pPr marL="171450" indent="-171450" algn="l">
                        <a:buFont typeface="Arial" panose="020B0604020202020204" pitchFamily="34" charset="0"/>
                        <a:buChar char="•"/>
                      </a:pPr>
                      <a:r>
                        <a:rPr lang="en-GB" sz="900" baseline="0" dirty="0"/>
                        <a:t>Get plenty of </a:t>
                      </a:r>
                      <a:r>
                        <a:rPr lang="en-GB" sz="900" b="1" baseline="0" dirty="0"/>
                        <a:t>sleep</a:t>
                      </a:r>
                      <a:r>
                        <a:rPr lang="en-GB" sz="900" baseline="0" dirty="0"/>
                        <a:t> and leave social media alone for a while! </a:t>
                      </a:r>
                    </a:p>
                  </a:txBody>
                  <a:tcPr marL="45720" marR="45720">
                    <a:solidFill>
                      <a:schemeClr val="bg1"/>
                    </a:solidFill>
                  </a:tcPr>
                </a:tc>
                <a:extLst>
                  <a:ext uri="{0D108BD9-81ED-4DB2-BD59-A6C34878D82A}">
                    <a16:rowId xmlns:a16="http://schemas.microsoft.com/office/drawing/2014/main" val="1735816448"/>
                  </a:ext>
                </a:extLst>
              </a:tr>
            </a:tbl>
          </a:graphicData>
        </a:graphic>
      </p:graphicFrame>
    </p:spTree>
    <p:extLst>
      <p:ext uri="{BB962C8B-B14F-4D97-AF65-F5344CB8AC3E}">
        <p14:creationId xmlns:p14="http://schemas.microsoft.com/office/powerpoint/2010/main" val="12322742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495</TotalTime>
  <Words>1732</Words>
  <Application>Microsoft Office PowerPoint</Application>
  <PresentationFormat>A4 Paper (210x297 mm)</PresentationFormat>
  <Paragraphs>152</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Whitcliffe Mount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J Hobson</dc:creator>
  <cp:lastModifiedBy>A Eastham</cp:lastModifiedBy>
  <cp:revision>63</cp:revision>
  <cp:lastPrinted>2020-12-08T12:48:08Z</cp:lastPrinted>
  <dcterms:created xsi:type="dcterms:W3CDTF">2020-11-30T09:13:47Z</dcterms:created>
  <dcterms:modified xsi:type="dcterms:W3CDTF">2023-01-05T14:29:01Z</dcterms:modified>
</cp:coreProperties>
</file>