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9" r:id="rId2"/>
    <p:sldId id="267" r:id="rId3"/>
    <p:sldId id="266" r:id="rId4"/>
    <p:sldId id="268" r:id="rId5"/>
    <p:sldId id="259" r:id="rId6"/>
    <p:sldId id="274" r:id="rId7"/>
    <p:sldId id="271" r:id="rId8"/>
    <p:sldId id="264" r:id="rId9"/>
    <p:sldId id="275" r:id="rId10"/>
    <p:sldId id="269" r:id="rId11"/>
    <p:sldId id="272" r:id="rId12"/>
    <p:sldId id="270" r:id="rId13"/>
    <p:sldId id="273" r:id="rId14"/>
    <p:sldId id="276" r:id="rId15"/>
    <p:sldId id="260" r:id="rId16"/>
    <p:sldId id="27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107" d="100"/>
          <a:sy n="107" d="100"/>
        </p:scale>
        <p:origin x="172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CEB3C-4EA9-410E-B868-531E707F2DE3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88D4E-94C2-4051-BB07-BF355831B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838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071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847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56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883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844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459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459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0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0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961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810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F50E2-09DF-46A6-ADD7-A8DAD1C58A1F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8C435-DB93-417E-906B-4751FA924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41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School vocabulary revision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44208" y="1152904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La </a:t>
            </a:r>
            <a:r>
              <a:rPr lang="en-GB" sz="2000" u="sng" dirty="0" err="1">
                <a:latin typeface="Comic Sans MS" panose="030F0702030302020204" pitchFamily="66" charset="0"/>
              </a:rPr>
              <a:t>fecha</a:t>
            </a:r>
            <a:endParaRPr lang="en-GB" sz="20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444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oy school uni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96952"/>
            <a:ext cx="3714750" cy="32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does James say about his school?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460698" y="1988840"/>
            <a:ext cx="4968552" cy="3672408"/>
          </a:xfrm>
          <a:prstGeom prst="wedgeRoundRectCallout">
            <a:avLst>
              <a:gd name="adj1" fmla="val 77098"/>
              <a:gd name="adj2" fmla="val -1741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dirty="0" err="1">
                <a:latin typeface="Comic Sans MS" panose="030F0702030302020204" pitchFamily="66" charset="0"/>
              </a:rPr>
              <a:t>mí</a:t>
            </a:r>
            <a:r>
              <a:rPr lang="en-GB" sz="2800" dirty="0">
                <a:latin typeface="Comic Sans MS" panose="030F0702030302020204" pitchFamily="66" charset="0"/>
              </a:rPr>
              <a:t> me </a:t>
            </a:r>
            <a:r>
              <a:rPr lang="en-GB" sz="2800" dirty="0" err="1">
                <a:latin typeface="Comic Sans MS" panose="030F0702030302020204" pitchFamily="66" charset="0"/>
              </a:rPr>
              <a:t>encanta</a:t>
            </a:r>
            <a:r>
              <a:rPr lang="en-GB" sz="2800" dirty="0">
                <a:latin typeface="Comic Sans MS" panose="030F0702030302020204" pitchFamily="66" charset="0"/>
              </a:rPr>
              <a:t> mi </a:t>
            </a:r>
            <a:r>
              <a:rPr lang="en-GB" sz="2800" dirty="0" err="1">
                <a:latin typeface="Comic Sans MS" panose="030F0702030302020204" pitchFamily="66" charset="0"/>
              </a:rPr>
              <a:t>colegio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porque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es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moderno</a:t>
            </a:r>
            <a:r>
              <a:rPr lang="en-GB" sz="2800" dirty="0">
                <a:latin typeface="Comic Sans MS" panose="030F0702030302020204" pitchFamily="66" charset="0"/>
              </a:rPr>
              <a:t> y </a:t>
            </a:r>
            <a:r>
              <a:rPr lang="en-GB" sz="2800" dirty="0" err="1">
                <a:latin typeface="Comic Sans MS" panose="030F0702030302020204" pitchFamily="66" charset="0"/>
              </a:rPr>
              <a:t>tiene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buenas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instalaciones</a:t>
            </a:r>
            <a:r>
              <a:rPr lang="en-GB" sz="2800" dirty="0">
                <a:latin typeface="Comic Sans MS" panose="030F0702030302020204" pitchFamily="66" charset="0"/>
              </a:rPr>
              <a:t>. Hay un </a:t>
            </a:r>
            <a:r>
              <a:rPr lang="en-GB" sz="2800" dirty="0" err="1">
                <a:latin typeface="Comic Sans MS" panose="030F0702030302020204" pitchFamily="66" charset="0"/>
              </a:rPr>
              <a:t>gimnasio</a:t>
            </a:r>
            <a:r>
              <a:rPr lang="en-GB" sz="2800" dirty="0">
                <a:latin typeface="Comic Sans MS" panose="030F0702030302020204" pitchFamily="66" charset="0"/>
              </a:rPr>
              <a:t>, </a:t>
            </a:r>
            <a:r>
              <a:rPr lang="en-GB" sz="2800" dirty="0" err="1">
                <a:latin typeface="Comic Sans MS" panose="030F0702030302020204" pitchFamily="66" charset="0"/>
              </a:rPr>
              <a:t>una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biblioteca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grande</a:t>
            </a:r>
            <a:r>
              <a:rPr lang="en-GB" sz="2800" dirty="0">
                <a:latin typeface="Comic Sans MS" panose="030F0702030302020204" pitchFamily="66" charset="0"/>
              </a:rPr>
              <a:t> y dos </a:t>
            </a:r>
            <a:r>
              <a:rPr lang="en-GB" sz="2800" dirty="0" err="1">
                <a:latin typeface="Comic Sans MS" panose="030F0702030302020204" pitchFamily="66" charset="0"/>
              </a:rPr>
              <a:t>piscinas</a:t>
            </a:r>
            <a:r>
              <a:rPr lang="en-GB" sz="2800" dirty="0">
                <a:latin typeface="Comic Sans MS" panose="030F0702030302020204" pitchFamily="66" charset="0"/>
              </a:rPr>
              <a:t>. Sin embargo, </a:t>
            </a:r>
            <a:r>
              <a:rPr lang="en-GB" sz="2800" dirty="0" err="1">
                <a:latin typeface="Comic Sans MS" panose="030F0702030302020204" pitchFamily="66" charset="0"/>
              </a:rPr>
              <a:t>estoy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harto</a:t>
            </a:r>
            <a:r>
              <a:rPr lang="en-GB" sz="2800" dirty="0">
                <a:latin typeface="Comic Sans MS" panose="030F0702030302020204" pitchFamily="66" charset="0"/>
              </a:rPr>
              <a:t> de los </a:t>
            </a:r>
            <a:r>
              <a:rPr lang="en-GB" sz="2800" dirty="0" err="1">
                <a:latin typeface="Comic Sans MS" panose="030F0702030302020204" pitchFamily="66" charset="0"/>
              </a:rPr>
              <a:t>alumnos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traviesos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3483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1080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4000" dirty="0"/>
              <a:t>Match up the translations below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40215"/>
              </p:ext>
            </p:extLst>
          </p:nvPr>
        </p:nvGraphicFramePr>
        <p:xfrm>
          <a:off x="0" y="1556792"/>
          <a:ext cx="9144000" cy="530120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hay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 sports field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no hay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2400" b="0" baseline="0" dirty="0">
                          <a:latin typeface="Comic Sans MS" panose="030F0702030302020204" pitchFamily="66" charset="0"/>
                        </a:rPr>
                        <a:t> hall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tenemos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there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las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aulas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badly-behaved students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una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biblioteca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facilities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un campo</a:t>
                      </a:r>
                      <a:r>
                        <a:rPr lang="en-GB" sz="2400" b="0" baseline="0" dirty="0">
                          <a:latin typeface="Comic Sans MS" panose="030F0702030302020204" pitchFamily="66" charset="0"/>
                        </a:rPr>
                        <a:t> de </a:t>
                      </a:r>
                      <a:r>
                        <a:rPr lang="en-GB" sz="2400" b="0" baseline="0" dirty="0" err="1">
                          <a:latin typeface="Comic Sans MS" panose="030F0702030302020204" pitchFamily="66" charset="0"/>
                        </a:rPr>
                        <a:t>deportes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we have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un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salón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de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actos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there isn’t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las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instalaciones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classrooms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alumnos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traviesos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 library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227717"/>
              </p:ext>
            </p:extLst>
          </p:nvPr>
        </p:nvGraphicFramePr>
        <p:xfrm>
          <a:off x="0" y="1556793"/>
          <a:ext cx="9144000" cy="530120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hay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there</a:t>
                      </a:r>
                      <a:r>
                        <a:rPr lang="en-GB" sz="2400" b="0" baseline="0" dirty="0">
                          <a:latin typeface="Comic Sans MS" panose="030F0702030302020204" pitchFamily="66" charset="0"/>
                        </a:rPr>
                        <a:t> is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no hay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there isn’t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tenemos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we have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las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aulas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classrooms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una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biblioteca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 library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un campo</a:t>
                      </a:r>
                      <a:r>
                        <a:rPr lang="en-GB" sz="2400" b="0" baseline="0" dirty="0">
                          <a:latin typeface="Comic Sans MS" panose="030F0702030302020204" pitchFamily="66" charset="0"/>
                        </a:rPr>
                        <a:t> de </a:t>
                      </a:r>
                      <a:r>
                        <a:rPr lang="en-GB" sz="2400" b="0" baseline="0" dirty="0" err="1">
                          <a:latin typeface="Comic Sans MS" panose="030F0702030302020204" pitchFamily="66" charset="0"/>
                        </a:rPr>
                        <a:t>deportes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 sports field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un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salón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de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actos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 hall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las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instalaciones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facilities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902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alumnos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traviesos</a:t>
                      </a:r>
                      <a:endParaRPr lang="en-GB" sz="24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badly-behaved students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871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rc_mi" descr="Image result for spanish teenage gir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233" y="2636912"/>
            <a:ext cx="2232248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dirty="0"/>
              <a:t>What does Rachel say about her school?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3779912" y="1889005"/>
            <a:ext cx="4968552" cy="3672408"/>
          </a:xfrm>
          <a:prstGeom prst="wedgeRoundRectCallout">
            <a:avLst>
              <a:gd name="adj1" fmla="val -74372"/>
              <a:gd name="adj2" fmla="val -11361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dirty="0" err="1">
                <a:latin typeface="Comic Sans MS" panose="030F0702030302020204" pitchFamily="66" charset="0"/>
              </a:rPr>
              <a:t>mí</a:t>
            </a:r>
            <a:r>
              <a:rPr lang="en-GB" sz="2800" dirty="0">
                <a:latin typeface="Comic Sans MS" panose="030F0702030302020204" pitchFamily="66" charset="0"/>
              </a:rPr>
              <a:t> me </a:t>
            </a:r>
            <a:r>
              <a:rPr lang="en-GB" sz="2800" dirty="0" err="1">
                <a:latin typeface="Comic Sans MS" panose="030F0702030302020204" pitchFamily="66" charset="0"/>
              </a:rPr>
              <a:t>gusta</a:t>
            </a:r>
            <a:r>
              <a:rPr lang="en-GB" sz="2800" dirty="0">
                <a:latin typeface="Comic Sans MS" panose="030F0702030302020204" pitchFamily="66" charset="0"/>
              </a:rPr>
              <a:t> mucho mi </a:t>
            </a:r>
            <a:r>
              <a:rPr lang="en-GB" sz="2800" dirty="0" err="1">
                <a:latin typeface="Comic Sans MS" panose="030F0702030302020204" pitchFamily="66" charset="0"/>
              </a:rPr>
              <a:t>colegio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porque</a:t>
            </a:r>
            <a:r>
              <a:rPr lang="en-GB" sz="2800" dirty="0">
                <a:latin typeface="Comic Sans MS" panose="030F0702030302020204" pitchFamily="66" charset="0"/>
              </a:rPr>
              <a:t> no </a:t>
            </a:r>
            <a:r>
              <a:rPr lang="en-GB" sz="2800" dirty="0" err="1">
                <a:latin typeface="Comic Sans MS" panose="030F0702030302020204" pitchFamily="66" charset="0"/>
              </a:rPr>
              <a:t>tenemos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que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llevar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uniforme</a:t>
            </a:r>
            <a:r>
              <a:rPr lang="en-GB" sz="2800" dirty="0">
                <a:latin typeface="Comic Sans MS" panose="030F0702030302020204" pitchFamily="66" charset="0"/>
              </a:rPr>
              <a:t> y se </a:t>
            </a:r>
            <a:r>
              <a:rPr lang="en-GB" sz="2800" dirty="0" err="1">
                <a:latin typeface="Comic Sans MS" panose="030F0702030302020204" pitchFamily="66" charset="0"/>
              </a:rPr>
              <a:t>puede</a:t>
            </a:r>
            <a:r>
              <a:rPr lang="en-GB" sz="2800" dirty="0">
                <a:latin typeface="Comic Sans MS" panose="030F0702030302020204" pitchFamily="66" charset="0"/>
              </a:rPr>
              <a:t> comer </a:t>
            </a:r>
            <a:r>
              <a:rPr lang="en-GB" sz="2800" dirty="0" err="1">
                <a:latin typeface="Comic Sans MS" panose="030F0702030302020204" pitchFamily="66" charset="0"/>
              </a:rPr>
              <a:t>chicle</a:t>
            </a:r>
            <a:r>
              <a:rPr lang="en-GB" sz="2800" dirty="0">
                <a:latin typeface="Comic Sans MS" panose="030F0702030302020204" pitchFamily="66" charset="0"/>
              </a:rPr>
              <a:t>. </a:t>
            </a:r>
            <a:r>
              <a:rPr lang="en-GB" sz="2800" dirty="0" err="1">
                <a:latin typeface="Comic Sans MS" panose="030F0702030302020204" pitchFamily="66" charset="0"/>
              </a:rPr>
              <a:t>Mi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escuela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primaria</a:t>
            </a:r>
            <a:r>
              <a:rPr lang="en-GB" sz="2800" dirty="0">
                <a:latin typeface="Comic Sans MS" panose="030F0702030302020204" pitchFamily="66" charset="0"/>
              </a:rPr>
              <a:t> era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diferente</a:t>
            </a:r>
            <a:r>
              <a:rPr lang="en-GB" sz="2800" dirty="0">
                <a:latin typeface="Comic Sans MS" panose="030F0702030302020204" pitchFamily="66" charset="0"/>
              </a:rPr>
              <a:t> y </a:t>
            </a:r>
            <a:r>
              <a:rPr lang="en-GB" sz="2800" dirty="0" err="1">
                <a:latin typeface="Comic Sans MS" panose="030F0702030302020204" pitchFamily="66" charset="0"/>
              </a:rPr>
              <a:t>tenía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reglas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estrictas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0745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of these words do you already know? Look up the meanings of any you don’t and write these down.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5" t="28082" r="18361" b="7071"/>
          <a:stretch/>
        </p:blipFill>
        <p:spPr bwMode="auto">
          <a:xfrm>
            <a:off x="467544" y="1633630"/>
            <a:ext cx="8154445" cy="474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6387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48464" cy="184482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Try to think of ways to remember translations of words. The more ridiculous, the better! Can you think of a way to remember these words? E.g. </a:t>
            </a:r>
            <a:r>
              <a:rPr lang="en-GB" sz="2400" dirty="0" err="1">
                <a:latin typeface="Comic Sans MS" panose="030F0702030302020204" pitchFamily="66" charset="0"/>
              </a:rPr>
              <a:t>abogado</a:t>
            </a:r>
            <a:r>
              <a:rPr lang="en-GB" sz="2400" dirty="0">
                <a:latin typeface="Comic Sans MS" panose="030F0702030302020204" pitchFamily="66" charset="0"/>
              </a:rPr>
              <a:t> = lawyer (imagine a lawyer eating an avocado).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696278"/>
              </p:ext>
            </p:extLst>
          </p:nvPr>
        </p:nvGraphicFramePr>
        <p:xfrm>
          <a:off x="-10377" y="2636912"/>
          <a:ext cx="9144000" cy="3960439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aprobar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pass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suspender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fail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pelearse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fight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molestar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annoy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el </a:t>
                      </a:r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acoso</a:t>
                      </a:r>
                      <a:r>
                        <a:rPr lang="en-GB" sz="2800" b="0" baseline="0" dirty="0">
                          <a:latin typeface="Comic Sans MS" panose="030F0702030302020204" pitchFamily="66" charset="0"/>
                        </a:rPr>
                        <a:t> escolar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bullying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los</a:t>
                      </a:r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exámenes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tests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sacar</a:t>
                      </a:r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buenas</a:t>
                      </a:r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b="0" dirty="0" err="1">
                          <a:latin typeface="Comic Sans MS" panose="030F0702030302020204" pitchFamily="66" charset="0"/>
                        </a:rPr>
                        <a:t>notas</a:t>
                      </a:r>
                      <a:endParaRPr lang="en-GB" sz="28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Comic Sans MS" panose="030F0702030302020204" pitchFamily="66" charset="0"/>
                        </a:rPr>
                        <a:t>get good marks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472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Translate these sentences into English.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0" y="1772816"/>
            <a:ext cx="8703987" cy="470898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000" dirty="0">
                <a:latin typeface="Comic Sans MS" panose="030F0702030302020204" pitchFamily="66" charset="0"/>
              </a:rPr>
              <a:t>Las </a:t>
            </a:r>
            <a:r>
              <a:rPr lang="en-GB" sz="3000" dirty="0" err="1">
                <a:latin typeface="Comic Sans MS" panose="030F0702030302020204" pitchFamily="66" charset="0"/>
              </a:rPr>
              <a:t>clases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empiezan</a:t>
            </a:r>
            <a:r>
              <a:rPr lang="en-GB" sz="3000" dirty="0">
                <a:latin typeface="Comic Sans MS" panose="030F0702030302020204" pitchFamily="66" charset="0"/>
              </a:rPr>
              <a:t> a </a:t>
            </a:r>
            <a:r>
              <a:rPr lang="en-GB" sz="3000" dirty="0" err="1">
                <a:latin typeface="Comic Sans MS" panose="030F0702030302020204" pitchFamily="66" charset="0"/>
              </a:rPr>
              <a:t>las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ocho</a:t>
            </a:r>
            <a:r>
              <a:rPr lang="en-GB" sz="3000" dirty="0">
                <a:latin typeface="Comic Sans MS" panose="030F0702030302020204" pitchFamily="66" charset="0"/>
              </a:rPr>
              <a:t> y media.</a:t>
            </a:r>
          </a:p>
          <a:p>
            <a:pPr marL="342900" indent="-342900">
              <a:buAutoNum type="arabicPeriod"/>
            </a:pPr>
            <a:r>
              <a:rPr lang="en-GB" sz="3000" dirty="0">
                <a:latin typeface="Comic Sans MS" panose="030F0702030302020204" pitchFamily="66" charset="0"/>
              </a:rPr>
              <a:t>Como un </a:t>
            </a:r>
            <a:r>
              <a:rPr lang="en-GB" sz="3000" dirty="0" err="1">
                <a:latin typeface="Comic Sans MS" panose="030F0702030302020204" pitchFamily="66" charset="0"/>
              </a:rPr>
              <a:t>plátano</a:t>
            </a:r>
            <a:r>
              <a:rPr lang="en-GB" sz="3000" dirty="0">
                <a:latin typeface="Comic Sans MS" panose="030F0702030302020204" pitchFamily="66" charset="0"/>
              </a:rPr>
              <a:t> y </a:t>
            </a:r>
            <a:r>
              <a:rPr lang="en-GB" sz="3000" dirty="0" err="1">
                <a:latin typeface="Comic Sans MS" panose="030F0702030302020204" pitchFamily="66" charset="0"/>
              </a:rPr>
              <a:t>bebo</a:t>
            </a:r>
            <a:r>
              <a:rPr lang="en-GB" sz="3000" dirty="0">
                <a:latin typeface="Comic Sans MS" panose="030F0702030302020204" pitchFamily="66" charset="0"/>
              </a:rPr>
              <a:t> un </a:t>
            </a:r>
            <a:r>
              <a:rPr lang="en-GB" sz="3000" dirty="0" err="1">
                <a:latin typeface="Comic Sans MS" panose="030F0702030302020204" pitchFamily="66" charset="0"/>
              </a:rPr>
              <a:t>batido</a:t>
            </a:r>
            <a:r>
              <a:rPr lang="en-GB" sz="3000" dirty="0">
                <a:latin typeface="Comic Sans MS" panose="030F0702030302020204" pitchFamily="66" charset="0"/>
              </a:rPr>
              <a:t> de </a:t>
            </a:r>
            <a:r>
              <a:rPr lang="en-GB" sz="3000" dirty="0" err="1">
                <a:latin typeface="Comic Sans MS" panose="030F0702030302020204" pitchFamily="66" charset="0"/>
              </a:rPr>
              <a:t>frutas</a:t>
            </a:r>
            <a:r>
              <a:rPr lang="en-GB" sz="3000" dirty="0">
                <a:latin typeface="Comic Sans MS" panose="030F0702030302020204" pitchFamily="66" charset="0"/>
              </a:rPr>
              <a:t> en el </a:t>
            </a:r>
            <a:r>
              <a:rPr lang="en-GB" sz="3000" dirty="0" err="1">
                <a:latin typeface="Comic Sans MS" panose="030F0702030302020204" pitchFamily="66" charset="0"/>
              </a:rPr>
              <a:t>recreo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000" dirty="0" err="1">
                <a:latin typeface="Comic Sans MS" panose="030F0702030302020204" pitchFamily="66" charset="0"/>
              </a:rPr>
              <a:t>Charlo</a:t>
            </a:r>
            <a:r>
              <a:rPr lang="en-GB" sz="3000" dirty="0">
                <a:latin typeface="Comic Sans MS" panose="030F0702030302020204" pitchFamily="66" charset="0"/>
              </a:rPr>
              <a:t> con </a:t>
            </a:r>
            <a:r>
              <a:rPr lang="en-GB" sz="3000" dirty="0" err="1">
                <a:latin typeface="Comic Sans MS" panose="030F0702030302020204" pitchFamily="66" charset="0"/>
              </a:rPr>
              <a:t>mis</a:t>
            </a:r>
            <a:r>
              <a:rPr lang="en-GB" sz="3000" dirty="0">
                <a:latin typeface="Comic Sans MS" panose="030F0702030302020204" pitchFamily="66" charset="0"/>
              </a:rPr>
              <a:t> amigos.</a:t>
            </a:r>
          </a:p>
          <a:p>
            <a:pPr marL="342900" indent="-342900">
              <a:buAutoNum type="arabicPeriod"/>
            </a:pPr>
            <a:r>
              <a:rPr lang="en-GB" sz="3000" dirty="0" err="1">
                <a:latin typeface="Comic Sans MS" panose="030F0702030302020204" pitchFamily="66" charset="0"/>
              </a:rPr>
              <a:t>Hago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los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deberes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por</a:t>
            </a:r>
            <a:r>
              <a:rPr lang="en-GB" sz="3000" dirty="0">
                <a:latin typeface="Comic Sans MS" panose="030F0702030302020204" pitchFamily="66" charset="0"/>
              </a:rPr>
              <a:t> la </a:t>
            </a:r>
            <a:r>
              <a:rPr lang="en-GB" sz="3000" dirty="0" err="1">
                <a:latin typeface="Comic Sans MS" panose="030F0702030302020204" pitchFamily="66" charset="0"/>
              </a:rPr>
              <a:t>tarde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000" dirty="0" err="1">
                <a:latin typeface="Comic Sans MS" panose="030F0702030302020204" pitchFamily="66" charset="0"/>
              </a:rPr>
              <a:t>Cuando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llueve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voy</a:t>
            </a:r>
            <a:r>
              <a:rPr lang="en-GB" sz="3000" dirty="0">
                <a:latin typeface="Comic Sans MS" panose="030F0702030302020204" pitchFamily="66" charset="0"/>
              </a:rPr>
              <a:t> al </a:t>
            </a:r>
            <a:r>
              <a:rPr lang="en-GB" sz="3000" dirty="0" err="1">
                <a:latin typeface="Comic Sans MS" panose="030F0702030302020204" pitchFamily="66" charset="0"/>
              </a:rPr>
              <a:t>instituto</a:t>
            </a:r>
            <a:r>
              <a:rPr lang="en-GB" sz="3000" dirty="0">
                <a:latin typeface="Comic Sans MS" panose="030F0702030302020204" pitchFamily="66" charset="0"/>
              </a:rPr>
              <a:t> en </a:t>
            </a:r>
            <a:r>
              <a:rPr lang="en-GB" sz="3000" dirty="0" err="1">
                <a:latin typeface="Comic Sans MS" panose="030F0702030302020204" pitchFamily="66" charset="0"/>
              </a:rPr>
              <a:t>coche</a:t>
            </a:r>
            <a:r>
              <a:rPr lang="en-GB" sz="3000" dirty="0">
                <a:latin typeface="Comic Sans MS" panose="030F0702030302020204" pitchFamily="66" charset="0"/>
              </a:rPr>
              <a:t> con mi </a:t>
            </a:r>
            <a:r>
              <a:rPr lang="en-GB" sz="3000" dirty="0" err="1">
                <a:latin typeface="Comic Sans MS" panose="030F0702030302020204" pitchFamily="66" charset="0"/>
              </a:rPr>
              <a:t>hermano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000" dirty="0">
                <a:latin typeface="Comic Sans MS" panose="030F0702030302020204" pitchFamily="66" charset="0"/>
              </a:rPr>
              <a:t>Hay </a:t>
            </a:r>
            <a:r>
              <a:rPr lang="en-GB" sz="3000" dirty="0" err="1">
                <a:latin typeface="Comic Sans MS" panose="030F0702030302020204" pitchFamily="66" charset="0"/>
              </a:rPr>
              <a:t>algunos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alumnos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traviesos</a:t>
            </a:r>
            <a:r>
              <a:rPr lang="en-GB" sz="3000" dirty="0">
                <a:latin typeface="Comic Sans MS" panose="030F0702030302020204" pitchFamily="66" charset="0"/>
              </a:rPr>
              <a:t> en mi </a:t>
            </a:r>
            <a:r>
              <a:rPr lang="en-GB" sz="3000" dirty="0" err="1">
                <a:latin typeface="Comic Sans MS" panose="030F0702030302020204" pitchFamily="66" charset="0"/>
              </a:rPr>
              <a:t>clase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000" dirty="0">
                <a:latin typeface="Comic Sans MS" panose="030F0702030302020204" pitchFamily="66" charset="0"/>
              </a:rPr>
              <a:t>Hay </a:t>
            </a:r>
            <a:r>
              <a:rPr lang="en-GB" sz="3000" dirty="0" err="1">
                <a:latin typeface="Comic Sans MS" panose="030F0702030302020204" pitchFamily="66" charset="0"/>
              </a:rPr>
              <a:t>buenas</a:t>
            </a:r>
            <a:r>
              <a:rPr lang="en-GB" sz="3000" dirty="0">
                <a:latin typeface="Comic Sans MS" panose="030F0702030302020204" pitchFamily="66" charset="0"/>
              </a:rPr>
              <a:t> </a:t>
            </a:r>
            <a:r>
              <a:rPr lang="en-GB" sz="3000" dirty="0" err="1">
                <a:latin typeface="Comic Sans MS" panose="030F0702030302020204" pitchFamily="66" charset="0"/>
              </a:rPr>
              <a:t>instalaciones</a:t>
            </a:r>
            <a:r>
              <a:rPr lang="en-GB" sz="3000" dirty="0">
                <a:latin typeface="Comic Sans MS" panose="030F0702030302020204" pitchFamily="66" charset="0"/>
              </a:rPr>
              <a:t> en mi </a:t>
            </a:r>
            <a:r>
              <a:rPr lang="en-GB" sz="3000" dirty="0" err="1">
                <a:latin typeface="Comic Sans MS" panose="030F0702030302020204" pitchFamily="66" charset="0"/>
              </a:rPr>
              <a:t>colegio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000" dirty="0">
                <a:latin typeface="Comic Sans MS" panose="030F0702030302020204" pitchFamily="66" charset="0"/>
              </a:rPr>
              <a:t>Las </a:t>
            </a:r>
            <a:r>
              <a:rPr lang="en-GB" sz="3000" dirty="0" err="1">
                <a:latin typeface="Comic Sans MS" panose="030F0702030302020204" pitchFamily="66" charset="0"/>
              </a:rPr>
              <a:t>reglas</a:t>
            </a:r>
            <a:r>
              <a:rPr lang="en-GB" sz="3000" dirty="0">
                <a:latin typeface="Comic Sans MS" panose="030F0702030302020204" pitchFamily="66" charset="0"/>
              </a:rPr>
              <a:t> son </a:t>
            </a:r>
            <a:r>
              <a:rPr lang="en-GB" sz="3000" dirty="0" err="1">
                <a:latin typeface="Comic Sans MS" panose="030F0702030302020204" pitchFamily="66" charset="0"/>
              </a:rPr>
              <a:t>tontas</a:t>
            </a:r>
            <a:r>
              <a:rPr lang="en-GB" sz="3000" dirty="0">
                <a:latin typeface="Comic Sans MS" panose="030F0702030302020204" pitchFamily="66" charset="0"/>
              </a:rPr>
              <a:t> e </a:t>
            </a:r>
            <a:r>
              <a:rPr lang="en-GB" sz="3000" dirty="0" err="1">
                <a:latin typeface="Comic Sans MS" panose="030F0702030302020204" pitchFamily="66" charset="0"/>
              </a:rPr>
              <a:t>inútiles</a:t>
            </a:r>
            <a:r>
              <a:rPr lang="en-GB" sz="30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9002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do these people travel to school and why?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82685"/>
              </p:ext>
            </p:extLst>
          </p:nvPr>
        </p:nvGraphicFramePr>
        <p:xfrm>
          <a:off x="251520" y="1700808"/>
          <a:ext cx="8568952" cy="496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42138">
                <a:tc>
                  <a:txBody>
                    <a:bodyPr/>
                    <a:lstStyle/>
                    <a:p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Iba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al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instituto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coche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ahora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voy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 pie para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reducir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los gases de escape y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proteger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el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medio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ambiente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  <a:endParaRPr lang="en-GB" sz="2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walk,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environment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2138">
                <a:tc>
                  <a:txBody>
                    <a:bodyPr/>
                    <a:lstStyle/>
                    <a:p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Voy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 la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escuela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autobús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porque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más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rápido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que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andar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también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más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barato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para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padres.</a:t>
                      </a:r>
                      <a:endParaRPr lang="en-GB" sz="2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bus, quicker, cheap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2138">
                <a:tc>
                  <a:txBody>
                    <a:bodyPr/>
                    <a:lstStyle/>
                    <a:p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Voy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al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colegi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tren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porque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no vivo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cerca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Sin embargo,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es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muy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caro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siempre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huele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mal.</a:t>
                      </a:r>
                      <a:endParaRPr lang="en-GB" sz="2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train, don’t live near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2138">
                <a:tc>
                  <a:txBody>
                    <a:bodyPr/>
                    <a:lstStyle/>
                    <a:p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Cuando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llueve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oy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al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colegio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coche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porque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es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cómodo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pero</a:t>
                      </a:r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normalmente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en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verano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tengo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que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ir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 pie y no me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gusta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porque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soy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muy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200" b="0" baseline="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perezosa</a:t>
                      </a:r>
                      <a:r>
                        <a:rPr lang="en-GB" sz="22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  <a:endParaRPr lang="en-GB" sz="22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car when it rains, comfortable, walk</a:t>
                      </a:r>
                      <a:r>
                        <a:rPr lang="en-GB" sz="18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in summer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035721" y="1628800"/>
            <a:ext cx="1800200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043900" y="2868693"/>
            <a:ext cx="1800200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029050" y="4155076"/>
            <a:ext cx="1800200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043900" y="5451220"/>
            <a:ext cx="1800200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81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48464" cy="184482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Unscramble the letters to find the translations of these words.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39328"/>
              </p:ext>
            </p:extLst>
          </p:nvPr>
        </p:nvGraphicFramePr>
        <p:xfrm>
          <a:off x="-2882" y="2564904"/>
          <a:ext cx="9144000" cy="396043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bparroa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pass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dsupnerse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fail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relpease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fight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stolmera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annoy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socoa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rolasce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bullying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ols</a:t>
                      </a:r>
                      <a:r>
                        <a:rPr lang="en-GB" sz="2400" b="1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baseline="0" dirty="0" err="1">
                          <a:latin typeface="Comic Sans MS" panose="030F0702030302020204" pitchFamily="66" charset="0"/>
                        </a:rPr>
                        <a:t>ánxmesne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tests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rasac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bnueas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tnoas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get good marks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880319"/>
              </p:ext>
            </p:extLst>
          </p:nvPr>
        </p:nvGraphicFramePr>
        <p:xfrm>
          <a:off x="-2882" y="2564904"/>
          <a:ext cx="9144000" cy="3960439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aprobar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pass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suspender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fail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pelearse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fight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molestar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annoy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el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acoso</a:t>
                      </a:r>
                      <a:r>
                        <a:rPr lang="en-GB" sz="2400" b="1" baseline="0" dirty="0">
                          <a:latin typeface="Comic Sans MS" panose="030F0702030302020204" pitchFamily="66" charset="0"/>
                        </a:rPr>
                        <a:t> escolar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bullying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los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exámenes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tests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sacar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buenas</a:t>
                      </a:r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b="1" dirty="0" err="1">
                          <a:latin typeface="Comic Sans MS" panose="030F0702030302020204" pitchFamily="66" charset="0"/>
                        </a:rPr>
                        <a:t>notas</a:t>
                      </a:r>
                      <a:endParaRPr lang="en-GB" sz="2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get good marks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889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boy school uni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64637"/>
            <a:ext cx="2714625" cy="35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What does Jack say about his school?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3779912" y="1889005"/>
            <a:ext cx="4968552" cy="3672408"/>
          </a:xfrm>
          <a:prstGeom prst="wedgeRoundRectCallout">
            <a:avLst>
              <a:gd name="adj1" fmla="val -74372"/>
              <a:gd name="adj2" fmla="val -11361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¡Me </a:t>
            </a:r>
            <a:r>
              <a:rPr lang="en-GB" sz="2800" dirty="0" err="1">
                <a:latin typeface="Comic Sans MS" panose="030F0702030302020204" pitchFamily="66" charset="0"/>
              </a:rPr>
              <a:t>encanta</a:t>
            </a:r>
            <a:r>
              <a:rPr lang="en-GB" sz="2800" dirty="0">
                <a:latin typeface="Comic Sans MS" panose="030F0702030302020204" pitchFamily="66" charset="0"/>
              </a:rPr>
              <a:t> mi </a:t>
            </a:r>
            <a:r>
              <a:rPr lang="en-GB" sz="2800" dirty="0" err="1">
                <a:latin typeface="Comic Sans MS" panose="030F0702030302020204" pitchFamily="66" charset="0"/>
              </a:rPr>
              <a:t>colegio</a:t>
            </a:r>
            <a:r>
              <a:rPr lang="en-GB" sz="2800" dirty="0">
                <a:latin typeface="Comic Sans MS" panose="030F0702030302020204" pitchFamily="66" charset="0"/>
              </a:rPr>
              <a:t>! Los </a:t>
            </a:r>
            <a:r>
              <a:rPr lang="en-GB" sz="2800" dirty="0" err="1">
                <a:latin typeface="Comic Sans MS" panose="030F0702030302020204" pitchFamily="66" charset="0"/>
              </a:rPr>
              <a:t>profesores</a:t>
            </a:r>
            <a:r>
              <a:rPr lang="en-GB" sz="2800" dirty="0">
                <a:latin typeface="Comic Sans MS" panose="030F0702030302020204" pitchFamily="66" charset="0"/>
              </a:rPr>
              <a:t> son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amables</a:t>
            </a:r>
            <a:r>
              <a:rPr lang="en-GB" sz="2800" dirty="0">
                <a:latin typeface="Comic Sans MS" panose="030F0702030302020204" pitchFamily="66" charset="0"/>
              </a:rPr>
              <a:t> y </a:t>
            </a:r>
            <a:r>
              <a:rPr lang="en-GB" sz="2800" dirty="0" err="1">
                <a:latin typeface="Comic Sans MS" panose="030F0702030302020204" pitchFamily="66" charset="0"/>
              </a:rPr>
              <a:t>siempre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nos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ayudan</a:t>
            </a:r>
            <a:r>
              <a:rPr lang="en-GB" sz="2800" dirty="0">
                <a:latin typeface="Comic Sans MS" panose="030F0702030302020204" pitchFamily="66" charset="0"/>
              </a:rPr>
              <a:t>. </a:t>
            </a:r>
            <a:r>
              <a:rPr lang="en-GB" sz="2800" dirty="0" err="1">
                <a:latin typeface="Comic Sans MS" panose="030F0702030302020204" pitchFamily="66" charset="0"/>
              </a:rPr>
              <a:t>Nunca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gritan</a:t>
            </a:r>
            <a:r>
              <a:rPr lang="en-GB" sz="2800" dirty="0">
                <a:latin typeface="Comic Sans MS" panose="030F0702030302020204" pitchFamily="66" charset="0"/>
              </a:rPr>
              <a:t> y no </a:t>
            </a:r>
            <a:r>
              <a:rPr lang="en-GB" sz="2800" dirty="0" err="1">
                <a:latin typeface="Comic Sans MS" panose="030F0702030302020204" pitchFamily="66" charset="0"/>
              </a:rPr>
              <a:t>nos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ponen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demasiados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deberes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0683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Translate these past tense sentences into English.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0" y="1772816"/>
            <a:ext cx="8703987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200" dirty="0" err="1">
                <a:latin typeface="Comic Sans MS" panose="030F0702030302020204" pitchFamily="66" charset="0"/>
              </a:rPr>
              <a:t>Cuando</a:t>
            </a:r>
            <a:r>
              <a:rPr lang="en-GB" sz="3200" dirty="0">
                <a:latin typeface="Comic Sans MS" panose="030F0702030302020204" pitchFamily="66" charset="0"/>
              </a:rPr>
              <a:t> era </a:t>
            </a:r>
            <a:r>
              <a:rPr lang="en-GB" sz="3200" dirty="0" err="1">
                <a:latin typeface="Comic Sans MS" panose="030F0702030302020204" pitchFamily="66" charset="0"/>
              </a:rPr>
              <a:t>más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joven</a:t>
            </a:r>
            <a:r>
              <a:rPr lang="en-GB" sz="3200" dirty="0">
                <a:latin typeface="Comic Sans MS" panose="030F0702030302020204" pitchFamily="66" charset="0"/>
              </a:rPr>
              <a:t> el </a:t>
            </a:r>
            <a:r>
              <a:rPr lang="en-GB" sz="3200" dirty="0" err="1">
                <a:latin typeface="Comic Sans MS" panose="030F0702030302020204" pitchFamily="66" charset="0"/>
              </a:rPr>
              <a:t>colegio</a:t>
            </a:r>
            <a:r>
              <a:rPr lang="en-GB" sz="3200" dirty="0">
                <a:latin typeface="Comic Sans MS" panose="030F0702030302020204" pitchFamily="66" charset="0"/>
              </a:rPr>
              <a:t> era </a:t>
            </a:r>
            <a:r>
              <a:rPr lang="en-GB" sz="3200" dirty="0" err="1">
                <a:latin typeface="Comic Sans MS" panose="030F0702030302020204" pitchFamily="66" charset="0"/>
              </a:rPr>
              <a:t>muy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diferente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No </a:t>
            </a:r>
            <a:r>
              <a:rPr lang="en-GB" sz="3200" dirty="0" err="1">
                <a:latin typeface="Comic Sans MS" panose="030F0702030302020204" pitchFamily="66" charset="0"/>
              </a:rPr>
              <a:t>estudiaba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español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en</a:t>
            </a:r>
            <a:r>
              <a:rPr lang="en-GB" sz="3200" dirty="0">
                <a:latin typeface="Comic Sans MS" panose="030F0702030302020204" pitchFamily="66" charset="0"/>
              </a:rPr>
              <a:t> el </a:t>
            </a:r>
            <a:r>
              <a:rPr lang="en-GB" sz="3200" dirty="0" err="1">
                <a:latin typeface="Comic Sans MS" panose="030F0702030302020204" pitchFamily="66" charset="0"/>
              </a:rPr>
              <a:t>colegio</a:t>
            </a:r>
            <a:r>
              <a:rPr lang="en-GB" sz="3200" dirty="0">
                <a:latin typeface="Comic Sans MS" panose="030F0702030302020204" pitchFamily="66" charset="0"/>
              </a:rPr>
              <a:t> de </a:t>
            </a:r>
            <a:r>
              <a:rPr lang="en-GB" sz="3200" dirty="0" err="1">
                <a:latin typeface="Comic Sans MS" panose="030F0702030302020204" pitchFamily="66" charset="0"/>
              </a:rPr>
              <a:t>primaria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 err="1">
                <a:latin typeface="Comic Sans MS" panose="030F0702030302020204" pitchFamily="66" charset="0"/>
              </a:rPr>
              <a:t>Tenía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más</a:t>
            </a:r>
            <a:r>
              <a:rPr lang="en-GB" sz="3200" dirty="0">
                <a:latin typeface="Comic Sans MS" panose="030F0702030302020204" pitchFamily="66" charset="0"/>
              </a:rPr>
              <a:t> amigos </a:t>
            </a:r>
            <a:r>
              <a:rPr lang="en-GB" sz="3200" dirty="0" err="1">
                <a:latin typeface="Comic Sans MS" panose="030F0702030302020204" pitchFamily="66" charset="0"/>
              </a:rPr>
              <a:t>cuando</a:t>
            </a:r>
            <a:r>
              <a:rPr lang="en-GB" sz="3200" dirty="0">
                <a:latin typeface="Comic Sans MS" panose="030F0702030302020204" pitchFamily="66" charset="0"/>
              </a:rPr>
              <a:t> era </a:t>
            </a:r>
            <a:r>
              <a:rPr lang="en-GB" sz="3200" dirty="0" err="1">
                <a:latin typeface="Comic Sans MS" panose="030F0702030302020204" pitchFamily="66" charset="0"/>
              </a:rPr>
              <a:t>más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joven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 err="1">
                <a:latin typeface="Comic Sans MS" panose="030F0702030302020204" pitchFamily="66" charset="0"/>
              </a:rPr>
              <a:t>Jugaba</a:t>
            </a:r>
            <a:r>
              <a:rPr lang="en-GB" sz="3200" dirty="0">
                <a:latin typeface="Comic Sans MS" panose="030F0702030302020204" pitchFamily="66" charset="0"/>
              </a:rPr>
              <a:t> al </a:t>
            </a:r>
            <a:r>
              <a:rPr lang="en-GB" sz="3200" dirty="0" err="1">
                <a:latin typeface="Comic Sans MS" panose="030F0702030302020204" pitchFamily="66" charset="0"/>
              </a:rPr>
              <a:t>fútbol</a:t>
            </a:r>
            <a:r>
              <a:rPr lang="en-GB" sz="3200" dirty="0">
                <a:latin typeface="Comic Sans MS" panose="030F0702030302020204" pitchFamily="66" charset="0"/>
              </a:rPr>
              <a:t> en el patio </a:t>
            </a:r>
            <a:r>
              <a:rPr lang="en-GB" sz="3200" dirty="0" err="1">
                <a:latin typeface="Comic Sans MS" panose="030F0702030302020204" pitchFamily="66" charset="0"/>
              </a:rPr>
              <a:t>durante</a:t>
            </a:r>
            <a:r>
              <a:rPr lang="en-GB" sz="3200" dirty="0">
                <a:latin typeface="Comic Sans MS" panose="030F0702030302020204" pitchFamily="66" charset="0"/>
              </a:rPr>
              <a:t> los </a:t>
            </a:r>
            <a:r>
              <a:rPr lang="en-GB" sz="3200" dirty="0" err="1">
                <a:latin typeface="Comic Sans MS" panose="030F0702030302020204" pitchFamily="66" charset="0"/>
              </a:rPr>
              <a:t>recreos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 err="1">
                <a:latin typeface="Comic Sans MS" panose="030F0702030302020204" pitchFamily="66" charset="0"/>
              </a:rPr>
              <a:t>Hacía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menos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deporte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 err="1">
                <a:latin typeface="Comic Sans MS" panose="030F0702030302020204" pitchFamily="66" charset="0"/>
              </a:rPr>
              <a:t>Comía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bocadillos</a:t>
            </a:r>
            <a:r>
              <a:rPr lang="en-GB" sz="3200" dirty="0">
                <a:latin typeface="Comic Sans MS" panose="030F0702030302020204" pitchFamily="66" charset="0"/>
              </a:rPr>
              <a:t> de </a:t>
            </a:r>
            <a:r>
              <a:rPr lang="en-GB" sz="3200" dirty="0" err="1">
                <a:latin typeface="Comic Sans MS" panose="030F0702030302020204" pitchFamily="66" charset="0"/>
              </a:rPr>
              <a:t>queso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todos</a:t>
            </a:r>
            <a:r>
              <a:rPr lang="en-GB" sz="3200" dirty="0">
                <a:latin typeface="Comic Sans MS" panose="030F0702030302020204" pitchFamily="66" charset="0"/>
              </a:rPr>
              <a:t> los </a:t>
            </a:r>
            <a:r>
              <a:rPr lang="en-GB" sz="3200" dirty="0" err="1">
                <a:latin typeface="Comic Sans MS" panose="030F0702030302020204" pitchFamily="66" charset="0"/>
              </a:rPr>
              <a:t>días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2771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rc_mi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2520280" cy="16561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is </a:t>
            </a:r>
            <a:r>
              <a:rPr lang="en-GB" sz="3200" dirty="0" err="1">
                <a:latin typeface="Comic Sans MS" panose="030F0702030302020204" pitchFamily="66" charset="0"/>
              </a:rPr>
              <a:t>Sofía</a:t>
            </a:r>
            <a:r>
              <a:rPr lang="en-GB" sz="3200" dirty="0">
                <a:latin typeface="Comic Sans MS" panose="030F0702030302020204" pitchFamily="66" charset="0"/>
              </a:rPr>
              <a:t> saying about her school?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3779912" y="1889005"/>
            <a:ext cx="4968552" cy="3672408"/>
          </a:xfrm>
          <a:prstGeom prst="wedgeRoundRectCallout">
            <a:avLst>
              <a:gd name="adj1" fmla="val -76989"/>
              <a:gd name="adj2" fmla="val 20246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err="1">
                <a:latin typeface="Comic Sans MS" panose="030F0702030302020204" pitchFamily="66" charset="0"/>
              </a:rPr>
              <a:t>Normalmente</a:t>
            </a:r>
            <a:r>
              <a:rPr lang="en-GB" sz="2800" dirty="0">
                <a:latin typeface="Comic Sans MS" panose="030F0702030302020204" pitchFamily="66" charset="0"/>
              </a:rPr>
              <a:t> me </a:t>
            </a:r>
            <a:r>
              <a:rPr lang="en-GB" sz="2800" dirty="0" err="1">
                <a:latin typeface="Comic Sans MS" panose="030F0702030302020204" pitchFamily="66" charset="0"/>
              </a:rPr>
              <a:t>gusta</a:t>
            </a:r>
            <a:r>
              <a:rPr lang="en-GB" sz="2800" dirty="0">
                <a:latin typeface="Comic Sans MS" panose="030F0702030302020204" pitchFamily="66" charset="0"/>
              </a:rPr>
              <a:t> la </a:t>
            </a:r>
            <a:r>
              <a:rPr lang="en-GB" sz="2800" dirty="0" err="1">
                <a:latin typeface="Comic Sans MS" panose="030F0702030302020204" pitchFamily="66" charset="0"/>
              </a:rPr>
              <a:t>escuela</a:t>
            </a:r>
            <a:r>
              <a:rPr lang="en-GB" sz="2800" dirty="0">
                <a:latin typeface="Comic Sans MS" panose="030F0702030302020204" pitchFamily="66" charset="0"/>
              </a:rPr>
              <a:t> y mi </a:t>
            </a:r>
            <a:r>
              <a:rPr lang="en-GB" sz="2800" dirty="0" err="1">
                <a:latin typeface="Comic Sans MS" panose="030F0702030302020204" pitchFamily="66" charset="0"/>
              </a:rPr>
              <a:t>asignatura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preferida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es</a:t>
            </a:r>
            <a:r>
              <a:rPr lang="en-GB" sz="2800" dirty="0">
                <a:latin typeface="Comic Sans MS" panose="030F0702030302020204" pitchFamily="66" charset="0"/>
              </a:rPr>
              <a:t> el </a:t>
            </a:r>
            <a:r>
              <a:rPr lang="en-GB" sz="2800" dirty="0" err="1">
                <a:latin typeface="Comic Sans MS" panose="030F0702030302020204" pitchFamily="66" charset="0"/>
              </a:rPr>
              <a:t>dibujo</a:t>
            </a:r>
            <a:r>
              <a:rPr lang="en-GB" sz="2800" dirty="0">
                <a:latin typeface="Comic Sans MS" panose="030F0702030302020204" pitchFamily="66" charset="0"/>
              </a:rPr>
              <a:t>. </a:t>
            </a:r>
            <a:r>
              <a:rPr lang="en-GB" sz="2800" dirty="0" err="1">
                <a:latin typeface="Comic Sans MS" panose="030F0702030302020204" pitchFamily="66" charset="0"/>
              </a:rPr>
              <a:t>Es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divertido</a:t>
            </a:r>
            <a:r>
              <a:rPr lang="en-GB" sz="2800" dirty="0">
                <a:latin typeface="Comic Sans MS" panose="030F0702030302020204" pitchFamily="66" charset="0"/>
              </a:rPr>
              <a:t>. </a:t>
            </a:r>
            <a:r>
              <a:rPr lang="en-GB" sz="2800" dirty="0" err="1">
                <a:latin typeface="Comic Sans MS" panose="030F0702030302020204" pitchFamily="66" charset="0"/>
              </a:rPr>
              <a:t>Odio</a:t>
            </a:r>
            <a:r>
              <a:rPr lang="en-GB" sz="2800" dirty="0">
                <a:latin typeface="Comic Sans MS" panose="030F0702030302020204" pitchFamily="66" charset="0"/>
              </a:rPr>
              <a:t> las </a:t>
            </a:r>
            <a:r>
              <a:rPr lang="en-GB" sz="2800" dirty="0" err="1">
                <a:latin typeface="Comic Sans MS" panose="030F0702030302020204" pitchFamily="66" charset="0"/>
              </a:rPr>
              <a:t>matemáticas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porque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tengo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miedo</a:t>
            </a:r>
            <a:r>
              <a:rPr lang="en-GB" sz="2800" dirty="0">
                <a:latin typeface="Comic Sans MS" panose="030F0702030302020204" pitchFamily="66" charset="0"/>
              </a:rPr>
              <a:t> a la </a:t>
            </a:r>
            <a:r>
              <a:rPr lang="en-GB" sz="2800" dirty="0" err="1">
                <a:latin typeface="Comic Sans MS" panose="030F0702030302020204" pitchFamily="66" charset="0"/>
              </a:rPr>
              <a:t>profesora</a:t>
            </a:r>
            <a:r>
              <a:rPr lang="en-GB" sz="2800" dirty="0">
                <a:latin typeface="Comic Sans MS" panose="030F0702030302020204" pitchFamily="66" charset="0"/>
              </a:rPr>
              <a:t>. </a:t>
            </a:r>
            <a:r>
              <a:rPr lang="en-GB" sz="2800" dirty="0" err="1">
                <a:latin typeface="Comic Sans MS" panose="030F0702030302020204" pitchFamily="66" charset="0"/>
              </a:rPr>
              <a:t>Siempre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grita</a:t>
            </a:r>
            <a:r>
              <a:rPr lang="en-GB" sz="2800" dirty="0">
                <a:latin typeface="Comic Sans MS" panose="030F0702030302020204" pitchFamily="66" charset="0"/>
              </a:rPr>
              <a:t> y </a:t>
            </a:r>
            <a:r>
              <a:rPr lang="en-GB" sz="2800" dirty="0" err="1">
                <a:latin typeface="Comic Sans MS" panose="030F0702030302020204" pitchFamily="66" charset="0"/>
              </a:rPr>
              <a:t>es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muy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estricta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4251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Translate these sentences into English.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0" y="1628800"/>
            <a:ext cx="8703987" cy="403187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No se </a:t>
            </a:r>
            <a:r>
              <a:rPr lang="en-GB" sz="3200" dirty="0" err="1">
                <a:latin typeface="Comic Sans MS" panose="030F0702030302020204" pitchFamily="66" charset="0"/>
              </a:rPr>
              <a:t>debe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hablar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mientras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habla</a:t>
            </a:r>
            <a:r>
              <a:rPr lang="en-GB" sz="3200" dirty="0">
                <a:latin typeface="Comic Sans MS" panose="030F0702030302020204" pitchFamily="66" charset="0"/>
              </a:rPr>
              <a:t> el </a:t>
            </a:r>
            <a:r>
              <a:rPr lang="en-GB" sz="3200" dirty="0" err="1">
                <a:latin typeface="Comic Sans MS" panose="030F0702030302020204" pitchFamily="66" charset="0"/>
              </a:rPr>
              <a:t>profesor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Se </a:t>
            </a:r>
            <a:r>
              <a:rPr lang="en-GB" sz="3200" dirty="0" err="1">
                <a:latin typeface="Comic Sans MS" panose="030F0702030302020204" pitchFamily="66" charset="0"/>
              </a:rPr>
              <a:t>debe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pedir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permiso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Las </a:t>
            </a:r>
            <a:r>
              <a:rPr lang="en-GB" sz="3200" dirty="0" err="1">
                <a:latin typeface="Comic Sans MS" panose="030F0702030302020204" pitchFamily="66" charset="0"/>
              </a:rPr>
              <a:t>reglas</a:t>
            </a:r>
            <a:r>
              <a:rPr lang="en-GB" sz="3200" dirty="0">
                <a:latin typeface="Comic Sans MS" panose="030F0702030302020204" pitchFamily="66" charset="0"/>
              </a:rPr>
              <a:t> son </a:t>
            </a:r>
            <a:r>
              <a:rPr lang="en-GB" sz="3200" dirty="0" err="1">
                <a:latin typeface="Comic Sans MS" panose="030F0702030302020204" pitchFamily="66" charset="0"/>
              </a:rPr>
              <a:t>necesarias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pero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anticuadas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Se </a:t>
            </a:r>
            <a:r>
              <a:rPr lang="en-GB" sz="3200" dirty="0" err="1">
                <a:latin typeface="Comic Sans MS" panose="030F0702030302020204" pitchFamily="66" charset="0"/>
              </a:rPr>
              <a:t>puede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llevar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maquillaje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No se </a:t>
            </a:r>
            <a:r>
              <a:rPr lang="en-GB" sz="3200" dirty="0" err="1">
                <a:latin typeface="Comic Sans MS" panose="030F0702030302020204" pitchFamily="66" charset="0"/>
              </a:rPr>
              <a:t>puede</a:t>
            </a:r>
            <a:r>
              <a:rPr lang="en-GB" sz="3200" dirty="0">
                <a:latin typeface="Comic Sans MS" panose="030F0702030302020204" pitchFamily="66" charset="0"/>
              </a:rPr>
              <a:t> comer </a:t>
            </a:r>
            <a:r>
              <a:rPr lang="en-GB" sz="3200" dirty="0" err="1">
                <a:latin typeface="Comic Sans MS" panose="030F0702030302020204" pitchFamily="66" charset="0"/>
              </a:rPr>
              <a:t>chicle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 No se </a:t>
            </a:r>
            <a:r>
              <a:rPr lang="en-GB" sz="3200" dirty="0" err="1">
                <a:latin typeface="Comic Sans MS" panose="030F0702030302020204" pitchFamily="66" charset="0"/>
              </a:rPr>
              <a:t>debe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usar</a:t>
            </a:r>
            <a:r>
              <a:rPr lang="en-GB" sz="3200" dirty="0">
                <a:latin typeface="Comic Sans MS" panose="030F0702030302020204" pitchFamily="66" charset="0"/>
              </a:rPr>
              <a:t> el </a:t>
            </a:r>
            <a:r>
              <a:rPr lang="en-GB" sz="3200" dirty="0" err="1">
                <a:latin typeface="Comic Sans MS" panose="030F0702030302020204" pitchFamily="66" charset="0"/>
              </a:rPr>
              <a:t>móvil</a:t>
            </a:r>
            <a:r>
              <a:rPr lang="en-GB" sz="3200" dirty="0">
                <a:latin typeface="Comic Sans MS" panose="030F0702030302020204" pitchFamily="66" charset="0"/>
              </a:rPr>
              <a:t> en </a:t>
            </a:r>
            <a:r>
              <a:rPr lang="en-GB" sz="3200" dirty="0" err="1">
                <a:latin typeface="Comic Sans MS" panose="030F0702030302020204" pitchFamily="66" charset="0"/>
              </a:rPr>
              <a:t>clase</a:t>
            </a:r>
            <a:r>
              <a:rPr lang="en-GB" sz="3200" dirty="0">
                <a:latin typeface="Comic Sans MS" panose="030F0702030302020204" pitchFamily="66" charset="0"/>
              </a:rPr>
              <a:t> o </a:t>
            </a:r>
            <a:r>
              <a:rPr lang="en-GB" sz="3200" dirty="0" err="1">
                <a:latin typeface="Comic Sans MS" panose="030F0702030302020204" pitchFamily="66" charset="0"/>
              </a:rPr>
              <a:t>llegar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tarde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0235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rc_mi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2520280" cy="16561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does </a:t>
            </a:r>
            <a:r>
              <a:rPr lang="en-GB" sz="3200" dirty="0" err="1">
                <a:latin typeface="Comic Sans MS" panose="030F0702030302020204" pitchFamily="66" charset="0"/>
              </a:rPr>
              <a:t>Sofía</a:t>
            </a:r>
            <a:r>
              <a:rPr lang="en-GB" sz="3200" dirty="0">
                <a:latin typeface="Comic Sans MS" panose="030F0702030302020204" pitchFamily="66" charset="0"/>
              </a:rPr>
              <a:t> want to do when she finishes school?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3779912" y="1889005"/>
            <a:ext cx="4968552" cy="3672408"/>
          </a:xfrm>
          <a:prstGeom prst="wedgeRoundRectCallout">
            <a:avLst>
              <a:gd name="adj1" fmla="val -82535"/>
              <a:gd name="adj2" fmla="val 20246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En el </a:t>
            </a:r>
            <a:r>
              <a:rPr lang="en-GB" sz="2800" dirty="0" err="1">
                <a:latin typeface="Comic Sans MS" panose="030F0702030302020204" pitchFamily="66" charset="0"/>
              </a:rPr>
              <a:t>futuro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quiero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tener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éxito</a:t>
            </a:r>
            <a:r>
              <a:rPr lang="en-GB" sz="2800" dirty="0">
                <a:latin typeface="Comic Sans MS" panose="030F0702030302020204" pitchFamily="66" charset="0"/>
              </a:rPr>
              <a:t> y </a:t>
            </a:r>
            <a:r>
              <a:rPr lang="en-GB" sz="2800" dirty="0" err="1">
                <a:latin typeface="Comic Sans MS" panose="030F0702030302020204" pitchFamily="66" charset="0"/>
              </a:rPr>
              <a:t>ganar</a:t>
            </a:r>
            <a:r>
              <a:rPr lang="en-GB" sz="2800" dirty="0">
                <a:latin typeface="Comic Sans MS" panose="030F0702030302020204" pitchFamily="66" charset="0"/>
              </a:rPr>
              <a:t> mucho </a:t>
            </a:r>
            <a:r>
              <a:rPr lang="en-GB" sz="2800" dirty="0" err="1">
                <a:latin typeface="Comic Sans MS" panose="030F0702030302020204" pitchFamily="66" charset="0"/>
              </a:rPr>
              <a:t>dinero</a:t>
            </a:r>
            <a:r>
              <a:rPr lang="en-GB" sz="2800" dirty="0">
                <a:latin typeface="Comic Sans MS" panose="030F0702030302020204" pitchFamily="66" charset="0"/>
              </a:rPr>
              <a:t>. Me </a:t>
            </a:r>
            <a:r>
              <a:rPr lang="en-GB" sz="2800" dirty="0" err="1">
                <a:latin typeface="Comic Sans MS" panose="030F0702030302020204" pitchFamily="66" charset="0"/>
              </a:rPr>
              <a:t>gustaría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vivir</a:t>
            </a:r>
            <a:r>
              <a:rPr lang="en-GB" sz="2800" dirty="0">
                <a:latin typeface="Comic Sans MS" panose="030F0702030302020204" pitchFamily="66" charset="0"/>
              </a:rPr>
              <a:t> en el </a:t>
            </a:r>
            <a:r>
              <a:rPr lang="en-GB" sz="2800" dirty="0" err="1">
                <a:latin typeface="Comic Sans MS" panose="030F0702030302020204" pitchFamily="66" charset="0"/>
              </a:rPr>
              <a:t>extranjero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también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9850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9816" y="185192"/>
            <a:ext cx="7884368" cy="17316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Words that end in ‘</a:t>
            </a:r>
            <a:r>
              <a:rPr lang="en-GB" sz="32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ity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’ in English will often end in ‘</a:t>
            </a:r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</a:rPr>
              <a:t>ad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’ in Spanish. Can you work out these cognates?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9" t="33425" r="18554" b="8511"/>
          <a:stretch/>
        </p:blipFill>
        <p:spPr bwMode="auto">
          <a:xfrm>
            <a:off x="620372" y="2132856"/>
            <a:ext cx="8004131" cy="4247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69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rc_mi" descr="Image result for spanish teenage gir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233" y="2636912"/>
            <a:ext cx="2232248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804" y="116632"/>
            <a:ext cx="8100392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are Jessica’s plans for the future?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3779912" y="1889005"/>
            <a:ext cx="4968552" cy="3672408"/>
          </a:xfrm>
          <a:prstGeom prst="wedgeRoundRectCallout">
            <a:avLst>
              <a:gd name="adj1" fmla="val -74372"/>
              <a:gd name="adj2" fmla="val -11361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El </a:t>
            </a:r>
            <a:r>
              <a:rPr lang="en-GB" sz="3600" dirty="0" err="1">
                <a:latin typeface="Comic Sans MS" panose="030F0702030302020204" pitchFamily="66" charset="0"/>
              </a:rPr>
              <a:t>año</a:t>
            </a:r>
            <a:r>
              <a:rPr lang="en-GB" sz="3600" dirty="0">
                <a:latin typeface="Comic Sans MS" panose="030F0702030302020204" pitchFamily="66" charset="0"/>
              </a:rPr>
              <a:t> que </a:t>
            </a:r>
            <a:r>
              <a:rPr lang="en-GB" sz="3600" dirty="0" err="1">
                <a:latin typeface="Comic Sans MS" panose="030F0702030302020204" pitchFamily="66" charset="0"/>
              </a:rPr>
              <a:t>viene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voy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buscar</a:t>
            </a:r>
            <a:r>
              <a:rPr lang="en-GB" sz="3600" dirty="0">
                <a:latin typeface="Comic Sans MS" panose="030F0702030302020204" pitchFamily="66" charset="0"/>
              </a:rPr>
              <a:t> un </a:t>
            </a:r>
            <a:r>
              <a:rPr lang="en-GB" sz="3600" dirty="0" err="1">
                <a:latin typeface="Comic Sans MS" panose="030F0702030302020204" pitchFamily="66" charset="0"/>
              </a:rPr>
              <a:t>empleo</a:t>
            </a:r>
            <a:r>
              <a:rPr lang="en-GB" sz="3600" dirty="0">
                <a:latin typeface="Comic Sans MS" panose="030F0702030302020204" pitchFamily="66" charset="0"/>
              </a:rPr>
              <a:t> o a </a:t>
            </a:r>
            <a:r>
              <a:rPr lang="en-GB" sz="3600" dirty="0" err="1">
                <a:latin typeface="Comic Sans MS" panose="030F0702030302020204" pitchFamily="66" charset="0"/>
              </a:rPr>
              <a:t>tomarme</a:t>
            </a:r>
            <a:r>
              <a:rPr lang="en-GB" sz="3600" dirty="0">
                <a:latin typeface="Comic Sans MS" panose="030F0702030302020204" pitchFamily="66" charset="0"/>
              </a:rPr>
              <a:t> un </a:t>
            </a:r>
            <a:r>
              <a:rPr lang="en-GB" sz="3600" dirty="0" err="1">
                <a:latin typeface="Comic Sans MS" panose="030F0702030302020204" pitchFamily="66" charset="0"/>
              </a:rPr>
              <a:t>año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libre</a:t>
            </a:r>
            <a:r>
              <a:rPr lang="en-GB" sz="3600" dirty="0">
                <a:latin typeface="Comic Sans MS" panose="030F0702030302020204" pitchFamily="66" charset="0"/>
              </a:rPr>
              <a:t>. No </a:t>
            </a:r>
            <a:r>
              <a:rPr lang="en-GB" sz="3600" dirty="0" err="1">
                <a:latin typeface="Comic Sans MS" panose="030F0702030302020204" pitchFamily="66" charset="0"/>
              </a:rPr>
              <a:t>quiero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ir</a:t>
            </a:r>
            <a:r>
              <a:rPr lang="en-GB" sz="3600" dirty="0">
                <a:latin typeface="Comic Sans MS" panose="030F0702030302020204" pitchFamily="66" charset="0"/>
              </a:rPr>
              <a:t> a la </a:t>
            </a:r>
            <a:r>
              <a:rPr lang="en-GB" sz="3600" dirty="0" err="1">
                <a:latin typeface="Comic Sans MS" panose="030F0702030302020204" pitchFamily="66" charset="0"/>
              </a:rPr>
              <a:t>universidad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970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782</Words>
  <Application>Microsoft Office PowerPoint</Application>
  <PresentationFormat>On-screen Show (4:3)</PresentationFormat>
  <Paragraphs>129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Office Theme</vt:lpstr>
      <vt:lpstr>School vocabulary revision</vt:lpstr>
      <vt:lpstr>What does James say about his school?</vt:lpstr>
      <vt:lpstr>Match up the translations below</vt:lpstr>
      <vt:lpstr>What does Rachel say about her school?</vt:lpstr>
      <vt:lpstr>How many of these words do you already know? Look up the meanings of any you don’t and write these down.</vt:lpstr>
      <vt:lpstr>Try to think of ways to remember translations of words. The more ridiculous, the better! Can you think of a way to remember these words? E.g. abogado = lawyer (imagine a lawyer eating an avocado).</vt:lpstr>
      <vt:lpstr>Translate these sentences into English.</vt:lpstr>
      <vt:lpstr>How do these people travel to school and why?</vt:lpstr>
      <vt:lpstr>Unscramble the letters to find the translations of these words.</vt:lpstr>
      <vt:lpstr>What does Jack say about his school?</vt:lpstr>
      <vt:lpstr>Translate these past tense sentences into English.</vt:lpstr>
      <vt:lpstr>What is Sofía saying about her school?</vt:lpstr>
      <vt:lpstr>Translate these sentences into English.</vt:lpstr>
      <vt:lpstr>What does Sofía want to do when she finishes school?</vt:lpstr>
      <vt:lpstr>PowerPoint Presentation</vt:lpstr>
      <vt:lpstr>What are Jessica’s plans for the future?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Eastham</dc:creator>
  <cp:lastModifiedBy>A Eastham</cp:lastModifiedBy>
  <cp:revision>63</cp:revision>
  <dcterms:created xsi:type="dcterms:W3CDTF">2014-05-26T12:35:50Z</dcterms:created>
  <dcterms:modified xsi:type="dcterms:W3CDTF">2023-01-05T15:16:13Z</dcterms:modified>
</cp:coreProperties>
</file>