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sldIdLst>
    <p:sldId id="256" r:id="rId5"/>
    <p:sldId id="544" r:id="rId6"/>
    <p:sldId id="264" r:id="rId7"/>
    <p:sldId id="257" r:id="rId8"/>
    <p:sldId id="258" r:id="rId9"/>
    <p:sldId id="259" r:id="rId10"/>
    <p:sldId id="260" r:id="rId11"/>
    <p:sldId id="261" r:id="rId12"/>
    <p:sldId id="262" r:id="rId13"/>
    <p:sldId id="263" r:id="rId14"/>
    <p:sldId id="265" r:id="rId15"/>
    <p:sldId id="515" r:id="rId16"/>
    <p:sldId id="516" r:id="rId17"/>
    <p:sldId id="517" r:id="rId18"/>
    <p:sldId id="518" r:id="rId19"/>
    <p:sldId id="519" r:id="rId20"/>
    <p:sldId id="520" r:id="rId21"/>
    <p:sldId id="521" r:id="rId22"/>
    <p:sldId id="522" r:id="rId23"/>
    <p:sldId id="523" r:id="rId24"/>
    <p:sldId id="524" r:id="rId25"/>
    <p:sldId id="525" r:id="rId26"/>
    <p:sldId id="526" r:id="rId27"/>
    <p:sldId id="527" r:id="rId28"/>
    <p:sldId id="528" r:id="rId29"/>
    <p:sldId id="529" r:id="rId30"/>
    <p:sldId id="530" r:id="rId31"/>
    <p:sldId id="531" r:id="rId32"/>
    <p:sldId id="532" r:id="rId33"/>
    <p:sldId id="533" r:id="rId34"/>
    <p:sldId id="534" r:id="rId35"/>
    <p:sldId id="535" r:id="rId36"/>
    <p:sldId id="536" r:id="rId37"/>
    <p:sldId id="537" r:id="rId38"/>
    <p:sldId id="538" r:id="rId39"/>
    <p:sldId id="539" r:id="rId40"/>
    <p:sldId id="540" r:id="rId41"/>
    <p:sldId id="541" r:id="rId42"/>
    <p:sldId id="542" r:id="rId43"/>
    <p:sldId id="543" r:id="rId4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50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 Ruston" userId="7e7cf990-84bc-405c-ade7-2bb7c81c5f69" providerId="ADAL" clId="{029350D9-D92A-40D0-A152-6AEF51F88B10}"/>
    <pc:docChg chg="modSld">
      <pc:chgData name="G Ruston" userId="7e7cf990-84bc-405c-ade7-2bb7c81c5f69" providerId="ADAL" clId="{029350D9-D92A-40D0-A152-6AEF51F88B10}" dt="2024-09-13T09:31:44.728" v="20" actId="20577"/>
      <pc:docMkLst>
        <pc:docMk/>
      </pc:docMkLst>
      <pc:sldChg chg="modSp mod">
        <pc:chgData name="G Ruston" userId="7e7cf990-84bc-405c-ade7-2bb7c81c5f69" providerId="ADAL" clId="{029350D9-D92A-40D0-A152-6AEF51F88B10}" dt="2024-09-13T09:31:44.728" v="20" actId="20577"/>
        <pc:sldMkLst>
          <pc:docMk/>
          <pc:sldMk cId="1428361995" sldId="259"/>
        </pc:sldMkLst>
      </pc:sldChg>
    </pc:docChg>
  </pc:docChgLst>
  <pc:docChgLst>
    <pc:chgData name="G Ruston" userId="7e7cf990-84bc-405c-ade7-2bb7c81c5f69" providerId="ADAL" clId="{0896B1AF-CF82-42A5-A211-4B7A65284DF5}"/>
    <pc:docChg chg="custSel modSld">
      <pc:chgData name="G Ruston" userId="7e7cf990-84bc-405c-ade7-2bb7c81c5f69" providerId="ADAL" clId="{0896B1AF-CF82-42A5-A211-4B7A65284DF5}" dt="2025-01-29T10:59:05.674" v="47" actId="20577"/>
      <pc:docMkLst>
        <pc:docMk/>
      </pc:docMkLst>
      <pc:sldChg chg="delSp modSp mod">
        <pc:chgData name="G Ruston" userId="7e7cf990-84bc-405c-ade7-2bb7c81c5f69" providerId="ADAL" clId="{0896B1AF-CF82-42A5-A211-4B7A65284DF5}" dt="2025-01-29T10:54:28.089" v="18" actId="478"/>
        <pc:sldMkLst>
          <pc:docMk/>
          <pc:sldMk cId="1594353872" sldId="537"/>
        </pc:sldMkLst>
        <pc:spChg chg="mod">
          <ac:chgData name="G Ruston" userId="7e7cf990-84bc-405c-ade7-2bb7c81c5f69" providerId="ADAL" clId="{0896B1AF-CF82-42A5-A211-4B7A65284DF5}" dt="2025-01-29T10:54:26.546" v="17" actId="20577"/>
          <ac:spMkLst>
            <pc:docMk/>
            <pc:sldMk cId="1594353872" sldId="537"/>
            <ac:spMk id="2" creationId="{00000000-0000-0000-0000-000000000000}"/>
          </ac:spMkLst>
        </pc:spChg>
        <pc:picChg chg="del">
          <ac:chgData name="G Ruston" userId="7e7cf990-84bc-405c-ade7-2bb7c81c5f69" providerId="ADAL" clId="{0896B1AF-CF82-42A5-A211-4B7A65284DF5}" dt="2025-01-29T10:54:28.089" v="18" actId="478"/>
          <ac:picMkLst>
            <pc:docMk/>
            <pc:sldMk cId="1594353872" sldId="537"/>
            <ac:picMk id="3" creationId="{00000000-0000-0000-0000-000000000000}"/>
          </ac:picMkLst>
        </pc:picChg>
      </pc:sldChg>
      <pc:sldChg chg="modSp mod">
        <pc:chgData name="G Ruston" userId="7e7cf990-84bc-405c-ade7-2bb7c81c5f69" providerId="ADAL" clId="{0896B1AF-CF82-42A5-A211-4B7A65284DF5}" dt="2025-01-29T10:59:05.674" v="47" actId="20577"/>
        <pc:sldMkLst>
          <pc:docMk/>
          <pc:sldMk cId="1845125570" sldId="542"/>
        </pc:sldMkLst>
        <pc:spChg chg="mod">
          <ac:chgData name="G Ruston" userId="7e7cf990-84bc-405c-ade7-2bb7c81c5f69" providerId="ADAL" clId="{0896B1AF-CF82-42A5-A211-4B7A65284DF5}" dt="2025-01-29T10:58:41.061" v="25" actId="20577"/>
          <ac:spMkLst>
            <pc:docMk/>
            <pc:sldMk cId="1845125570" sldId="542"/>
            <ac:spMk id="24" creationId="{00000000-0000-0000-0000-000000000000}"/>
          </ac:spMkLst>
        </pc:spChg>
        <pc:spChg chg="mod">
          <ac:chgData name="G Ruston" userId="7e7cf990-84bc-405c-ade7-2bb7c81c5f69" providerId="ADAL" clId="{0896B1AF-CF82-42A5-A211-4B7A65284DF5}" dt="2025-01-29T10:59:05.674" v="47" actId="20577"/>
          <ac:spMkLst>
            <pc:docMk/>
            <pc:sldMk cId="1845125570" sldId="542"/>
            <ac:spMk id="2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2940AE-A4CD-4DD0-BFE6-F4ABA4787E5D}" type="datetimeFigureOut">
              <a:rPr lang="en-GB" smtClean="0"/>
              <a:t>29/01/2025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F2AC3F-6436-4D51-8E02-A2443378B9CD}" type="slidenum">
              <a:rPr lang="en-GB" smtClean="0"/>
              <a:t>‹#›</a:t>
            </a:fld>
            <a:endParaRPr lang="en-GB"/>
          </a:p>
        </p:txBody>
      </p:sp>
    </p:spTree>
    <p:extLst>
      <p:ext uri="{BB962C8B-B14F-4D97-AF65-F5344CB8AC3E}">
        <p14:creationId xmlns:p14="http://schemas.microsoft.com/office/powerpoint/2010/main" val="1440442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6591A0-8DB0-412E-83CF-9B33199AD581}" type="slidenum">
              <a:rPr lang="en-GB" smtClean="0"/>
              <a:t>5</a:t>
            </a:fld>
            <a:endParaRPr lang="en-GB"/>
          </a:p>
        </p:txBody>
      </p:sp>
    </p:spTree>
    <p:extLst>
      <p:ext uri="{BB962C8B-B14F-4D97-AF65-F5344CB8AC3E}">
        <p14:creationId xmlns:p14="http://schemas.microsoft.com/office/powerpoint/2010/main" val="15041822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6591A0-8DB0-412E-83CF-9B33199AD581}" type="slidenum">
              <a:rPr lang="en-GB" smtClean="0"/>
              <a:t>6</a:t>
            </a:fld>
            <a:endParaRPr lang="en-GB"/>
          </a:p>
        </p:txBody>
      </p:sp>
    </p:spTree>
    <p:extLst>
      <p:ext uri="{BB962C8B-B14F-4D97-AF65-F5344CB8AC3E}">
        <p14:creationId xmlns:p14="http://schemas.microsoft.com/office/powerpoint/2010/main" val="2256317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6591A0-8DB0-412E-83CF-9B33199AD581}" type="slidenum">
              <a:rPr lang="en-GB" smtClean="0"/>
              <a:t>7</a:t>
            </a:fld>
            <a:endParaRPr lang="en-GB"/>
          </a:p>
        </p:txBody>
      </p:sp>
    </p:spTree>
    <p:extLst>
      <p:ext uri="{BB962C8B-B14F-4D97-AF65-F5344CB8AC3E}">
        <p14:creationId xmlns:p14="http://schemas.microsoft.com/office/powerpoint/2010/main" val="15752868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6591A0-8DB0-412E-83CF-9B33199AD581}" type="slidenum">
              <a:rPr lang="en-GB" smtClean="0"/>
              <a:t>8</a:t>
            </a:fld>
            <a:endParaRPr lang="en-GB"/>
          </a:p>
        </p:txBody>
      </p:sp>
    </p:spTree>
    <p:extLst>
      <p:ext uri="{BB962C8B-B14F-4D97-AF65-F5344CB8AC3E}">
        <p14:creationId xmlns:p14="http://schemas.microsoft.com/office/powerpoint/2010/main" val="3092117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6591A0-8DB0-412E-83CF-9B33199AD581}" type="slidenum">
              <a:rPr lang="en-GB" smtClean="0"/>
              <a:t>9</a:t>
            </a:fld>
            <a:endParaRPr lang="en-GB"/>
          </a:p>
        </p:txBody>
      </p:sp>
    </p:spTree>
    <p:extLst>
      <p:ext uri="{BB962C8B-B14F-4D97-AF65-F5344CB8AC3E}">
        <p14:creationId xmlns:p14="http://schemas.microsoft.com/office/powerpoint/2010/main" val="12917403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36591A0-8DB0-412E-83CF-9B33199AD581}" type="slidenum">
              <a:rPr lang="en-GB" smtClean="0"/>
              <a:t>10</a:t>
            </a:fld>
            <a:endParaRPr lang="en-GB"/>
          </a:p>
        </p:txBody>
      </p:sp>
    </p:spTree>
    <p:extLst>
      <p:ext uri="{BB962C8B-B14F-4D97-AF65-F5344CB8AC3E}">
        <p14:creationId xmlns:p14="http://schemas.microsoft.com/office/powerpoint/2010/main" val="4126616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8813" cy="3351213"/>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ADC033-1F59-4EC4-9DBA-8728D81D5D79}" type="slidenum">
              <a:rPr lang="en-GB" smtClean="0"/>
              <a:t>12</a:t>
            </a:fld>
            <a:endParaRPr lang="en-GB"/>
          </a:p>
        </p:txBody>
      </p:sp>
    </p:spTree>
    <p:extLst>
      <p:ext uri="{BB962C8B-B14F-4D97-AF65-F5344CB8AC3E}">
        <p14:creationId xmlns:p14="http://schemas.microsoft.com/office/powerpoint/2010/main" val="4261453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65225" y="1241425"/>
            <a:ext cx="4468813" cy="3351213"/>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1ADC033-1F59-4EC4-9DBA-8728D81D5D79}" type="slidenum">
              <a:rPr lang="en-GB" smtClean="0"/>
              <a:t>15</a:t>
            </a:fld>
            <a:endParaRPr lang="en-GB"/>
          </a:p>
        </p:txBody>
      </p:sp>
    </p:spTree>
    <p:extLst>
      <p:ext uri="{BB962C8B-B14F-4D97-AF65-F5344CB8AC3E}">
        <p14:creationId xmlns:p14="http://schemas.microsoft.com/office/powerpoint/2010/main" val="13549164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80E3108-F00A-4ECE-B5D5-0608036FA78E}" type="slidenum">
              <a:rPr lang="en-GB" smtClean="0"/>
              <a:t>27</a:t>
            </a:fld>
            <a:endParaRPr lang="en-GB"/>
          </a:p>
        </p:txBody>
      </p:sp>
    </p:spTree>
    <p:extLst>
      <p:ext uri="{BB962C8B-B14F-4D97-AF65-F5344CB8AC3E}">
        <p14:creationId xmlns:p14="http://schemas.microsoft.com/office/powerpoint/2010/main" val="1855338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798D688-E606-4DA1-84CD-F3B368A46E74}" type="datetimeFigureOut">
              <a:rPr lang="en-GB" smtClean="0"/>
              <a:t>29/01/2025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3015191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798D688-E606-4DA1-84CD-F3B368A46E74}" type="datetimeFigureOut">
              <a:rPr lang="en-GB" smtClean="0"/>
              <a:t>29/01/2025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3140254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798D688-E606-4DA1-84CD-F3B368A46E74}" type="datetimeFigureOut">
              <a:rPr lang="en-GB" smtClean="0"/>
              <a:t>29/01/2025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2628216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798D688-E606-4DA1-84CD-F3B368A46E74}" type="datetimeFigureOut">
              <a:rPr lang="en-GB" smtClean="0"/>
              <a:t>29/01/2025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1020470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798D688-E606-4DA1-84CD-F3B368A46E74}" type="datetimeFigureOut">
              <a:rPr lang="en-GB" smtClean="0"/>
              <a:t>29/01/2025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333464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798D688-E606-4DA1-84CD-F3B368A46E74}" type="datetimeFigureOut">
              <a:rPr lang="en-GB" smtClean="0"/>
              <a:t>29/01/2025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3671542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98D688-E606-4DA1-84CD-F3B368A46E74}" type="datetimeFigureOut">
              <a:rPr lang="en-GB" smtClean="0"/>
              <a:t>29/01/2025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3358661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798D688-E606-4DA1-84CD-F3B368A46E74}" type="datetimeFigureOut">
              <a:rPr lang="en-GB" smtClean="0"/>
              <a:t>29/01/2025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1095968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798D688-E606-4DA1-84CD-F3B368A46E74}" type="datetimeFigureOut">
              <a:rPr lang="en-GB" smtClean="0"/>
              <a:t>29/01/2025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2537721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798D688-E606-4DA1-84CD-F3B368A46E74}" type="datetimeFigureOut">
              <a:rPr lang="en-GB" smtClean="0"/>
              <a:t>29/01/2025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1566822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798D688-E606-4DA1-84CD-F3B368A46E74}" type="datetimeFigureOut">
              <a:rPr lang="en-GB" smtClean="0"/>
              <a:t>29/01/2025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D06CC-703E-4886-BB7A-BBD2C260091B}" type="slidenum">
              <a:rPr lang="en-GB" smtClean="0"/>
              <a:t>‹#›</a:t>
            </a:fld>
            <a:endParaRPr lang="en-GB"/>
          </a:p>
        </p:txBody>
      </p:sp>
    </p:spTree>
    <p:extLst>
      <p:ext uri="{BB962C8B-B14F-4D97-AF65-F5344CB8AC3E}">
        <p14:creationId xmlns:p14="http://schemas.microsoft.com/office/powerpoint/2010/main" val="3424611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98D688-E606-4DA1-84CD-F3B368A46E74}" type="datetimeFigureOut">
              <a:rPr lang="en-GB" smtClean="0"/>
              <a:t>29/01/2025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6D06CC-703E-4886-BB7A-BBD2C260091B}" type="slidenum">
              <a:rPr lang="en-GB" smtClean="0"/>
              <a:t>‹#›</a:t>
            </a:fld>
            <a:endParaRPr lang="en-GB"/>
          </a:p>
        </p:txBody>
      </p:sp>
    </p:spTree>
    <p:extLst>
      <p:ext uri="{BB962C8B-B14F-4D97-AF65-F5344CB8AC3E}">
        <p14:creationId xmlns:p14="http://schemas.microsoft.com/office/powerpoint/2010/main" val="35238333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pn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7.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27.png"/><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s>
</file>

<file path=ppt/slides/_rels/slide8.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png"/><Relationship Id="rId18" Type="http://schemas.openxmlformats.org/officeDocument/2006/relationships/image" Target="../media/image53.png"/><Relationship Id="rId3" Type="http://schemas.openxmlformats.org/officeDocument/2006/relationships/image" Target="../media/image38.png"/><Relationship Id="rId21" Type="http://schemas.openxmlformats.org/officeDocument/2006/relationships/image" Target="../media/image56.png"/><Relationship Id="rId7" Type="http://schemas.openxmlformats.org/officeDocument/2006/relationships/image" Target="../media/image42.png"/><Relationship Id="rId12" Type="http://schemas.openxmlformats.org/officeDocument/2006/relationships/image" Target="../media/image47.png"/><Relationship Id="rId17" Type="http://schemas.openxmlformats.org/officeDocument/2006/relationships/image" Target="../media/image52.png"/><Relationship Id="rId2" Type="http://schemas.openxmlformats.org/officeDocument/2006/relationships/notesSlide" Target="../notesSlides/notesSlide4.xml"/><Relationship Id="rId16" Type="http://schemas.openxmlformats.org/officeDocument/2006/relationships/image" Target="../media/image51.png"/><Relationship Id="rId20" Type="http://schemas.openxmlformats.org/officeDocument/2006/relationships/image" Target="../media/image55.png"/><Relationship Id="rId1" Type="http://schemas.openxmlformats.org/officeDocument/2006/relationships/slideLayout" Target="../slideLayouts/slideLayout1.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5" Type="http://schemas.openxmlformats.org/officeDocument/2006/relationships/image" Target="../media/image50.png"/><Relationship Id="rId23" Type="http://schemas.openxmlformats.org/officeDocument/2006/relationships/image" Target="../media/image58.png"/><Relationship Id="rId10" Type="http://schemas.openxmlformats.org/officeDocument/2006/relationships/image" Target="../media/image45.png"/><Relationship Id="rId19" Type="http://schemas.openxmlformats.org/officeDocument/2006/relationships/image" Target="../media/image54.png"/><Relationship Id="rId4" Type="http://schemas.openxmlformats.org/officeDocument/2006/relationships/image" Target="../media/image39.png"/><Relationship Id="rId9" Type="http://schemas.openxmlformats.org/officeDocument/2006/relationships/image" Target="../media/image44.png"/><Relationship Id="rId14" Type="http://schemas.openxmlformats.org/officeDocument/2006/relationships/image" Target="../media/image49.png"/><Relationship Id="rId22" Type="http://schemas.openxmlformats.org/officeDocument/2006/relationships/image" Target="../media/image57.png"/></Relationships>
</file>

<file path=ppt/slides/_rels/slide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pn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png"/><Relationship Id="rId17" Type="http://schemas.openxmlformats.org/officeDocument/2006/relationships/image" Target="../media/image73.png"/><Relationship Id="rId2" Type="http://schemas.openxmlformats.org/officeDocument/2006/relationships/notesSlide" Target="../notesSlides/notesSlide5.xml"/><Relationship Id="rId16" Type="http://schemas.openxmlformats.org/officeDocument/2006/relationships/image" Target="../media/image72.png"/><Relationship Id="rId1" Type="http://schemas.openxmlformats.org/officeDocument/2006/relationships/slideLayout" Target="../slideLayouts/slideLayout1.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5" Type="http://schemas.openxmlformats.org/officeDocument/2006/relationships/image" Target="../media/image7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 Id="rId14" Type="http://schemas.openxmlformats.org/officeDocument/2006/relationships/image" Target="../media/image70.png"/></Relationships>
</file>

<file path=ppt/slides/_rels/slide10.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4.png"/><Relationship Id="rId3" Type="http://schemas.openxmlformats.org/officeDocument/2006/relationships/image" Target="../media/image74.png"/><Relationship Id="rId7" Type="http://schemas.openxmlformats.org/officeDocument/2006/relationships/image" Target="../media/image78.png"/><Relationship Id="rId12" Type="http://schemas.openxmlformats.org/officeDocument/2006/relationships/image" Target="../media/image8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7.png"/><Relationship Id="rId11" Type="http://schemas.openxmlformats.org/officeDocument/2006/relationships/image" Target="../media/image82.png"/><Relationship Id="rId5" Type="http://schemas.openxmlformats.org/officeDocument/2006/relationships/image" Target="../media/image76.png"/><Relationship Id="rId15" Type="http://schemas.openxmlformats.org/officeDocument/2006/relationships/image" Target="../media/image86.png"/><Relationship Id="rId10" Type="http://schemas.openxmlformats.org/officeDocument/2006/relationships/image" Target="../media/image81.png"/><Relationship Id="rId4" Type="http://schemas.openxmlformats.org/officeDocument/2006/relationships/image" Target="../media/image75.png"/><Relationship Id="rId9" Type="http://schemas.openxmlformats.org/officeDocument/2006/relationships/image" Target="../media/image80.png"/><Relationship Id="rId14" Type="http://schemas.openxmlformats.org/officeDocument/2006/relationships/image" Target="../media/image8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92.jpg"/><Relationship Id="rId13" Type="http://schemas.openxmlformats.org/officeDocument/2006/relationships/image" Target="../media/image97.png"/><Relationship Id="rId3" Type="http://schemas.openxmlformats.org/officeDocument/2006/relationships/image" Target="../media/image87.png"/><Relationship Id="rId7" Type="http://schemas.openxmlformats.org/officeDocument/2006/relationships/image" Target="../media/image91.png"/><Relationship Id="rId12" Type="http://schemas.openxmlformats.org/officeDocument/2006/relationships/image" Target="../media/image96.png"/><Relationship Id="rId17" Type="http://schemas.openxmlformats.org/officeDocument/2006/relationships/image" Target="../media/image101.png"/><Relationship Id="rId2" Type="http://schemas.openxmlformats.org/officeDocument/2006/relationships/notesSlide" Target="../notesSlides/notesSlide7.xml"/><Relationship Id="rId16" Type="http://schemas.openxmlformats.org/officeDocument/2006/relationships/image" Target="../media/image100.png"/><Relationship Id="rId1" Type="http://schemas.openxmlformats.org/officeDocument/2006/relationships/slideLayout" Target="../slideLayouts/slideLayout4.xml"/><Relationship Id="rId6" Type="http://schemas.openxmlformats.org/officeDocument/2006/relationships/image" Target="../media/image90.png"/><Relationship Id="rId11" Type="http://schemas.openxmlformats.org/officeDocument/2006/relationships/image" Target="../media/image95.png"/><Relationship Id="rId5" Type="http://schemas.openxmlformats.org/officeDocument/2006/relationships/image" Target="../media/image89.png"/><Relationship Id="rId15" Type="http://schemas.openxmlformats.org/officeDocument/2006/relationships/image" Target="../media/image99.png"/><Relationship Id="rId10" Type="http://schemas.openxmlformats.org/officeDocument/2006/relationships/image" Target="../media/image94.png"/><Relationship Id="rId4" Type="http://schemas.openxmlformats.org/officeDocument/2006/relationships/image" Target="../media/image88.png"/><Relationship Id="rId9" Type="http://schemas.openxmlformats.org/officeDocument/2006/relationships/image" Target="../media/image93.png"/><Relationship Id="rId14" Type="http://schemas.openxmlformats.org/officeDocument/2006/relationships/image" Target="../media/image98.png"/></Relationships>
</file>

<file path=ppt/slides/_rels/slide13.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1.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104.png"/></Relationships>
</file>

<file path=ppt/slides/_rels/slide1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1.xml"/><Relationship Id="rId5" Type="http://schemas.openxmlformats.org/officeDocument/2006/relationships/image" Target="../media/image110.png"/><Relationship Id="rId4" Type="http://schemas.openxmlformats.org/officeDocument/2006/relationships/image" Target="../media/image109.png"/></Relationships>
</file>

<file path=ppt/slides/_rels/slide15.xml.rels><?xml version="1.0" encoding="UTF-8" standalone="yes"?>
<Relationships xmlns="http://schemas.openxmlformats.org/package/2006/relationships"><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122.png"/><Relationship Id="rId13" Type="http://schemas.openxmlformats.org/officeDocument/2006/relationships/image" Target="../media/image127.png"/><Relationship Id="rId3" Type="http://schemas.openxmlformats.org/officeDocument/2006/relationships/image" Target="../media/image117.png"/><Relationship Id="rId7" Type="http://schemas.openxmlformats.org/officeDocument/2006/relationships/image" Target="../media/image121.png"/><Relationship Id="rId12" Type="http://schemas.openxmlformats.org/officeDocument/2006/relationships/image" Target="../media/image126.png"/><Relationship Id="rId2" Type="http://schemas.openxmlformats.org/officeDocument/2006/relationships/image" Target="../media/image116.png"/><Relationship Id="rId16" Type="http://schemas.openxmlformats.org/officeDocument/2006/relationships/image" Target="../media/image130.png"/><Relationship Id="rId1" Type="http://schemas.openxmlformats.org/officeDocument/2006/relationships/slideLayout" Target="../slideLayouts/slideLayout1.xml"/><Relationship Id="rId6" Type="http://schemas.openxmlformats.org/officeDocument/2006/relationships/image" Target="../media/image120.png"/><Relationship Id="rId11" Type="http://schemas.openxmlformats.org/officeDocument/2006/relationships/image" Target="../media/image125.png"/><Relationship Id="rId5" Type="http://schemas.openxmlformats.org/officeDocument/2006/relationships/image" Target="../media/image119.png"/><Relationship Id="rId15" Type="http://schemas.openxmlformats.org/officeDocument/2006/relationships/image" Target="../media/image129.png"/><Relationship Id="rId10" Type="http://schemas.openxmlformats.org/officeDocument/2006/relationships/image" Target="../media/image124.png"/><Relationship Id="rId4" Type="http://schemas.openxmlformats.org/officeDocument/2006/relationships/image" Target="../media/image118.png"/><Relationship Id="rId9" Type="http://schemas.openxmlformats.org/officeDocument/2006/relationships/image" Target="../media/image123.png"/><Relationship Id="rId14" Type="http://schemas.openxmlformats.org/officeDocument/2006/relationships/image" Target="../media/image128.png"/></Relationships>
</file>

<file path=ppt/slides/_rels/slide18.xml.rels><?xml version="1.0" encoding="UTF-8" standalone="yes"?>
<Relationships xmlns="http://schemas.openxmlformats.org/package/2006/relationships"><Relationship Id="rId3" Type="http://schemas.openxmlformats.org/officeDocument/2006/relationships/image" Target="../media/image132.png"/><Relationship Id="rId7" Type="http://schemas.openxmlformats.org/officeDocument/2006/relationships/image" Target="../media/image136.png"/><Relationship Id="rId2" Type="http://schemas.openxmlformats.org/officeDocument/2006/relationships/image" Target="../media/image131.png"/><Relationship Id="rId1" Type="http://schemas.openxmlformats.org/officeDocument/2006/relationships/slideLayout" Target="../slideLayouts/slideLayout1.xml"/><Relationship Id="rId6" Type="http://schemas.openxmlformats.org/officeDocument/2006/relationships/image" Target="../media/image135.png"/><Relationship Id="rId5" Type="http://schemas.openxmlformats.org/officeDocument/2006/relationships/image" Target="../media/image134.png"/><Relationship Id="rId4" Type="http://schemas.openxmlformats.org/officeDocument/2006/relationships/image" Target="../media/image133.png"/></Relationships>
</file>

<file path=ppt/slides/_rels/slide19.xml.rels><?xml version="1.0" encoding="UTF-8" standalone="yes"?>
<Relationships xmlns="http://schemas.openxmlformats.org/package/2006/relationships"><Relationship Id="rId8" Type="http://schemas.openxmlformats.org/officeDocument/2006/relationships/image" Target="../media/image142.jpg"/><Relationship Id="rId3" Type="http://schemas.openxmlformats.org/officeDocument/2006/relationships/image" Target="../media/image138.png"/><Relationship Id="rId7" Type="http://schemas.openxmlformats.org/officeDocument/2006/relationships/hyperlink" Target="https://www.shroomery.org/forums/showflat.php/Number/9677619" TargetMode="External"/><Relationship Id="rId2" Type="http://schemas.openxmlformats.org/officeDocument/2006/relationships/image" Target="../media/image137.png"/><Relationship Id="rId1" Type="http://schemas.openxmlformats.org/officeDocument/2006/relationships/slideLayout" Target="../slideLayouts/slideLayout1.xml"/><Relationship Id="rId6" Type="http://schemas.openxmlformats.org/officeDocument/2006/relationships/image" Target="../media/image141.jpg"/><Relationship Id="rId5" Type="http://schemas.openxmlformats.org/officeDocument/2006/relationships/image" Target="../media/image140.png"/><Relationship Id="rId4" Type="http://schemas.openxmlformats.org/officeDocument/2006/relationships/image" Target="../media/image139.png"/><Relationship Id="rId9" Type="http://schemas.openxmlformats.org/officeDocument/2006/relationships/hyperlink" Target="https://music.stackexchange.com/questions/38373/from-scales-and-chords-theory-to-a-chord-progression"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44.png"/><Relationship Id="rId7" Type="http://schemas.openxmlformats.org/officeDocument/2006/relationships/image" Target="../media/image145.png"/><Relationship Id="rId2" Type="http://schemas.openxmlformats.org/officeDocument/2006/relationships/image" Target="../media/image143.png"/><Relationship Id="rId1" Type="http://schemas.openxmlformats.org/officeDocument/2006/relationships/slideLayout" Target="../slideLayouts/slideLayout1.xml"/><Relationship Id="rId6" Type="http://schemas.openxmlformats.org/officeDocument/2006/relationships/image" Target="../media/image88.png"/><Relationship Id="rId5" Type="http://schemas.openxmlformats.org/officeDocument/2006/relationships/image" Target="../media/image98.png"/><Relationship Id="rId4" Type="http://schemas.openxmlformats.org/officeDocument/2006/relationships/image" Target="../media/image97.png"/></Relationships>
</file>

<file path=ppt/slides/_rels/slide21.xml.rels><?xml version="1.0" encoding="UTF-8" standalone="yes"?>
<Relationships xmlns="http://schemas.openxmlformats.org/package/2006/relationships"><Relationship Id="rId3" Type="http://schemas.openxmlformats.org/officeDocument/2006/relationships/image" Target="../media/image147.png"/><Relationship Id="rId7" Type="http://schemas.openxmlformats.org/officeDocument/2006/relationships/image" Target="../media/image151.png"/><Relationship Id="rId2" Type="http://schemas.openxmlformats.org/officeDocument/2006/relationships/image" Target="../media/image146.png"/><Relationship Id="rId1" Type="http://schemas.openxmlformats.org/officeDocument/2006/relationships/slideLayout" Target="../slideLayouts/slideLayout1.xml"/><Relationship Id="rId6" Type="http://schemas.openxmlformats.org/officeDocument/2006/relationships/image" Target="../media/image150.png"/><Relationship Id="rId5" Type="http://schemas.openxmlformats.org/officeDocument/2006/relationships/image" Target="../media/image149.png"/><Relationship Id="rId4" Type="http://schemas.openxmlformats.org/officeDocument/2006/relationships/image" Target="../media/image148.png"/></Relationships>
</file>

<file path=ppt/slides/_rels/slide22.xml.rels><?xml version="1.0" encoding="UTF-8" standalone="yes"?>
<Relationships xmlns="http://schemas.openxmlformats.org/package/2006/relationships"><Relationship Id="rId8" Type="http://schemas.openxmlformats.org/officeDocument/2006/relationships/image" Target="../media/image158.png"/><Relationship Id="rId13" Type="http://schemas.openxmlformats.org/officeDocument/2006/relationships/image" Target="../media/image163.png"/><Relationship Id="rId3" Type="http://schemas.openxmlformats.org/officeDocument/2006/relationships/image" Target="../media/image153.png"/><Relationship Id="rId7" Type="http://schemas.openxmlformats.org/officeDocument/2006/relationships/image" Target="../media/image157.png"/><Relationship Id="rId12" Type="http://schemas.openxmlformats.org/officeDocument/2006/relationships/image" Target="../media/image162.png"/><Relationship Id="rId2" Type="http://schemas.openxmlformats.org/officeDocument/2006/relationships/image" Target="../media/image152.png"/><Relationship Id="rId1" Type="http://schemas.openxmlformats.org/officeDocument/2006/relationships/slideLayout" Target="../slideLayouts/slideLayout1.xml"/><Relationship Id="rId6" Type="http://schemas.openxmlformats.org/officeDocument/2006/relationships/image" Target="../media/image156.png"/><Relationship Id="rId11" Type="http://schemas.openxmlformats.org/officeDocument/2006/relationships/image" Target="../media/image161.png"/><Relationship Id="rId5" Type="http://schemas.openxmlformats.org/officeDocument/2006/relationships/image" Target="../media/image155.png"/><Relationship Id="rId15" Type="http://schemas.openxmlformats.org/officeDocument/2006/relationships/image" Target="../media/image165.png"/><Relationship Id="rId10" Type="http://schemas.openxmlformats.org/officeDocument/2006/relationships/image" Target="../media/image160.png"/><Relationship Id="rId4" Type="http://schemas.openxmlformats.org/officeDocument/2006/relationships/image" Target="../media/image154.png"/><Relationship Id="rId9" Type="http://schemas.openxmlformats.org/officeDocument/2006/relationships/image" Target="../media/image159.png"/><Relationship Id="rId14" Type="http://schemas.openxmlformats.org/officeDocument/2006/relationships/image" Target="../media/image164.png"/></Relationships>
</file>

<file path=ppt/slides/_rels/slide23.xml.rels><?xml version="1.0" encoding="UTF-8" standalone="yes"?>
<Relationships xmlns="http://schemas.openxmlformats.org/package/2006/relationships"><Relationship Id="rId8" Type="http://schemas.openxmlformats.org/officeDocument/2006/relationships/image" Target="../media/image167.jpeg"/><Relationship Id="rId3" Type="http://schemas.openxmlformats.org/officeDocument/2006/relationships/hyperlink" Target="https://www.shroomery.org/forums/showflat.php/Number/9677619" TargetMode="External"/><Relationship Id="rId7" Type="http://schemas.openxmlformats.org/officeDocument/2006/relationships/hyperlink" Target="http://www.piano-keyboard-guide.com/treble-clef.html" TargetMode="External"/><Relationship Id="rId12" Type="http://schemas.openxmlformats.org/officeDocument/2006/relationships/image" Target="../media/image140.png"/><Relationship Id="rId2" Type="http://schemas.openxmlformats.org/officeDocument/2006/relationships/image" Target="../media/image141.jpg"/><Relationship Id="rId1" Type="http://schemas.openxmlformats.org/officeDocument/2006/relationships/slideLayout" Target="../slideLayouts/slideLayout1.xml"/><Relationship Id="rId6" Type="http://schemas.openxmlformats.org/officeDocument/2006/relationships/image" Target="../media/image166.png"/><Relationship Id="rId11" Type="http://schemas.openxmlformats.org/officeDocument/2006/relationships/hyperlink" Target="https://www.youtube.com/watch?v=PMk-q5LCiAs" TargetMode="External"/><Relationship Id="rId5" Type="http://schemas.openxmlformats.org/officeDocument/2006/relationships/hyperlink" Target="https://music.stackexchange.com/questions/38373/from-scales-and-chords-theory-to-a-chord-progression" TargetMode="External"/><Relationship Id="rId10" Type="http://schemas.openxmlformats.org/officeDocument/2006/relationships/image" Target="../media/image168.jpg"/><Relationship Id="rId4" Type="http://schemas.openxmlformats.org/officeDocument/2006/relationships/image" Target="../media/image142.jpg"/><Relationship Id="rId9" Type="http://schemas.openxmlformats.org/officeDocument/2006/relationships/hyperlink" Target="https://www.pinterest.co.uk/pin/157344580705831893/"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175.png"/><Relationship Id="rId3" Type="http://schemas.openxmlformats.org/officeDocument/2006/relationships/image" Target="../media/image170.png"/><Relationship Id="rId7" Type="http://schemas.openxmlformats.org/officeDocument/2006/relationships/image" Target="../media/image174.png"/><Relationship Id="rId2" Type="http://schemas.openxmlformats.org/officeDocument/2006/relationships/image" Target="../media/image169.png"/><Relationship Id="rId1" Type="http://schemas.openxmlformats.org/officeDocument/2006/relationships/slideLayout" Target="../slideLayouts/slideLayout1.xml"/><Relationship Id="rId6" Type="http://schemas.openxmlformats.org/officeDocument/2006/relationships/image" Target="../media/image173.png"/><Relationship Id="rId5" Type="http://schemas.openxmlformats.org/officeDocument/2006/relationships/image" Target="../media/image172.png"/><Relationship Id="rId4" Type="http://schemas.openxmlformats.org/officeDocument/2006/relationships/image" Target="../media/image171.png"/><Relationship Id="rId9" Type="http://schemas.openxmlformats.org/officeDocument/2006/relationships/image" Target="../media/image176.png"/></Relationships>
</file>

<file path=ppt/slides/_rels/slide25.xml.rels><?xml version="1.0" encoding="UTF-8" standalone="yes"?>
<Relationships xmlns="http://schemas.openxmlformats.org/package/2006/relationships"><Relationship Id="rId3" Type="http://schemas.openxmlformats.org/officeDocument/2006/relationships/image" Target="../media/image178.png"/><Relationship Id="rId2" Type="http://schemas.openxmlformats.org/officeDocument/2006/relationships/image" Target="../media/image177.png"/><Relationship Id="rId1" Type="http://schemas.openxmlformats.org/officeDocument/2006/relationships/slideLayout" Target="../slideLayouts/slideLayout1.xml"/><Relationship Id="rId4" Type="http://schemas.openxmlformats.org/officeDocument/2006/relationships/image" Target="../media/image17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image" Target="../media/image184.png"/><Relationship Id="rId13" Type="http://schemas.openxmlformats.org/officeDocument/2006/relationships/image" Target="../media/image95.png"/><Relationship Id="rId3" Type="http://schemas.openxmlformats.org/officeDocument/2006/relationships/image" Target="../media/image180.png"/><Relationship Id="rId7" Type="http://schemas.openxmlformats.org/officeDocument/2006/relationships/image" Target="../media/image183.png"/><Relationship Id="rId12" Type="http://schemas.openxmlformats.org/officeDocument/2006/relationships/image" Target="../media/image18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82.jpg"/><Relationship Id="rId11" Type="http://schemas.openxmlformats.org/officeDocument/2006/relationships/image" Target="../media/image187.png"/><Relationship Id="rId5" Type="http://schemas.openxmlformats.org/officeDocument/2006/relationships/hyperlink" Target="http://www.youtube.com/watch?v=8j5sn2UyTp4" TargetMode="External"/><Relationship Id="rId10" Type="http://schemas.openxmlformats.org/officeDocument/2006/relationships/image" Target="../media/image186.png"/><Relationship Id="rId4" Type="http://schemas.openxmlformats.org/officeDocument/2006/relationships/image" Target="../media/image181.png"/><Relationship Id="rId9" Type="http://schemas.openxmlformats.org/officeDocument/2006/relationships/image" Target="../media/image185.png"/><Relationship Id="rId14" Type="http://schemas.openxmlformats.org/officeDocument/2006/relationships/image" Target="../media/image96.png"/></Relationships>
</file>

<file path=ppt/slides/_rels/slide28.xml.rels><?xml version="1.0" encoding="UTF-8" standalone="yes"?>
<Relationships xmlns="http://schemas.openxmlformats.org/package/2006/relationships"><Relationship Id="rId8" Type="http://schemas.openxmlformats.org/officeDocument/2006/relationships/image" Target="../media/image192.png"/><Relationship Id="rId3" Type="http://schemas.openxmlformats.org/officeDocument/2006/relationships/image" Target="../media/image89.png"/><Relationship Id="rId7" Type="http://schemas.openxmlformats.org/officeDocument/2006/relationships/image" Target="../media/image191.png"/><Relationship Id="rId2" Type="http://schemas.openxmlformats.org/officeDocument/2006/relationships/image" Target="../media/image88.png"/><Relationship Id="rId1" Type="http://schemas.openxmlformats.org/officeDocument/2006/relationships/slideLayout" Target="../slideLayouts/slideLayout1.xml"/><Relationship Id="rId6" Type="http://schemas.openxmlformats.org/officeDocument/2006/relationships/image" Target="../media/image190.png"/><Relationship Id="rId5" Type="http://schemas.openxmlformats.org/officeDocument/2006/relationships/image" Target="../media/image189.png"/><Relationship Id="rId10" Type="http://schemas.openxmlformats.org/officeDocument/2006/relationships/image" Target="../media/image194.png"/><Relationship Id="rId4" Type="http://schemas.openxmlformats.org/officeDocument/2006/relationships/image" Target="../media/image100.png"/><Relationship Id="rId9" Type="http://schemas.openxmlformats.org/officeDocument/2006/relationships/image" Target="../media/image193.png"/></Relationships>
</file>

<file path=ppt/slides/_rels/slide29.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image" Target="../media/image19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203.png"/><Relationship Id="rId13" Type="http://schemas.openxmlformats.org/officeDocument/2006/relationships/image" Target="../media/image207.png"/><Relationship Id="rId18" Type="http://schemas.openxmlformats.org/officeDocument/2006/relationships/image" Target="../media/image212.png"/><Relationship Id="rId3" Type="http://schemas.openxmlformats.org/officeDocument/2006/relationships/image" Target="../media/image198.png"/><Relationship Id="rId7" Type="http://schemas.openxmlformats.org/officeDocument/2006/relationships/image" Target="../media/image202.png"/><Relationship Id="rId12" Type="http://schemas.openxmlformats.org/officeDocument/2006/relationships/image" Target="../media/image206.png"/><Relationship Id="rId17" Type="http://schemas.openxmlformats.org/officeDocument/2006/relationships/image" Target="../media/image211.png"/><Relationship Id="rId2" Type="http://schemas.openxmlformats.org/officeDocument/2006/relationships/image" Target="../media/image197.png"/><Relationship Id="rId16" Type="http://schemas.openxmlformats.org/officeDocument/2006/relationships/image" Target="../media/image210.png"/><Relationship Id="rId20" Type="http://schemas.openxmlformats.org/officeDocument/2006/relationships/image" Target="../media/image214.png"/><Relationship Id="rId1" Type="http://schemas.openxmlformats.org/officeDocument/2006/relationships/slideLayout" Target="../slideLayouts/slideLayout1.xml"/><Relationship Id="rId6" Type="http://schemas.openxmlformats.org/officeDocument/2006/relationships/image" Target="../media/image201.png"/><Relationship Id="rId11" Type="http://schemas.openxmlformats.org/officeDocument/2006/relationships/image" Target="../media/image205.png"/><Relationship Id="rId5" Type="http://schemas.openxmlformats.org/officeDocument/2006/relationships/image" Target="../media/image200.png"/><Relationship Id="rId15" Type="http://schemas.openxmlformats.org/officeDocument/2006/relationships/image" Target="../media/image209.png"/><Relationship Id="rId10" Type="http://schemas.openxmlformats.org/officeDocument/2006/relationships/image" Target="../media/image105.png"/><Relationship Id="rId19" Type="http://schemas.openxmlformats.org/officeDocument/2006/relationships/image" Target="../media/image213.png"/><Relationship Id="rId4" Type="http://schemas.openxmlformats.org/officeDocument/2006/relationships/image" Target="../media/image199.png"/><Relationship Id="rId9" Type="http://schemas.openxmlformats.org/officeDocument/2006/relationships/image" Target="../media/image204.png"/><Relationship Id="rId14" Type="http://schemas.openxmlformats.org/officeDocument/2006/relationships/image" Target="../media/image208.png"/></Relationships>
</file>

<file path=ppt/slides/_rels/slide32.xml.rels><?xml version="1.0" encoding="UTF-8" standalone="yes"?>
<Relationships xmlns="http://schemas.openxmlformats.org/package/2006/relationships"><Relationship Id="rId3" Type="http://schemas.openxmlformats.org/officeDocument/2006/relationships/image" Target="../media/image216.png"/><Relationship Id="rId2" Type="http://schemas.openxmlformats.org/officeDocument/2006/relationships/image" Target="../media/image215.png"/><Relationship Id="rId1" Type="http://schemas.openxmlformats.org/officeDocument/2006/relationships/slideLayout" Target="../slideLayouts/slideLayout1.xml"/><Relationship Id="rId6" Type="http://schemas.openxmlformats.org/officeDocument/2006/relationships/image" Target="../media/image218.png"/><Relationship Id="rId5" Type="http://schemas.openxmlformats.org/officeDocument/2006/relationships/image" Target="../media/image108.png"/><Relationship Id="rId4" Type="http://schemas.openxmlformats.org/officeDocument/2006/relationships/image" Target="../media/image217.png"/></Relationships>
</file>

<file path=ppt/slides/_rels/slide33.xml.rels><?xml version="1.0" encoding="UTF-8" standalone="yes"?>
<Relationships xmlns="http://schemas.openxmlformats.org/package/2006/relationships"><Relationship Id="rId8" Type="http://schemas.openxmlformats.org/officeDocument/2006/relationships/image" Target="../media/image225.png"/><Relationship Id="rId3" Type="http://schemas.openxmlformats.org/officeDocument/2006/relationships/image" Target="../media/image220.png"/><Relationship Id="rId7" Type="http://schemas.openxmlformats.org/officeDocument/2006/relationships/image" Target="../media/image224.png"/><Relationship Id="rId2" Type="http://schemas.openxmlformats.org/officeDocument/2006/relationships/image" Target="../media/image219.png"/><Relationship Id="rId1" Type="http://schemas.openxmlformats.org/officeDocument/2006/relationships/slideLayout" Target="../slideLayouts/slideLayout1.xml"/><Relationship Id="rId6" Type="http://schemas.openxmlformats.org/officeDocument/2006/relationships/image" Target="../media/image223.png"/><Relationship Id="rId5" Type="http://schemas.openxmlformats.org/officeDocument/2006/relationships/image" Target="../media/image222.png"/><Relationship Id="rId4" Type="http://schemas.openxmlformats.org/officeDocument/2006/relationships/image" Target="../media/image221.png"/></Relationships>
</file>

<file path=ppt/slides/_rels/slide3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image" Target="../media/image223.png"/><Relationship Id="rId3" Type="http://schemas.openxmlformats.org/officeDocument/2006/relationships/image" Target="../media/image220.png"/><Relationship Id="rId7" Type="http://schemas.openxmlformats.org/officeDocument/2006/relationships/image" Target="../media/image227.png"/><Relationship Id="rId2" Type="http://schemas.openxmlformats.org/officeDocument/2006/relationships/image" Target="../media/image219.png"/><Relationship Id="rId1" Type="http://schemas.openxmlformats.org/officeDocument/2006/relationships/slideLayout" Target="../slideLayouts/slideLayout1.xml"/><Relationship Id="rId6" Type="http://schemas.openxmlformats.org/officeDocument/2006/relationships/image" Target="../media/image226.png"/><Relationship Id="rId5" Type="http://schemas.openxmlformats.org/officeDocument/2006/relationships/image" Target="../media/image222.png"/><Relationship Id="rId4" Type="http://schemas.openxmlformats.org/officeDocument/2006/relationships/image" Target="../media/image221.png"/></Relationships>
</file>

<file path=ppt/slides/_rels/slide37.xml.rels><?xml version="1.0" encoding="UTF-8" standalone="yes"?>
<Relationships xmlns="http://schemas.openxmlformats.org/package/2006/relationships"><Relationship Id="rId8" Type="http://schemas.openxmlformats.org/officeDocument/2006/relationships/image" Target="../media/image234.png"/><Relationship Id="rId3" Type="http://schemas.openxmlformats.org/officeDocument/2006/relationships/image" Target="../media/image229.png"/><Relationship Id="rId7" Type="http://schemas.openxmlformats.org/officeDocument/2006/relationships/image" Target="../media/image233.png"/><Relationship Id="rId2" Type="http://schemas.openxmlformats.org/officeDocument/2006/relationships/image" Target="../media/image228.png"/><Relationship Id="rId1" Type="http://schemas.openxmlformats.org/officeDocument/2006/relationships/slideLayout" Target="../slideLayouts/slideLayout1.xml"/><Relationship Id="rId6" Type="http://schemas.openxmlformats.org/officeDocument/2006/relationships/image" Target="../media/image232.png"/><Relationship Id="rId5" Type="http://schemas.openxmlformats.org/officeDocument/2006/relationships/image" Target="../media/image231.png"/><Relationship Id="rId4" Type="http://schemas.openxmlformats.org/officeDocument/2006/relationships/image" Target="../media/image230.png"/></Relationships>
</file>

<file path=ppt/slides/_rels/slide38.xml.rels><?xml version="1.0" encoding="UTF-8" standalone="yes"?>
<Relationships xmlns="http://schemas.openxmlformats.org/package/2006/relationships"><Relationship Id="rId2" Type="http://schemas.openxmlformats.org/officeDocument/2006/relationships/image" Target="../media/image23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37.png"/><Relationship Id="rId2" Type="http://schemas.openxmlformats.org/officeDocument/2006/relationships/image" Target="../media/image236.png"/><Relationship Id="rId1" Type="http://schemas.openxmlformats.org/officeDocument/2006/relationships/slideLayout" Target="../slideLayouts/slideLayout1.xml"/><Relationship Id="rId5" Type="http://schemas.openxmlformats.org/officeDocument/2006/relationships/image" Target="../media/image239.png"/><Relationship Id="rId4" Type="http://schemas.openxmlformats.org/officeDocument/2006/relationships/image" Target="../media/image238.png"/></Relationships>
</file>

<file path=ppt/slides/_rels/slide40.xml.rels><?xml version="1.0" encoding="UTF-8" standalone="yes"?>
<Relationships xmlns="http://schemas.openxmlformats.org/package/2006/relationships"><Relationship Id="rId3" Type="http://schemas.openxmlformats.org/officeDocument/2006/relationships/image" Target="../media/image241.png"/><Relationship Id="rId2" Type="http://schemas.openxmlformats.org/officeDocument/2006/relationships/image" Target="../media/image24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01130-D5FA-454B-98DE-EF3E9B5B0E25}"/>
              </a:ext>
            </a:extLst>
          </p:cNvPr>
          <p:cNvSpPr>
            <a:spLocks noGrp="1"/>
          </p:cNvSpPr>
          <p:nvPr>
            <p:ph type="ctrTitle"/>
          </p:nvPr>
        </p:nvSpPr>
        <p:spPr>
          <a:xfrm>
            <a:off x="496614" y="2154621"/>
            <a:ext cx="7772400" cy="1274379"/>
          </a:xfrm>
        </p:spPr>
        <p:txBody>
          <a:bodyPr>
            <a:noAutofit/>
          </a:bodyPr>
          <a:lstStyle/>
          <a:p>
            <a:r>
              <a:rPr lang="en-GB" sz="3600" u="sng" dirty="0"/>
              <a:t>NCFE Level 1/2 Music Technology</a:t>
            </a:r>
            <a:br>
              <a:rPr lang="en-GB" sz="3600" dirty="0"/>
            </a:br>
            <a:r>
              <a:rPr lang="en-GB" sz="3600" dirty="0"/>
              <a:t>Knowledge Organiser</a:t>
            </a:r>
          </a:p>
        </p:txBody>
      </p:sp>
    </p:spTree>
    <p:extLst>
      <p:ext uri="{BB962C8B-B14F-4D97-AF65-F5344CB8AC3E}">
        <p14:creationId xmlns:p14="http://schemas.microsoft.com/office/powerpoint/2010/main" val="2597387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01130-D5FA-454B-98DE-EF3E9B5B0E25}"/>
              </a:ext>
            </a:extLst>
          </p:cNvPr>
          <p:cNvSpPr>
            <a:spLocks noGrp="1"/>
          </p:cNvSpPr>
          <p:nvPr>
            <p:ph type="ctrTitle"/>
          </p:nvPr>
        </p:nvSpPr>
        <p:spPr>
          <a:xfrm>
            <a:off x="685800" y="268941"/>
            <a:ext cx="7772400" cy="809794"/>
          </a:xfrm>
        </p:spPr>
        <p:txBody>
          <a:bodyPr>
            <a:normAutofit fontScale="90000"/>
          </a:bodyPr>
          <a:lstStyle/>
          <a:p>
            <a:r>
              <a:rPr lang="en-GB" dirty="0"/>
              <a:t>Contents</a:t>
            </a:r>
          </a:p>
        </p:txBody>
      </p:sp>
      <p:sp>
        <p:nvSpPr>
          <p:cNvPr id="3" name="Subtitle 2">
            <a:extLst>
              <a:ext uri="{FF2B5EF4-FFF2-40B4-BE49-F238E27FC236}">
                <a16:creationId xmlns:a16="http://schemas.microsoft.com/office/drawing/2014/main" id="{68701C2B-46DE-4299-831F-D37FEC3C0EF6}"/>
              </a:ext>
            </a:extLst>
          </p:cNvPr>
          <p:cNvSpPr>
            <a:spLocks noGrp="1"/>
          </p:cNvSpPr>
          <p:nvPr>
            <p:ph type="subTitle" idx="1"/>
          </p:nvPr>
        </p:nvSpPr>
        <p:spPr>
          <a:xfrm>
            <a:off x="1143000" y="1323191"/>
            <a:ext cx="6858000" cy="5002305"/>
          </a:xfrm>
        </p:spPr>
        <p:txBody>
          <a:bodyPr>
            <a:normAutofit/>
          </a:bodyPr>
          <a:lstStyle/>
          <a:p>
            <a:pPr algn="l"/>
            <a:r>
              <a:rPr lang="en-GB" sz="1400" dirty="0"/>
              <a:t>Content Area 1…………………………………………………………………………………...........1</a:t>
            </a:r>
          </a:p>
          <a:p>
            <a:pPr lvl="1" algn="l"/>
            <a:r>
              <a:rPr lang="en-GB" sz="1400" dirty="0"/>
              <a:t>Roles and Responsibilities………………………………………………………...........2</a:t>
            </a:r>
          </a:p>
          <a:p>
            <a:pPr lvl="1" algn="l"/>
            <a:r>
              <a:rPr lang="en-GB" sz="1400" dirty="0"/>
              <a:t>The Development of Music Technology…………………………………………….4</a:t>
            </a:r>
          </a:p>
          <a:p>
            <a:pPr lvl="1" algn="l"/>
            <a:r>
              <a:rPr lang="en-GB" sz="1400" dirty="0"/>
              <a:t>Consumer Audio Formats………………………………………………………………….6</a:t>
            </a:r>
          </a:p>
          <a:p>
            <a:pPr lvl="1" algn="l"/>
            <a:r>
              <a:rPr lang="en-GB" sz="1400" dirty="0"/>
              <a:t>The Music Business……………………………………………………………….............7</a:t>
            </a:r>
          </a:p>
          <a:p>
            <a:pPr algn="l"/>
            <a:r>
              <a:rPr lang="en-GB" sz="1400" dirty="0"/>
              <a:t>Content Area 2: The Digital Audio Workstation (DAW)……………………………….9</a:t>
            </a:r>
          </a:p>
          <a:p>
            <a:pPr algn="l"/>
            <a:r>
              <a:rPr lang="en-GB" sz="1400" dirty="0"/>
              <a:t>Content Area 3: Musical Elements, Musical Style and Music Technology….14</a:t>
            </a:r>
          </a:p>
          <a:p>
            <a:pPr lvl="1" algn="l"/>
            <a:r>
              <a:rPr lang="en-GB" sz="1400" dirty="0"/>
              <a:t>Musical Styles………………………………………………………………………………….15</a:t>
            </a:r>
          </a:p>
          <a:p>
            <a:pPr lvl="1" algn="l"/>
            <a:r>
              <a:rPr lang="en-GB" sz="1400" dirty="0"/>
              <a:t>Harmony………………………………………………………………………………………….17</a:t>
            </a:r>
          </a:p>
          <a:p>
            <a:pPr lvl="1" algn="l"/>
            <a:r>
              <a:rPr lang="en-GB" sz="1400" dirty="0"/>
              <a:t>Instrumentation………………………………………………………………………………18</a:t>
            </a:r>
          </a:p>
          <a:p>
            <a:pPr lvl="1" algn="l"/>
            <a:r>
              <a:rPr lang="en-GB" sz="1400" dirty="0"/>
              <a:t>Melody…………………………………………………………………………………………...20</a:t>
            </a:r>
          </a:p>
          <a:p>
            <a:pPr lvl="1" algn="l"/>
            <a:r>
              <a:rPr lang="en-GB" sz="1400" dirty="0"/>
              <a:t>Rhythm……………………………………………………………………………………........22</a:t>
            </a:r>
          </a:p>
          <a:p>
            <a:pPr lvl="1" algn="l"/>
            <a:r>
              <a:rPr lang="en-GB" sz="1400" dirty="0"/>
              <a:t>Structure and Form…………………………………………………………………………23</a:t>
            </a:r>
          </a:p>
          <a:p>
            <a:pPr algn="l"/>
            <a:r>
              <a:rPr lang="en-GB" sz="1400" dirty="0"/>
              <a:t>Content Area 4: Sound Creation……………………………………………………………….24</a:t>
            </a:r>
          </a:p>
          <a:p>
            <a:pPr algn="l"/>
            <a:r>
              <a:rPr lang="en-GB" sz="1400" dirty="0"/>
              <a:t>Content Area 5: Multitrack Recording………………………………………………………28</a:t>
            </a:r>
          </a:p>
          <a:p>
            <a:pPr lvl="1" algn="l"/>
            <a:r>
              <a:rPr lang="en-GB" sz="1400" dirty="0"/>
              <a:t>Mixing…………………………………………………………………………………………….31</a:t>
            </a:r>
          </a:p>
          <a:p>
            <a:pPr algn="l"/>
            <a:endParaRPr lang="en-GB" sz="1600" dirty="0"/>
          </a:p>
        </p:txBody>
      </p:sp>
    </p:spTree>
    <p:extLst>
      <p:ext uri="{BB962C8B-B14F-4D97-AF65-F5344CB8AC3E}">
        <p14:creationId xmlns:p14="http://schemas.microsoft.com/office/powerpoint/2010/main" val="1744141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C836B80-04C6-49F7-BD59-865511A8CDA1}"/>
              </a:ext>
            </a:extLst>
          </p:cNvPr>
          <p:cNvSpPr txBox="1"/>
          <p:nvPr/>
        </p:nvSpPr>
        <p:spPr>
          <a:xfrm>
            <a:off x="763793" y="985487"/>
            <a:ext cx="7906870" cy="707886"/>
          </a:xfrm>
          <a:prstGeom prst="rect">
            <a:avLst/>
          </a:prstGeom>
          <a:noFill/>
        </p:spPr>
        <p:txBody>
          <a:bodyPr wrap="square" rtlCol="0">
            <a:spAutoFit/>
          </a:bodyPr>
          <a:lstStyle/>
          <a:p>
            <a:pPr marL="0" indent="0">
              <a:buNone/>
            </a:pPr>
            <a:r>
              <a:rPr lang="en-GB" sz="2000" b="1" dirty="0"/>
              <a:t>Content Area 1</a:t>
            </a:r>
            <a:r>
              <a:rPr lang="en-GB" sz="2000" dirty="0"/>
              <a:t>: Introduction to Music Technology and the Music Business</a:t>
            </a:r>
          </a:p>
          <a:p>
            <a:pPr marL="0" indent="0">
              <a:buNone/>
            </a:pPr>
            <a:endParaRPr lang="en-GB" sz="2000" dirty="0"/>
          </a:p>
        </p:txBody>
      </p:sp>
      <p:graphicFrame>
        <p:nvGraphicFramePr>
          <p:cNvPr id="11" name="Table 11">
            <a:extLst>
              <a:ext uri="{FF2B5EF4-FFF2-40B4-BE49-F238E27FC236}">
                <a16:creationId xmlns:a16="http://schemas.microsoft.com/office/drawing/2014/main" id="{1291700C-494B-4206-A99B-FD6001CD68A9}"/>
              </a:ext>
            </a:extLst>
          </p:cNvPr>
          <p:cNvGraphicFramePr>
            <a:graphicFrameLocks noGrp="1"/>
          </p:cNvGraphicFramePr>
          <p:nvPr>
            <p:extLst>
              <p:ext uri="{D42A27DB-BD31-4B8C-83A1-F6EECF244321}">
                <p14:modId xmlns:p14="http://schemas.microsoft.com/office/powerpoint/2010/main" val="2039493421"/>
              </p:ext>
            </p:extLst>
          </p:nvPr>
        </p:nvGraphicFramePr>
        <p:xfrm>
          <a:off x="2151530" y="1851188"/>
          <a:ext cx="4528969" cy="2072640"/>
        </p:xfrm>
        <a:graphic>
          <a:graphicData uri="http://schemas.openxmlformats.org/drawingml/2006/table">
            <a:tbl>
              <a:tblPr firstRow="1" bandRow="1">
                <a:tableStyleId>{5C22544A-7EE6-4342-B048-85BDC9FD1C3A}</a:tableStyleId>
              </a:tblPr>
              <a:tblGrid>
                <a:gridCol w="1426571">
                  <a:extLst>
                    <a:ext uri="{9D8B030D-6E8A-4147-A177-3AD203B41FA5}">
                      <a16:colId xmlns:a16="http://schemas.microsoft.com/office/drawing/2014/main" val="2745688893"/>
                    </a:ext>
                  </a:extLst>
                </a:gridCol>
                <a:gridCol w="3102398">
                  <a:extLst>
                    <a:ext uri="{9D8B030D-6E8A-4147-A177-3AD203B41FA5}">
                      <a16:colId xmlns:a16="http://schemas.microsoft.com/office/drawing/2014/main" val="2428675355"/>
                    </a:ext>
                  </a:extLst>
                </a:gridCol>
              </a:tblGrid>
              <a:tr h="282942">
                <a:tc>
                  <a:txBody>
                    <a:bodyPr/>
                    <a:lstStyle/>
                    <a:p>
                      <a:r>
                        <a:rPr lang="en-GB" sz="1400" dirty="0">
                          <a:solidFill>
                            <a:schemeClr val="tx1"/>
                          </a:solidFill>
                        </a:rPr>
                        <a:t>Component Number</a:t>
                      </a:r>
                    </a:p>
                  </a:txBody>
                  <a:tcPr>
                    <a:solidFill>
                      <a:schemeClr val="accent2">
                        <a:lumMod val="40000"/>
                        <a:lumOff val="60000"/>
                      </a:schemeClr>
                    </a:solidFill>
                  </a:tcPr>
                </a:tc>
                <a:tc>
                  <a:txBody>
                    <a:bodyPr/>
                    <a:lstStyle/>
                    <a:p>
                      <a:r>
                        <a:rPr lang="en-GB" sz="1400" dirty="0">
                          <a:solidFill>
                            <a:schemeClr val="tx1"/>
                          </a:solidFill>
                        </a:rPr>
                        <a:t>Component</a:t>
                      </a:r>
                    </a:p>
                  </a:txBody>
                  <a:tcPr>
                    <a:solidFill>
                      <a:schemeClr val="accent2">
                        <a:lumMod val="40000"/>
                        <a:lumOff val="60000"/>
                      </a:schemeClr>
                    </a:solidFill>
                  </a:tcPr>
                </a:tc>
                <a:extLst>
                  <a:ext uri="{0D108BD9-81ED-4DB2-BD59-A6C34878D82A}">
                    <a16:rowId xmlns:a16="http://schemas.microsoft.com/office/drawing/2014/main" val="134177838"/>
                  </a:ext>
                </a:extLst>
              </a:tr>
              <a:tr h="282942">
                <a:tc>
                  <a:txBody>
                    <a:bodyPr/>
                    <a:lstStyle/>
                    <a:p>
                      <a:r>
                        <a:rPr lang="en-GB" sz="1400" dirty="0"/>
                        <a:t>1.1</a:t>
                      </a:r>
                    </a:p>
                  </a:txBody>
                  <a:tcPr>
                    <a:solidFill>
                      <a:schemeClr val="accent4">
                        <a:lumMod val="40000"/>
                        <a:lumOff val="60000"/>
                      </a:schemeClr>
                    </a:solidFill>
                  </a:tcPr>
                </a:tc>
                <a:tc>
                  <a:txBody>
                    <a:bodyPr/>
                    <a:lstStyle/>
                    <a:p>
                      <a:r>
                        <a:rPr lang="en-GB" sz="1400" dirty="0"/>
                        <a:t>Roles and responsibilities</a:t>
                      </a:r>
                    </a:p>
                  </a:txBody>
                  <a:tcPr>
                    <a:solidFill>
                      <a:schemeClr val="accent4">
                        <a:lumMod val="40000"/>
                        <a:lumOff val="60000"/>
                      </a:schemeClr>
                    </a:solidFill>
                  </a:tcPr>
                </a:tc>
                <a:extLst>
                  <a:ext uri="{0D108BD9-81ED-4DB2-BD59-A6C34878D82A}">
                    <a16:rowId xmlns:a16="http://schemas.microsoft.com/office/drawing/2014/main" val="1482925620"/>
                  </a:ext>
                </a:extLst>
              </a:tr>
              <a:tr h="282942">
                <a:tc>
                  <a:txBody>
                    <a:bodyPr/>
                    <a:lstStyle/>
                    <a:p>
                      <a:r>
                        <a:rPr lang="en-GB" sz="1400" dirty="0"/>
                        <a:t>1.2</a:t>
                      </a:r>
                    </a:p>
                  </a:txBody>
                  <a:tcPr>
                    <a:solidFill>
                      <a:schemeClr val="accent2">
                        <a:lumMod val="20000"/>
                        <a:lumOff val="80000"/>
                      </a:schemeClr>
                    </a:solidFill>
                  </a:tcPr>
                </a:tc>
                <a:tc>
                  <a:txBody>
                    <a:bodyPr/>
                    <a:lstStyle/>
                    <a:p>
                      <a:r>
                        <a:rPr lang="en-GB" sz="1400" dirty="0"/>
                        <a:t>Development of Music Technology</a:t>
                      </a:r>
                    </a:p>
                  </a:txBody>
                  <a:tcPr>
                    <a:solidFill>
                      <a:schemeClr val="accent2">
                        <a:lumMod val="20000"/>
                        <a:lumOff val="80000"/>
                      </a:schemeClr>
                    </a:solidFill>
                  </a:tcPr>
                </a:tc>
                <a:extLst>
                  <a:ext uri="{0D108BD9-81ED-4DB2-BD59-A6C34878D82A}">
                    <a16:rowId xmlns:a16="http://schemas.microsoft.com/office/drawing/2014/main" val="1543081355"/>
                  </a:ext>
                </a:extLst>
              </a:tr>
              <a:tr h="720919">
                <a:tc>
                  <a:txBody>
                    <a:bodyPr/>
                    <a:lstStyle/>
                    <a:p>
                      <a:r>
                        <a:rPr lang="en-GB" sz="1400" dirty="0"/>
                        <a:t>1.3</a:t>
                      </a:r>
                    </a:p>
                  </a:txBody>
                  <a:tcPr>
                    <a:solidFill>
                      <a:schemeClr val="accent4">
                        <a:lumMod val="40000"/>
                        <a:lumOff val="60000"/>
                      </a:schemeClr>
                    </a:solidFill>
                  </a:tcPr>
                </a:tc>
                <a:tc>
                  <a:txBody>
                    <a:bodyPr/>
                    <a:lstStyle/>
                    <a:p>
                      <a:r>
                        <a:rPr lang="en-GB" sz="1400" dirty="0"/>
                        <a:t>Music business:</a:t>
                      </a:r>
                    </a:p>
                    <a:p>
                      <a:r>
                        <a:rPr lang="en-GB" sz="1400" dirty="0"/>
                        <a:t>1.3.1. Marketing</a:t>
                      </a:r>
                    </a:p>
                    <a:p>
                      <a:r>
                        <a:rPr lang="en-GB" sz="1400" dirty="0"/>
                        <a:t>1.3.2. Promotion</a:t>
                      </a:r>
                    </a:p>
                    <a:p>
                      <a:r>
                        <a:rPr lang="en-GB" sz="1400" dirty="0"/>
                        <a:t>1.3.3. Selling and distributing music</a:t>
                      </a:r>
                    </a:p>
                  </a:txBody>
                  <a:tcPr>
                    <a:solidFill>
                      <a:schemeClr val="accent4">
                        <a:lumMod val="40000"/>
                        <a:lumOff val="60000"/>
                      </a:schemeClr>
                    </a:solidFill>
                  </a:tcPr>
                </a:tc>
                <a:extLst>
                  <a:ext uri="{0D108BD9-81ED-4DB2-BD59-A6C34878D82A}">
                    <a16:rowId xmlns:a16="http://schemas.microsoft.com/office/drawing/2014/main" val="1064824746"/>
                  </a:ext>
                </a:extLst>
              </a:tr>
            </a:tbl>
          </a:graphicData>
        </a:graphic>
      </p:graphicFrame>
      <p:sp>
        <p:nvSpPr>
          <p:cNvPr id="12" name="TextBox 11">
            <a:extLst>
              <a:ext uri="{FF2B5EF4-FFF2-40B4-BE49-F238E27FC236}">
                <a16:creationId xmlns:a16="http://schemas.microsoft.com/office/drawing/2014/main" id="{BC805880-DEEA-4F17-A66A-58E4CD29CCCE}"/>
              </a:ext>
            </a:extLst>
          </p:cNvPr>
          <p:cNvSpPr txBox="1"/>
          <p:nvPr/>
        </p:nvSpPr>
        <p:spPr>
          <a:xfrm>
            <a:off x="473336" y="5214832"/>
            <a:ext cx="8197327" cy="954107"/>
          </a:xfrm>
          <a:prstGeom prst="rect">
            <a:avLst/>
          </a:prstGeom>
          <a:noFill/>
        </p:spPr>
        <p:txBody>
          <a:bodyPr wrap="square" rtlCol="0">
            <a:spAutoFit/>
          </a:bodyPr>
          <a:lstStyle/>
          <a:p>
            <a:pPr marL="285750" indent="-285750">
              <a:buFont typeface="Arial" panose="020B0604020202020204" pitchFamily="34" charset="0"/>
              <a:buChar char="•"/>
            </a:pPr>
            <a:r>
              <a:rPr lang="en-GB" sz="1400" dirty="0"/>
              <a:t>We learn about the roles and responsibilities that make up the music industry so we understand what jobs are available.</a:t>
            </a:r>
          </a:p>
          <a:p>
            <a:pPr marL="285750" indent="-285750">
              <a:buFont typeface="Arial" panose="020B0604020202020204" pitchFamily="34" charset="0"/>
              <a:buChar char="•"/>
            </a:pPr>
            <a:r>
              <a:rPr lang="en-GB" sz="1400" dirty="0"/>
              <a:t>We learn about the development of music technology so we understand the equipment we are using.</a:t>
            </a:r>
          </a:p>
          <a:p>
            <a:pPr marL="285750" indent="-285750">
              <a:buFont typeface="Arial" panose="020B0604020202020204" pitchFamily="34" charset="0"/>
              <a:buChar char="•"/>
            </a:pPr>
            <a:r>
              <a:rPr lang="en-GB" sz="1400" dirty="0"/>
              <a:t>We learn about the music business so that we understand how the music business functions. </a:t>
            </a:r>
          </a:p>
        </p:txBody>
      </p:sp>
      <p:sp>
        <p:nvSpPr>
          <p:cNvPr id="13" name="Speech Bubble: Oval 12">
            <a:extLst>
              <a:ext uri="{FF2B5EF4-FFF2-40B4-BE49-F238E27FC236}">
                <a16:creationId xmlns:a16="http://schemas.microsoft.com/office/drawing/2014/main" id="{8A22887F-55E2-4FFE-8701-92D5711F4F29}"/>
              </a:ext>
            </a:extLst>
          </p:cNvPr>
          <p:cNvSpPr/>
          <p:nvPr/>
        </p:nvSpPr>
        <p:spPr>
          <a:xfrm>
            <a:off x="161364" y="4398147"/>
            <a:ext cx="1807284" cy="65887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we learn?</a:t>
            </a:r>
          </a:p>
        </p:txBody>
      </p:sp>
      <p:sp>
        <p:nvSpPr>
          <p:cNvPr id="14" name="TextBox 13">
            <a:extLst>
              <a:ext uri="{FF2B5EF4-FFF2-40B4-BE49-F238E27FC236}">
                <a16:creationId xmlns:a16="http://schemas.microsoft.com/office/drawing/2014/main" id="{DA55FFCF-7E89-4295-8130-4248DA9226E3}"/>
              </a:ext>
            </a:extLst>
          </p:cNvPr>
          <p:cNvSpPr txBox="1"/>
          <p:nvPr/>
        </p:nvSpPr>
        <p:spPr>
          <a:xfrm>
            <a:off x="8726628" y="6453736"/>
            <a:ext cx="370729" cy="369332"/>
          </a:xfrm>
          <a:prstGeom prst="rect">
            <a:avLst/>
          </a:prstGeom>
          <a:solidFill>
            <a:srgbClr val="002060"/>
          </a:solidFill>
        </p:spPr>
        <p:txBody>
          <a:bodyPr wrap="square" rtlCol="0">
            <a:spAutoFit/>
          </a:bodyPr>
          <a:lstStyle/>
          <a:p>
            <a:r>
              <a:rPr lang="en-GB" dirty="0">
                <a:solidFill>
                  <a:schemeClr val="bg1"/>
                </a:solidFill>
              </a:rPr>
              <a:t>1</a:t>
            </a:r>
          </a:p>
        </p:txBody>
      </p:sp>
    </p:spTree>
    <p:extLst>
      <p:ext uri="{BB962C8B-B14F-4D97-AF65-F5344CB8AC3E}">
        <p14:creationId xmlns:p14="http://schemas.microsoft.com/office/powerpoint/2010/main" val="1204248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DEE959D4-4031-4B94-B4B4-327CEE01C29E}"/>
              </a:ext>
            </a:extLst>
          </p:cNvPr>
          <p:cNvSpPr/>
          <p:nvPr/>
        </p:nvSpPr>
        <p:spPr>
          <a:xfrm>
            <a:off x="4805345" y="5410833"/>
            <a:ext cx="4210078" cy="1341509"/>
          </a:xfrm>
          <a:prstGeom prst="rect">
            <a:avLst/>
          </a:prstGeom>
          <a:solidFill>
            <a:schemeClr val="bg1">
              <a:lumMod val="95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4C352973-49A8-4F24-8AA6-220D6F9B3E38}"/>
              </a:ext>
            </a:extLst>
          </p:cNvPr>
          <p:cNvSpPr/>
          <p:nvPr/>
        </p:nvSpPr>
        <p:spPr>
          <a:xfrm>
            <a:off x="4557857" y="4087355"/>
            <a:ext cx="4484523" cy="1224318"/>
          </a:xfrm>
          <a:prstGeom prst="rect">
            <a:avLst/>
          </a:prstGeom>
          <a:solidFill>
            <a:schemeClr val="accent1">
              <a:lumMod val="40000"/>
              <a:lumOff val="6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D70413DB-309F-465A-8F59-B84544B148E4}"/>
              </a:ext>
            </a:extLst>
          </p:cNvPr>
          <p:cNvSpPr/>
          <p:nvPr/>
        </p:nvSpPr>
        <p:spPr>
          <a:xfrm>
            <a:off x="4580782" y="2205818"/>
            <a:ext cx="4461598" cy="1759109"/>
          </a:xfrm>
          <a:prstGeom prst="rect">
            <a:avLst/>
          </a:prstGeom>
          <a:solidFill>
            <a:schemeClr val="accent2">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extLst>
              <a:ext uri="{FF2B5EF4-FFF2-40B4-BE49-F238E27FC236}">
                <a16:creationId xmlns:a16="http://schemas.microsoft.com/office/drawing/2014/main" id="{21B3145F-0B1A-49D8-B5DB-2CBF9C129532}"/>
              </a:ext>
            </a:extLst>
          </p:cNvPr>
          <p:cNvSpPr/>
          <p:nvPr/>
        </p:nvSpPr>
        <p:spPr>
          <a:xfrm>
            <a:off x="5637497" y="345897"/>
            <a:ext cx="3418103" cy="1759109"/>
          </a:xfrm>
          <a:prstGeom prst="rect">
            <a:avLst/>
          </a:prstGeom>
          <a:solidFill>
            <a:schemeClr val="tx2">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CA6C85A4-9F3D-4572-922A-2C744909B919}"/>
              </a:ext>
            </a:extLst>
          </p:cNvPr>
          <p:cNvSpPr/>
          <p:nvPr/>
        </p:nvSpPr>
        <p:spPr>
          <a:xfrm>
            <a:off x="76056" y="5391299"/>
            <a:ext cx="4596510" cy="1372274"/>
          </a:xfrm>
          <a:prstGeom prst="rect">
            <a:avLst/>
          </a:prstGeom>
          <a:solidFill>
            <a:schemeClr val="bg2">
              <a:lumMod val="9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EBAF2EA5-F5E6-493E-A1F5-A1FA7506D667}"/>
              </a:ext>
            </a:extLst>
          </p:cNvPr>
          <p:cNvSpPr/>
          <p:nvPr/>
        </p:nvSpPr>
        <p:spPr>
          <a:xfrm>
            <a:off x="86813" y="3597691"/>
            <a:ext cx="4378260" cy="1672630"/>
          </a:xfrm>
          <a:prstGeom prst="rect">
            <a:avLst/>
          </a:prstGeom>
          <a:solidFill>
            <a:schemeClr val="accent4">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3657B457-F6CE-425C-B979-9E6DAC0D5DDC}"/>
              </a:ext>
            </a:extLst>
          </p:cNvPr>
          <p:cNvSpPr/>
          <p:nvPr/>
        </p:nvSpPr>
        <p:spPr>
          <a:xfrm>
            <a:off x="86813" y="2105006"/>
            <a:ext cx="4401186" cy="1359812"/>
          </a:xfrm>
          <a:prstGeom prst="rect">
            <a:avLst/>
          </a:prstGeom>
          <a:solidFill>
            <a:schemeClr val="accent1">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a:extLst>
              <a:ext uri="{FF2B5EF4-FFF2-40B4-BE49-F238E27FC236}">
                <a16:creationId xmlns:a16="http://schemas.microsoft.com/office/drawing/2014/main" id="{4C6C4583-DF1A-4D26-8712-874C6174B113}"/>
              </a:ext>
            </a:extLst>
          </p:cNvPr>
          <p:cNvSpPr/>
          <p:nvPr/>
        </p:nvSpPr>
        <p:spPr>
          <a:xfrm>
            <a:off x="3158662" y="764604"/>
            <a:ext cx="2335653" cy="1175530"/>
          </a:xfrm>
          <a:prstGeom prst="rect">
            <a:avLst/>
          </a:prstGeom>
          <a:solidFill>
            <a:schemeClr val="accent6">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C8CA933-8304-43E8-97A3-62D5E800AE28}"/>
              </a:ext>
            </a:extLst>
          </p:cNvPr>
          <p:cNvSpPr txBox="1"/>
          <p:nvPr/>
        </p:nvSpPr>
        <p:spPr>
          <a:xfrm>
            <a:off x="2066307" y="-11723"/>
            <a:ext cx="6257364" cy="307777"/>
          </a:xfrm>
          <a:prstGeom prst="rect">
            <a:avLst/>
          </a:prstGeom>
          <a:noFill/>
        </p:spPr>
        <p:txBody>
          <a:bodyPr wrap="square" rtlCol="0">
            <a:spAutoFit/>
          </a:bodyPr>
          <a:lstStyle/>
          <a:p>
            <a:pPr algn="ctr"/>
            <a:r>
              <a:rPr lang="en-GB" sz="1400" b="1" u="sng" dirty="0"/>
              <a:t>Content Area 1 – Music Technology and the Music Business - Knowledge Organiser</a:t>
            </a:r>
          </a:p>
        </p:txBody>
      </p:sp>
      <p:sp>
        <p:nvSpPr>
          <p:cNvPr id="5" name="TextBox 4">
            <a:extLst>
              <a:ext uri="{FF2B5EF4-FFF2-40B4-BE49-F238E27FC236}">
                <a16:creationId xmlns:a16="http://schemas.microsoft.com/office/drawing/2014/main" id="{56BA2B8B-B1AE-4253-9514-80F6A2A9A9AA}"/>
              </a:ext>
            </a:extLst>
          </p:cNvPr>
          <p:cNvSpPr txBox="1"/>
          <p:nvPr/>
        </p:nvSpPr>
        <p:spPr>
          <a:xfrm>
            <a:off x="28601" y="707144"/>
            <a:ext cx="3195651" cy="1323439"/>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For this content area you must understand the following roles:</a:t>
            </a:r>
          </a:p>
          <a:p>
            <a:endParaRPr lang="en-GB" sz="8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Musical artist</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Composer</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Songwriter</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Lyricist</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Arranger</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Session Musician</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Sound Designer</a:t>
            </a:r>
          </a:p>
          <a:p>
            <a:endParaRPr lang="en-GB" sz="800" b="1"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D1CA78D8-29F8-446B-BBEB-DB294CCCD748}"/>
              </a:ext>
            </a:extLst>
          </p:cNvPr>
          <p:cNvSpPr txBox="1"/>
          <p:nvPr/>
        </p:nvSpPr>
        <p:spPr>
          <a:xfrm>
            <a:off x="1443044" y="977950"/>
            <a:ext cx="1576530" cy="954107"/>
          </a:xfrm>
          <a:prstGeom prst="rect">
            <a:avLst/>
          </a:prstGeom>
          <a:noFill/>
        </p:spPr>
        <p:txBody>
          <a:bodyPr wrap="square">
            <a:spAutoFit/>
          </a:bodyPr>
          <a:lstStyle/>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DJ</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Producer</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Technician</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Engineer</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Manager</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Publicist</a:t>
            </a:r>
          </a:p>
          <a:p>
            <a:pPr marL="342900" indent="-342900">
              <a:buFont typeface="Arial" panose="020B0604020202020204" pitchFamily="34" charset="0"/>
              <a:buChar char="•"/>
            </a:pPr>
            <a:r>
              <a:rPr lang="en-GB" sz="800" b="1" dirty="0">
                <a:latin typeface="Arial" panose="020B0604020202020204" pitchFamily="34" charset="0"/>
                <a:cs typeface="Arial" panose="020B0604020202020204" pitchFamily="34" charset="0"/>
              </a:rPr>
              <a:t>Artist and Repertoire </a:t>
            </a:r>
          </a:p>
        </p:txBody>
      </p:sp>
      <p:sp>
        <p:nvSpPr>
          <p:cNvPr id="7" name="TextBox 6">
            <a:extLst>
              <a:ext uri="{FF2B5EF4-FFF2-40B4-BE49-F238E27FC236}">
                <a16:creationId xmlns:a16="http://schemas.microsoft.com/office/drawing/2014/main" id="{5F76233F-0D32-4F40-A7A9-A46DBAD5656A}"/>
              </a:ext>
            </a:extLst>
          </p:cNvPr>
          <p:cNvSpPr txBox="1"/>
          <p:nvPr/>
        </p:nvSpPr>
        <p:spPr>
          <a:xfrm>
            <a:off x="3126924" y="788246"/>
            <a:ext cx="1929205"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Roles: Musical Artist</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931E46F9-E3AC-47E3-B0EC-3705D3A3F62D}"/>
              </a:ext>
            </a:extLst>
          </p:cNvPr>
          <p:cNvSpPr txBox="1"/>
          <p:nvPr/>
        </p:nvSpPr>
        <p:spPr>
          <a:xfrm>
            <a:off x="178128" y="2303235"/>
            <a:ext cx="3531286"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Definition: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A composer is someone who writes and creates music.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6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Responsible for: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They are responsible for creating music. However, they are not always the same person as the musical artist.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Many musical artists have composers who they work alongside to help them create their music.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Composers may have to write to a brief or in a certain style.</a:t>
            </a:r>
          </a:p>
        </p:txBody>
      </p:sp>
      <p:sp>
        <p:nvSpPr>
          <p:cNvPr id="9" name="TextBox 8">
            <a:extLst>
              <a:ext uri="{FF2B5EF4-FFF2-40B4-BE49-F238E27FC236}">
                <a16:creationId xmlns:a16="http://schemas.microsoft.com/office/drawing/2014/main" id="{06F8404F-7F07-485C-B53C-539F411EF167}"/>
              </a:ext>
            </a:extLst>
          </p:cNvPr>
          <p:cNvSpPr txBox="1"/>
          <p:nvPr/>
        </p:nvSpPr>
        <p:spPr>
          <a:xfrm>
            <a:off x="51720" y="3564084"/>
            <a:ext cx="3531286"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Roles: Songwriter</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AB08B51E-0BB7-4989-BA7B-5FB8B4A00D2C}"/>
              </a:ext>
            </a:extLst>
          </p:cNvPr>
          <p:cNvSpPr txBox="1"/>
          <p:nvPr/>
        </p:nvSpPr>
        <p:spPr>
          <a:xfrm>
            <a:off x="125801" y="3755892"/>
            <a:ext cx="4368099" cy="707886"/>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Definition:</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A songwriter is very similar to a composer. The difference being that they will be writing songs that have lyrics.</a:t>
            </a: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ED10C184-008A-4D4C-B176-68D4EB86BDA1}"/>
              </a:ext>
            </a:extLst>
          </p:cNvPr>
          <p:cNvSpPr txBox="1"/>
          <p:nvPr/>
        </p:nvSpPr>
        <p:spPr>
          <a:xfrm>
            <a:off x="125801" y="4140050"/>
            <a:ext cx="3523754" cy="707886"/>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Responsible for:</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They are responsible for creating music. However, they may be a separate person to the musical artist.</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Many musical artists have songwriters who they work alongside to help them create their music.</a:t>
            </a:r>
          </a:p>
        </p:txBody>
      </p:sp>
      <p:grpSp>
        <p:nvGrpSpPr>
          <p:cNvPr id="12" name="Group 11">
            <a:extLst>
              <a:ext uri="{FF2B5EF4-FFF2-40B4-BE49-F238E27FC236}">
                <a16:creationId xmlns:a16="http://schemas.microsoft.com/office/drawing/2014/main" id="{0EC137E5-CF07-4FF8-B15F-10F3582AC21E}"/>
              </a:ext>
            </a:extLst>
          </p:cNvPr>
          <p:cNvGrpSpPr/>
          <p:nvPr/>
        </p:nvGrpSpPr>
        <p:grpSpPr>
          <a:xfrm>
            <a:off x="125801" y="4825849"/>
            <a:ext cx="2578103" cy="400576"/>
            <a:chOff x="-1350537" y="1168840"/>
            <a:chExt cx="10620458" cy="875096"/>
          </a:xfrm>
        </p:grpSpPr>
        <p:grpSp>
          <p:nvGrpSpPr>
            <p:cNvPr id="13" name="Group 12">
              <a:extLst>
                <a:ext uri="{FF2B5EF4-FFF2-40B4-BE49-F238E27FC236}">
                  <a16:creationId xmlns:a16="http://schemas.microsoft.com/office/drawing/2014/main" id="{62A1A7DF-3CBE-466D-A23B-603CE8137BD4}"/>
                </a:ext>
              </a:extLst>
            </p:cNvPr>
            <p:cNvGrpSpPr/>
            <p:nvPr/>
          </p:nvGrpSpPr>
          <p:grpSpPr>
            <a:xfrm>
              <a:off x="-1350537" y="1168840"/>
              <a:ext cx="10620458" cy="875096"/>
              <a:chOff x="3513201" y="2653651"/>
              <a:chExt cx="10620458" cy="875096"/>
            </a:xfrm>
          </p:grpSpPr>
          <p:sp>
            <p:nvSpPr>
              <p:cNvPr id="15" name="Rectangle 14">
                <a:extLst>
                  <a:ext uri="{FF2B5EF4-FFF2-40B4-BE49-F238E27FC236}">
                    <a16:creationId xmlns:a16="http://schemas.microsoft.com/office/drawing/2014/main" id="{01AECBCD-DBEB-404C-848B-247E2BB9E8D3}"/>
                  </a:ext>
                </a:extLst>
              </p:cNvPr>
              <p:cNvSpPr/>
              <p:nvPr/>
            </p:nvSpPr>
            <p:spPr>
              <a:xfrm>
                <a:off x="3513201" y="2653651"/>
                <a:ext cx="10620458" cy="875096"/>
              </a:xfrm>
              <a:prstGeom prst="rect">
                <a:avLst/>
              </a:prstGeom>
              <a:solidFill>
                <a:srgbClr val="78F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AFBD926D-2CBC-4E61-9B48-8058CFB1DCFB}"/>
                  </a:ext>
                </a:extLst>
              </p:cNvPr>
              <p:cNvSpPr txBox="1"/>
              <p:nvPr/>
            </p:nvSpPr>
            <p:spPr>
              <a:xfrm>
                <a:off x="4520778" y="2766055"/>
                <a:ext cx="9573141" cy="641596"/>
              </a:xfrm>
              <a:prstGeom prst="rect">
                <a:avLst/>
              </a:prstGeom>
              <a:noFill/>
            </p:spPr>
            <p:txBody>
              <a:bodyPr wrap="square">
                <a:spAutoFit/>
              </a:bodyPr>
              <a:lstStyle/>
              <a:p>
                <a:pPr lvl="0" algn="ct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Rihanna’s Umbrella (2007) was written by producer and songwriter The Dream.</a:t>
                </a:r>
              </a:p>
            </p:txBody>
          </p:sp>
        </p:grpSp>
        <p:pic>
          <p:nvPicPr>
            <p:cNvPr id="14" name="Picture 13" descr="A black rectangle with a white rectangle in the middle&#10;&#10;Description automatically generated with low confidence">
              <a:extLst>
                <a:ext uri="{FF2B5EF4-FFF2-40B4-BE49-F238E27FC236}">
                  <a16:creationId xmlns:a16="http://schemas.microsoft.com/office/drawing/2014/main" id="{6C22CFE5-4D36-4EC3-8118-CC6891817F4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27655" y="1301736"/>
              <a:ext cx="603917" cy="603916"/>
            </a:xfrm>
            <a:prstGeom prst="rect">
              <a:avLst/>
            </a:prstGeom>
          </p:spPr>
        </p:pic>
      </p:grpSp>
      <p:sp>
        <p:nvSpPr>
          <p:cNvPr id="17" name="TextBox 16">
            <a:extLst>
              <a:ext uri="{FF2B5EF4-FFF2-40B4-BE49-F238E27FC236}">
                <a16:creationId xmlns:a16="http://schemas.microsoft.com/office/drawing/2014/main" id="{C4A028FA-9097-480A-A776-1167B91D34CC}"/>
              </a:ext>
            </a:extLst>
          </p:cNvPr>
          <p:cNvSpPr txBox="1"/>
          <p:nvPr/>
        </p:nvSpPr>
        <p:spPr>
          <a:xfrm>
            <a:off x="63889" y="5400093"/>
            <a:ext cx="3597834"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Roles: Lyricist</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D8970DAF-12AB-4DC4-9F30-74570D4CEFF3}"/>
              </a:ext>
            </a:extLst>
          </p:cNvPr>
          <p:cNvSpPr txBox="1"/>
          <p:nvPr/>
        </p:nvSpPr>
        <p:spPr>
          <a:xfrm>
            <a:off x="76057" y="5578807"/>
            <a:ext cx="4045191" cy="707886"/>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Definition:</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A person who writes lyrics or poems that are intended to be used for songs.</a:t>
            </a:r>
          </a:p>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Responsible for:</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They are responsible for writing the words that will be set to music. They will work alongside the composer/songwriter that is writing the music.</a:t>
            </a:r>
          </a:p>
        </p:txBody>
      </p:sp>
      <p:grpSp>
        <p:nvGrpSpPr>
          <p:cNvPr id="19" name="Group 18">
            <a:extLst>
              <a:ext uri="{FF2B5EF4-FFF2-40B4-BE49-F238E27FC236}">
                <a16:creationId xmlns:a16="http://schemas.microsoft.com/office/drawing/2014/main" id="{10DC7CC7-ABD3-48C5-8C79-36032A41C132}"/>
              </a:ext>
            </a:extLst>
          </p:cNvPr>
          <p:cNvGrpSpPr/>
          <p:nvPr/>
        </p:nvGrpSpPr>
        <p:grpSpPr>
          <a:xfrm>
            <a:off x="189433" y="6254075"/>
            <a:ext cx="3460122" cy="438586"/>
            <a:chOff x="-1507405" y="3805645"/>
            <a:chExt cx="11296649" cy="798230"/>
          </a:xfrm>
        </p:grpSpPr>
        <p:grpSp>
          <p:nvGrpSpPr>
            <p:cNvPr id="20" name="Group 19">
              <a:extLst>
                <a:ext uri="{FF2B5EF4-FFF2-40B4-BE49-F238E27FC236}">
                  <a16:creationId xmlns:a16="http://schemas.microsoft.com/office/drawing/2014/main" id="{9D4094EA-493E-40FE-A2EC-E7B162908398}"/>
                </a:ext>
              </a:extLst>
            </p:cNvPr>
            <p:cNvGrpSpPr/>
            <p:nvPr/>
          </p:nvGrpSpPr>
          <p:grpSpPr>
            <a:xfrm>
              <a:off x="-1507405" y="3805645"/>
              <a:ext cx="11296649" cy="798230"/>
              <a:chOff x="3356333" y="5290456"/>
              <a:chExt cx="11296649" cy="798230"/>
            </a:xfrm>
          </p:grpSpPr>
          <p:sp>
            <p:nvSpPr>
              <p:cNvPr id="22" name="Rectangle 21">
                <a:extLst>
                  <a:ext uri="{FF2B5EF4-FFF2-40B4-BE49-F238E27FC236}">
                    <a16:creationId xmlns:a16="http://schemas.microsoft.com/office/drawing/2014/main" id="{7C9C46A3-7691-42A6-8585-310B4B07368A}"/>
                  </a:ext>
                </a:extLst>
              </p:cNvPr>
              <p:cNvSpPr/>
              <p:nvPr/>
            </p:nvSpPr>
            <p:spPr>
              <a:xfrm>
                <a:off x="3356333" y="5290456"/>
                <a:ext cx="11296649" cy="798230"/>
              </a:xfrm>
              <a:prstGeom prst="rect">
                <a:avLst/>
              </a:prstGeom>
              <a:solidFill>
                <a:srgbClr val="78F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B7F38DBC-6994-49FB-A451-AFB6501039DF}"/>
                  </a:ext>
                </a:extLst>
              </p:cNvPr>
              <p:cNvSpPr txBox="1"/>
              <p:nvPr/>
            </p:nvSpPr>
            <p:spPr>
              <a:xfrm>
                <a:off x="4130942" y="5478882"/>
                <a:ext cx="10512516" cy="482030"/>
              </a:xfrm>
              <a:prstGeom prst="rect">
                <a:avLst/>
              </a:prstGeom>
              <a:noFill/>
            </p:spPr>
            <p:txBody>
              <a:bodyPr wrap="square">
                <a:spAutoFit/>
              </a:bodyPr>
              <a:lstStyle/>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Elton John worked with lyricist Bernie </a:t>
                </a:r>
                <a:r>
                  <a:rPr lang="en-GB" sz="800" dirty="0" err="1">
                    <a:solidFill>
                      <a:prstClr val="black"/>
                    </a:solidFill>
                    <a:latin typeface="Arial" panose="020B0604020202020204" pitchFamily="34" charset="0"/>
                    <a:ea typeface="Verdana" panose="020B0604030504040204" pitchFamily="34" charset="0"/>
                    <a:cs typeface="Arial" panose="020B0604020202020204" pitchFamily="34" charset="0"/>
                  </a:rPr>
                  <a:t>Taupin</a:t>
                </a: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 on hits such as ‘Your Song’ and ‘Rocket Man’.</a:t>
                </a:r>
              </a:p>
            </p:txBody>
          </p:sp>
        </p:grpSp>
        <p:pic>
          <p:nvPicPr>
            <p:cNvPr id="21" name="Picture 20" descr="A black rectangle with a white rectangle in the middle&#10;&#10;Description automatically generated with low confidence">
              <a:extLst>
                <a:ext uri="{FF2B5EF4-FFF2-40B4-BE49-F238E27FC236}">
                  <a16:creationId xmlns:a16="http://schemas.microsoft.com/office/drawing/2014/main" id="{E182FC8F-8C66-4404-B057-D9F0A3AA7C2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22058" y="3902802"/>
              <a:ext cx="603915" cy="603915"/>
            </a:xfrm>
            <a:prstGeom prst="rect">
              <a:avLst/>
            </a:prstGeom>
          </p:spPr>
        </p:pic>
      </p:grpSp>
      <p:sp>
        <p:nvSpPr>
          <p:cNvPr id="24" name="TextBox 23">
            <a:extLst>
              <a:ext uri="{FF2B5EF4-FFF2-40B4-BE49-F238E27FC236}">
                <a16:creationId xmlns:a16="http://schemas.microsoft.com/office/drawing/2014/main" id="{1D117931-433C-4ADE-A941-C597577E2E99}"/>
              </a:ext>
            </a:extLst>
          </p:cNvPr>
          <p:cNvSpPr txBox="1"/>
          <p:nvPr/>
        </p:nvSpPr>
        <p:spPr>
          <a:xfrm>
            <a:off x="7675747" y="400602"/>
            <a:ext cx="1434187"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Roles: Arranger</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91A02CB-04BD-4645-8230-0EB6896D94BB}"/>
              </a:ext>
            </a:extLst>
          </p:cNvPr>
          <p:cNvSpPr txBox="1"/>
          <p:nvPr/>
        </p:nvSpPr>
        <p:spPr>
          <a:xfrm>
            <a:off x="5744847" y="525201"/>
            <a:ext cx="3365087" cy="954107"/>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Definition:</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Someone who takes partially or fully composed pieces of music and changes the way that instruments or parts are played or interact with each other through changes in instrumentation, texture and genre.</a:t>
            </a: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C71E8A09-7E3E-43F8-9A83-8146A492710B}"/>
              </a:ext>
            </a:extLst>
          </p:cNvPr>
          <p:cNvSpPr txBox="1"/>
          <p:nvPr/>
        </p:nvSpPr>
        <p:spPr>
          <a:xfrm>
            <a:off x="5744846" y="1067361"/>
            <a:ext cx="3365088" cy="707886"/>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Responsible for:</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Working with composers, songwriters and musical artists to help them arrange their musical ideas.</a:t>
            </a: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p:txBody>
      </p:sp>
      <p:grpSp>
        <p:nvGrpSpPr>
          <p:cNvPr id="27" name="Group 26">
            <a:extLst>
              <a:ext uri="{FF2B5EF4-FFF2-40B4-BE49-F238E27FC236}">
                <a16:creationId xmlns:a16="http://schemas.microsoft.com/office/drawing/2014/main" id="{D574C871-4E2C-40EA-A96E-74075D747BEB}"/>
              </a:ext>
            </a:extLst>
          </p:cNvPr>
          <p:cNvGrpSpPr/>
          <p:nvPr/>
        </p:nvGrpSpPr>
        <p:grpSpPr>
          <a:xfrm>
            <a:off x="5800217" y="1573750"/>
            <a:ext cx="3221599" cy="399358"/>
            <a:chOff x="-1507405" y="3805645"/>
            <a:chExt cx="11296649" cy="798230"/>
          </a:xfrm>
        </p:grpSpPr>
        <p:grpSp>
          <p:nvGrpSpPr>
            <p:cNvPr id="28" name="Group 27">
              <a:extLst>
                <a:ext uri="{FF2B5EF4-FFF2-40B4-BE49-F238E27FC236}">
                  <a16:creationId xmlns:a16="http://schemas.microsoft.com/office/drawing/2014/main" id="{2499C655-DB7F-4512-B663-D345FBBF4E62}"/>
                </a:ext>
              </a:extLst>
            </p:cNvPr>
            <p:cNvGrpSpPr/>
            <p:nvPr/>
          </p:nvGrpSpPr>
          <p:grpSpPr>
            <a:xfrm>
              <a:off x="-1507405" y="3805645"/>
              <a:ext cx="11296649" cy="798230"/>
              <a:chOff x="3356333" y="5290456"/>
              <a:chExt cx="11296649" cy="798230"/>
            </a:xfrm>
          </p:grpSpPr>
          <p:sp>
            <p:nvSpPr>
              <p:cNvPr id="30" name="Rectangle 29">
                <a:extLst>
                  <a:ext uri="{FF2B5EF4-FFF2-40B4-BE49-F238E27FC236}">
                    <a16:creationId xmlns:a16="http://schemas.microsoft.com/office/drawing/2014/main" id="{BAEB691A-D4F9-4754-9004-951E40763073}"/>
                  </a:ext>
                </a:extLst>
              </p:cNvPr>
              <p:cNvSpPr/>
              <p:nvPr/>
            </p:nvSpPr>
            <p:spPr>
              <a:xfrm>
                <a:off x="3356333" y="5290456"/>
                <a:ext cx="11296649" cy="798230"/>
              </a:xfrm>
              <a:prstGeom prst="rect">
                <a:avLst/>
              </a:prstGeom>
              <a:solidFill>
                <a:srgbClr val="78F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F1F84664-ED63-4CF6-88E4-CFCB11A2E341}"/>
                  </a:ext>
                </a:extLst>
              </p:cNvPr>
              <p:cNvSpPr txBox="1"/>
              <p:nvPr/>
            </p:nvSpPr>
            <p:spPr>
              <a:xfrm>
                <a:off x="4130941" y="5478881"/>
                <a:ext cx="10512515" cy="457619"/>
              </a:xfrm>
              <a:prstGeom prst="rect">
                <a:avLst/>
              </a:prstGeom>
              <a:noFill/>
            </p:spPr>
            <p:txBody>
              <a:bodyPr wrap="square">
                <a:spAutoFit/>
              </a:bodyPr>
              <a:lstStyle/>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Quincy Jones worked as producer and arranger for Michael Jackson’s 1982 album Thriller.</a:t>
                </a:r>
              </a:p>
            </p:txBody>
          </p:sp>
        </p:grpSp>
        <p:pic>
          <p:nvPicPr>
            <p:cNvPr id="29" name="Picture 28" descr="A black rectangle with a white rectangle in the middle&#10;&#10;Description automatically generated with low confidence">
              <a:extLst>
                <a:ext uri="{FF2B5EF4-FFF2-40B4-BE49-F238E27FC236}">
                  <a16:creationId xmlns:a16="http://schemas.microsoft.com/office/drawing/2014/main" id="{A7C63D8A-A42F-448E-959B-5DE29AACC4C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422058" y="3902802"/>
              <a:ext cx="603915" cy="603915"/>
            </a:xfrm>
            <a:prstGeom prst="rect">
              <a:avLst/>
            </a:prstGeom>
          </p:spPr>
        </p:pic>
      </p:grpSp>
      <p:sp>
        <p:nvSpPr>
          <p:cNvPr id="32" name="TextBox 31">
            <a:extLst>
              <a:ext uri="{FF2B5EF4-FFF2-40B4-BE49-F238E27FC236}">
                <a16:creationId xmlns:a16="http://schemas.microsoft.com/office/drawing/2014/main" id="{F611C0E2-F3F5-42DA-BF8E-213C1145043D}"/>
              </a:ext>
            </a:extLst>
          </p:cNvPr>
          <p:cNvSpPr txBox="1"/>
          <p:nvPr/>
        </p:nvSpPr>
        <p:spPr>
          <a:xfrm>
            <a:off x="7236123" y="2223354"/>
            <a:ext cx="1899040"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Roles: Session Musician</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33" name="TextBox 32">
            <a:extLst>
              <a:ext uri="{FF2B5EF4-FFF2-40B4-BE49-F238E27FC236}">
                <a16:creationId xmlns:a16="http://schemas.microsoft.com/office/drawing/2014/main" id="{FF47F655-4AFF-4D89-B2E6-929DC6B00664}"/>
              </a:ext>
            </a:extLst>
          </p:cNvPr>
          <p:cNvSpPr txBox="1"/>
          <p:nvPr/>
        </p:nvSpPr>
        <p:spPr>
          <a:xfrm>
            <a:off x="5833468" y="2404323"/>
            <a:ext cx="3533496" cy="584775"/>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Definition:</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This is someone who plays at least one instrument to a professional standard. </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They are hired to perform for recordings or live performances.</a:t>
            </a:r>
          </a:p>
        </p:txBody>
      </p:sp>
      <p:sp>
        <p:nvSpPr>
          <p:cNvPr id="34" name="TextBox 33">
            <a:extLst>
              <a:ext uri="{FF2B5EF4-FFF2-40B4-BE49-F238E27FC236}">
                <a16:creationId xmlns:a16="http://schemas.microsoft.com/office/drawing/2014/main" id="{20501E91-E158-4DD0-8F0C-9D8D1D049A23}"/>
              </a:ext>
            </a:extLst>
          </p:cNvPr>
          <p:cNvSpPr txBox="1"/>
          <p:nvPr/>
        </p:nvSpPr>
        <p:spPr>
          <a:xfrm>
            <a:off x="5833468" y="2971852"/>
            <a:ext cx="3458337" cy="830997"/>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Responsible for:</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They are responsible for learning instrumental parts and performing them correctly. </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They may also be involved in the song writing process. </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For example, a guitarist may change how a solo section is played.</a:t>
            </a:r>
          </a:p>
          <a:p>
            <a:pPr lvl="0">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8A7AAB71-8F74-4006-9359-2B32479047EB}"/>
              </a:ext>
            </a:extLst>
          </p:cNvPr>
          <p:cNvSpPr txBox="1"/>
          <p:nvPr/>
        </p:nvSpPr>
        <p:spPr>
          <a:xfrm>
            <a:off x="7304334" y="4112008"/>
            <a:ext cx="1809539"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Roles: Sound Designer</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36" name="TextBox 35">
            <a:extLst>
              <a:ext uri="{FF2B5EF4-FFF2-40B4-BE49-F238E27FC236}">
                <a16:creationId xmlns:a16="http://schemas.microsoft.com/office/drawing/2014/main" id="{AC786306-C0C5-4EC9-B1CD-492157964650}"/>
              </a:ext>
            </a:extLst>
          </p:cNvPr>
          <p:cNvSpPr txBox="1"/>
          <p:nvPr/>
        </p:nvSpPr>
        <p:spPr>
          <a:xfrm>
            <a:off x="5824556" y="4222820"/>
            <a:ext cx="3310532" cy="1077218"/>
          </a:xfrm>
          <a:prstGeom prst="rect">
            <a:avLst/>
          </a:prstGeom>
          <a:noFill/>
        </p:spPr>
        <p:txBody>
          <a:bodyPr wrap="square" rtlCol="0">
            <a:spAutoFit/>
          </a:bodyPr>
          <a:lstStyle/>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Definition:</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Involved with the production and manipulation of sounds. They usually work within the theatre and media industry. A </a:t>
            </a: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Foley Artist </a:t>
            </a: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is an example of a job in the sound designer role.</a:t>
            </a:r>
          </a:p>
          <a:p>
            <a:pPr lvl="0">
              <a:defRPr/>
            </a:pPr>
            <a:endPar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Responsible for:</a:t>
            </a:r>
          </a:p>
          <a:p>
            <a:pP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Creating and recording sound effects for films, television, video games and live theatre.</a:t>
            </a:r>
            <a:endPar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endParaRPr>
          </a:p>
        </p:txBody>
      </p:sp>
      <p:sp>
        <p:nvSpPr>
          <p:cNvPr id="38" name="TextBox 37">
            <a:extLst>
              <a:ext uri="{FF2B5EF4-FFF2-40B4-BE49-F238E27FC236}">
                <a16:creationId xmlns:a16="http://schemas.microsoft.com/office/drawing/2014/main" id="{642C7D2E-A647-4454-8115-90DED91B6C66}"/>
              </a:ext>
            </a:extLst>
          </p:cNvPr>
          <p:cNvSpPr txBox="1"/>
          <p:nvPr/>
        </p:nvSpPr>
        <p:spPr>
          <a:xfrm>
            <a:off x="8238163" y="5449800"/>
            <a:ext cx="829780"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 DJ </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39" name="TextBox 38">
            <a:extLst>
              <a:ext uri="{FF2B5EF4-FFF2-40B4-BE49-F238E27FC236}">
                <a16:creationId xmlns:a16="http://schemas.microsoft.com/office/drawing/2014/main" id="{9BADC34F-DB1C-4298-8C15-B0BA03587019}"/>
              </a:ext>
            </a:extLst>
          </p:cNvPr>
          <p:cNvSpPr txBox="1"/>
          <p:nvPr/>
        </p:nvSpPr>
        <p:spPr>
          <a:xfrm>
            <a:off x="5745069" y="5593633"/>
            <a:ext cx="331053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Definition: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DJ stands for Disc Jockey. DJs play music on turntables, using vinyl, CDJs or USB DJ controllers. They have to prepare sets of songs that fit well together, and blend them together into one seamless set by using techniques like filtering, scratching, looping and effects.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Responsible for:</a:t>
            </a: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 selection, playback and performance of music in a venue.</a:t>
            </a:r>
          </a:p>
        </p:txBody>
      </p:sp>
      <p:sp>
        <p:nvSpPr>
          <p:cNvPr id="46" name="TextBox 45">
            <a:extLst>
              <a:ext uri="{FF2B5EF4-FFF2-40B4-BE49-F238E27FC236}">
                <a16:creationId xmlns:a16="http://schemas.microsoft.com/office/drawing/2014/main" id="{DA7B6C34-7E22-4DB0-A5F1-9093F69F7286}"/>
              </a:ext>
            </a:extLst>
          </p:cNvPr>
          <p:cNvSpPr txBox="1"/>
          <p:nvPr/>
        </p:nvSpPr>
        <p:spPr>
          <a:xfrm>
            <a:off x="29771" y="2097138"/>
            <a:ext cx="1490249"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srgbClr val="333333"/>
                </a:solidFill>
                <a:effectLst/>
                <a:uLnTx/>
                <a:uFillTx/>
                <a:latin typeface="Verdana"/>
                <a:ea typeface="Verdana"/>
                <a:cs typeface="Verdana"/>
              </a:rPr>
              <a:t>Roles: Composer</a:t>
            </a:r>
            <a:endParaRPr kumimoji="0" lang="en-US" sz="400" b="0" i="0" u="none"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C736A78-1BEB-46F4-A105-C66CEE6EE9B2}"/>
              </a:ext>
            </a:extLst>
          </p:cNvPr>
          <p:cNvSpPr txBox="1"/>
          <p:nvPr/>
        </p:nvSpPr>
        <p:spPr>
          <a:xfrm>
            <a:off x="3148660" y="1129799"/>
            <a:ext cx="1576530" cy="584775"/>
          </a:xfrm>
          <a:prstGeom prst="rect">
            <a:avLst/>
          </a:prstGeom>
          <a:noFill/>
        </p:spPr>
        <p:txBody>
          <a:bodyPr wrap="square" rtlCol="0">
            <a:spAutoFit/>
          </a:bodyPr>
          <a:lstStyle/>
          <a:p>
            <a:r>
              <a:rPr lang="en-GB" sz="800" b="1" dirty="0">
                <a:latin typeface="Arial" panose="020B0604020202020204" pitchFamily="34" charset="0"/>
                <a:cs typeface="Arial" panose="020B0604020202020204" pitchFamily="34" charset="0"/>
              </a:rPr>
              <a:t>Responsibilities: </a:t>
            </a:r>
            <a:r>
              <a:rPr lang="en-GB" sz="800" dirty="0">
                <a:latin typeface="Arial" panose="020B0604020202020204" pitchFamily="34" charset="0"/>
                <a:cs typeface="Arial" panose="020B0604020202020204" pitchFamily="34" charset="0"/>
              </a:rPr>
              <a:t>creating, developing, rehearsing and performing musical material.</a:t>
            </a:r>
          </a:p>
          <a:p>
            <a:endParaRPr lang="en-GB" sz="800" dirty="0"/>
          </a:p>
        </p:txBody>
      </p:sp>
      <p:pic>
        <p:nvPicPr>
          <p:cNvPr id="47" name="Picture 46">
            <a:extLst>
              <a:ext uri="{FF2B5EF4-FFF2-40B4-BE49-F238E27FC236}">
                <a16:creationId xmlns:a16="http://schemas.microsoft.com/office/drawing/2014/main" id="{CD112E43-16C2-43AD-81EC-BA2490058218}"/>
              </a:ext>
            </a:extLst>
          </p:cNvPr>
          <p:cNvPicPr>
            <a:picLocks noChangeAspect="1"/>
          </p:cNvPicPr>
          <p:nvPr/>
        </p:nvPicPr>
        <p:blipFill>
          <a:blip r:embed="rId3"/>
          <a:stretch>
            <a:fillRect/>
          </a:stretch>
        </p:blipFill>
        <p:spPr>
          <a:xfrm>
            <a:off x="4746386" y="821415"/>
            <a:ext cx="684097" cy="1022120"/>
          </a:xfrm>
          <a:prstGeom prst="rect">
            <a:avLst/>
          </a:prstGeom>
        </p:spPr>
      </p:pic>
      <p:pic>
        <p:nvPicPr>
          <p:cNvPr id="49" name="Picture 48">
            <a:extLst>
              <a:ext uri="{FF2B5EF4-FFF2-40B4-BE49-F238E27FC236}">
                <a16:creationId xmlns:a16="http://schemas.microsoft.com/office/drawing/2014/main" id="{0EAC74F0-609F-4D94-B517-63EC4E2E235B}"/>
              </a:ext>
            </a:extLst>
          </p:cNvPr>
          <p:cNvPicPr>
            <a:picLocks noChangeAspect="1"/>
          </p:cNvPicPr>
          <p:nvPr/>
        </p:nvPicPr>
        <p:blipFill>
          <a:blip r:embed="rId4"/>
          <a:stretch>
            <a:fillRect/>
          </a:stretch>
        </p:blipFill>
        <p:spPr>
          <a:xfrm>
            <a:off x="3709414" y="2205818"/>
            <a:ext cx="731283" cy="1133274"/>
          </a:xfrm>
          <a:prstGeom prst="rect">
            <a:avLst/>
          </a:prstGeom>
        </p:spPr>
      </p:pic>
      <p:pic>
        <p:nvPicPr>
          <p:cNvPr id="37" name="Picture 36">
            <a:extLst>
              <a:ext uri="{FF2B5EF4-FFF2-40B4-BE49-F238E27FC236}">
                <a16:creationId xmlns:a16="http://schemas.microsoft.com/office/drawing/2014/main" id="{67662F80-145A-4928-844D-F936C4499AC5}"/>
              </a:ext>
            </a:extLst>
          </p:cNvPr>
          <p:cNvPicPr>
            <a:picLocks noChangeAspect="1"/>
          </p:cNvPicPr>
          <p:nvPr/>
        </p:nvPicPr>
        <p:blipFill>
          <a:blip r:embed="rId5"/>
          <a:stretch>
            <a:fillRect/>
          </a:stretch>
        </p:blipFill>
        <p:spPr>
          <a:xfrm>
            <a:off x="4672566" y="2376124"/>
            <a:ext cx="1069118" cy="1414692"/>
          </a:xfrm>
          <a:prstGeom prst="rect">
            <a:avLst/>
          </a:prstGeom>
        </p:spPr>
      </p:pic>
      <p:pic>
        <p:nvPicPr>
          <p:cNvPr id="41" name="Picture 40">
            <a:extLst>
              <a:ext uri="{FF2B5EF4-FFF2-40B4-BE49-F238E27FC236}">
                <a16:creationId xmlns:a16="http://schemas.microsoft.com/office/drawing/2014/main" id="{E09879F8-B286-4979-A02B-36C686CC7FF3}"/>
              </a:ext>
            </a:extLst>
          </p:cNvPr>
          <p:cNvPicPr>
            <a:picLocks noChangeAspect="1"/>
          </p:cNvPicPr>
          <p:nvPr/>
        </p:nvPicPr>
        <p:blipFill>
          <a:blip r:embed="rId6"/>
          <a:stretch>
            <a:fillRect/>
          </a:stretch>
        </p:blipFill>
        <p:spPr>
          <a:xfrm>
            <a:off x="4914828" y="5442768"/>
            <a:ext cx="810230" cy="1311802"/>
          </a:xfrm>
          <a:prstGeom prst="rect">
            <a:avLst/>
          </a:prstGeom>
        </p:spPr>
      </p:pic>
      <p:sp>
        <p:nvSpPr>
          <p:cNvPr id="43" name="Rectangle 42">
            <a:extLst>
              <a:ext uri="{FF2B5EF4-FFF2-40B4-BE49-F238E27FC236}">
                <a16:creationId xmlns:a16="http://schemas.microsoft.com/office/drawing/2014/main" id="{D9B01F9B-6E70-4012-B043-260053DC6F8C}"/>
              </a:ext>
            </a:extLst>
          </p:cNvPr>
          <p:cNvSpPr/>
          <p:nvPr/>
        </p:nvSpPr>
        <p:spPr>
          <a:xfrm>
            <a:off x="125801" y="301288"/>
            <a:ext cx="2335654" cy="3562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Roles and Responsibilities</a:t>
            </a:r>
          </a:p>
        </p:txBody>
      </p:sp>
      <p:pic>
        <p:nvPicPr>
          <p:cNvPr id="40" name="Picture 39">
            <a:extLst>
              <a:ext uri="{FF2B5EF4-FFF2-40B4-BE49-F238E27FC236}">
                <a16:creationId xmlns:a16="http://schemas.microsoft.com/office/drawing/2014/main" id="{B7087A1D-42FE-4033-97D2-7F4A3E0FD4BD}"/>
              </a:ext>
            </a:extLst>
          </p:cNvPr>
          <p:cNvPicPr>
            <a:picLocks noChangeAspect="1"/>
          </p:cNvPicPr>
          <p:nvPr/>
        </p:nvPicPr>
        <p:blipFill>
          <a:blip r:embed="rId7"/>
          <a:stretch>
            <a:fillRect/>
          </a:stretch>
        </p:blipFill>
        <p:spPr>
          <a:xfrm>
            <a:off x="4630035" y="4252228"/>
            <a:ext cx="1230272" cy="974198"/>
          </a:xfrm>
          <a:prstGeom prst="rect">
            <a:avLst/>
          </a:prstGeom>
        </p:spPr>
      </p:pic>
      <p:pic>
        <p:nvPicPr>
          <p:cNvPr id="56" name="Picture 55">
            <a:extLst>
              <a:ext uri="{FF2B5EF4-FFF2-40B4-BE49-F238E27FC236}">
                <a16:creationId xmlns:a16="http://schemas.microsoft.com/office/drawing/2014/main" id="{530C87B1-6A06-4BD4-935B-2546D1950B88}"/>
              </a:ext>
            </a:extLst>
          </p:cNvPr>
          <p:cNvPicPr>
            <a:picLocks noChangeAspect="1"/>
          </p:cNvPicPr>
          <p:nvPr/>
        </p:nvPicPr>
        <p:blipFill>
          <a:blip r:embed="rId8"/>
          <a:stretch>
            <a:fillRect/>
          </a:stretch>
        </p:blipFill>
        <p:spPr>
          <a:xfrm>
            <a:off x="3884419" y="5438432"/>
            <a:ext cx="739216" cy="630707"/>
          </a:xfrm>
          <a:prstGeom prst="rect">
            <a:avLst/>
          </a:prstGeom>
        </p:spPr>
      </p:pic>
      <p:pic>
        <p:nvPicPr>
          <p:cNvPr id="58" name="Picture 57">
            <a:extLst>
              <a:ext uri="{FF2B5EF4-FFF2-40B4-BE49-F238E27FC236}">
                <a16:creationId xmlns:a16="http://schemas.microsoft.com/office/drawing/2014/main" id="{4A6C5749-4FF5-4F3C-BBBC-9870077A480A}"/>
              </a:ext>
            </a:extLst>
          </p:cNvPr>
          <p:cNvPicPr>
            <a:picLocks noChangeAspect="1"/>
          </p:cNvPicPr>
          <p:nvPr/>
        </p:nvPicPr>
        <p:blipFill>
          <a:blip r:embed="rId9"/>
          <a:stretch>
            <a:fillRect/>
          </a:stretch>
        </p:blipFill>
        <p:spPr>
          <a:xfrm>
            <a:off x="3622981" y="4441532"/>
            <a:ext cx="796839" cy="768633"/>
          </a:xfrm>
          <a:prstGeom prst="rect">
            <a:avLst/>
          </a:prstGeom>
        </p:spPr>
      </p:pic>
      <p:sp>
        <p:nvSpPr>
          <p:cNvPr id="57" name="TextBox 56">
            <a:extLst>
              <a:ext uri="{FF2B5EF4-FFF2-40B4-BE49-F238E27FC236}">
                <a16:creationId xmlns:a16="http://schemas.microsoft.com/office/drawing/2014/main" id="{C2FBDB16-293F-4434-BA99-B4296F88776F}"/>
              </a:ext>
            </a:extLst>
          </p:cNvPr>
          <p:cNvSpPr txBox="1"/>
          <p:nvPr/>
        </p:nvSpPr>
        <p:spPr>
          <a:xfrm>
            <a:off x="8726628" y="6453736"/>
            <a:ext cx="370729" cy="369332"/>
          </a:xfrm>
          <a:prstGeom prst="rect">
            <a:avLst/>
          </a:prstGeom>
          <a:solidFill>
            <a:srgbClr val="002060"/>
          </a:solidFill>
        </p:spPr>
        <p:txBody>
          <a:bodyPr wrap="square" rtlCol="0">
            <a:spAutoFit/>
          </a:bodyPr>
          <a:lstStyle/>
          <a:p>
            <a:r>
              <a:rPr lang="en-GB" dirty="0">
                <a:solidFill>
                  <a:schemeClr val="bg1"/>
                </a:solidFill>
              </a:rPr>
              <a:t>2</a:t>
            </a:r>
          </a:p>
        </p:txBody>
      </p:sp>
    </p:spTree>
    <p:extLst>
      <p:ext uri="{BB962C8B-B14F-4D97-AF65-F5344CB8AC3E}">
        <p14:creationId xmlns:p14="http://schemas.microsoft.com/office/powerpoint/2010/main" val="19001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2FAFDCCA-318F-4F04-8F22-CF1B74DBDB2F}"/>
              </a:ext>
            </a:extLst>
          </p:cNvPr>
          <p:cNvSpPr/>
          <p:nvPr/>
        </p:nvSpPr>
        <p:spPr>
          <a:xfrm>
            <a:off x="5805297" y="4712000"/>
            <a:ext cx="3284712" cy="1986967"/>
          </a:xfrm>
          <a:prstGeom prst="rect">
            <a:avLst/>
          </a:prstGeom>
          <a:solidFill>
            <a:schemeClr val="accent6">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a16="http://schemas.microsoft.com/office/drawing/2014/main" id="{E43FFFA8-EB20-4B73-9B09-8981F8C8F09B}"/>
              </a:ext>
            </a:extLst>
          </p:cNvPr>
          <p:cNvSpPr/>
          <p:nvPr/>
        </p:nvSpPr>
        <p:spPr>
          <a:xfrm>
            <a:off x="4808331" y="3153868"/>
            <a:ext cx="4262600" cy="1411364"/>
          </a:xfrm>
          <a:prstGeom prst="rect">
            <a:avLst/>
          </a:prstGeom>
          <a:solidFill>
            <a:schemeClr val="accent6">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a16="http://schemas.microsoft.com/office/drawing/2014/main" id="{F40F2881-3554-4298-8B1F-65217C560E91}"/>
              </a:ext>
            </a:extLst>
          </p:cNvPr>
          <p:cNvSpPr/>
          <p:nvPr/>
        </p:nvSpPr>
        <p:spPr>
          <a:xfrm>
            <a:off x="4738638" y="327814"/>
            <a:ext cx="4367673" cy="2707740"/>
          </a:xfrm>
          <a:prstGeom prst="rect">
            <a:avLst/>
          </a:prstGeom>
          <a:solidFill>
            <a:schemeClr val="accent1">
              <a:lumMod val="40000"/>
              <a:lumOff val="6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extLst>
              <a:ext uri="{FF2B5EF4-FFF2-40B4-BE49-F238E27FC236}">
                <a16:creationId xmlns:a16="http://schemas.microsoft.com/office/drawing/2014/main" id="{464256CF-2E00-46FF-9832-1AB8566665DC}"/>
              </a:ext>
            </a:extLst>
          </p:cNvPr>
          <p:cNvSpPr/>
          <p:nvPr/>
        </p:nvSpPr>
        <p:spPr>
          <a:xfrm>
            <a:off x="85758" y="5180369"/>
            <a:ext cx="5374944" cy="1607413"/>
          </a:xfrm>
          <a:prstGeom prst="rect">
            <a:avLst/>
          </a:prstGeom>
          <a:solidFill>
            <a:schemeClr val="accent4">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extLst>
              <a:ext uri="{FF2B5EF4-FFF2-40B4-BE49-F238E27FC236}">
                <a16:creationId xmlns:a16="http://schemas.microsoft.com/office/drawing/2014/main" id="{147C376B-FDAB-4F40-B717-E6FE89FDF62E}"/>
              </a:ext>
            </a:extLst>
          </p:cNvPr>
          <p:cNvSpPr/>
          <p:nvPr/>
        </p:nvSpPr>
        <p:spPr>
          <a:xfrm>
            <a:off x="85758" y="2149773"/>
            <a:ext cx="4529044" cy="2945001"/>
          </a:xfrm>
          <a:prstGeom prst="rect">
            <a:avLst/>
          </a:prstGeom>
          <a:solidFill>
            <a:schemeClr val="tx2">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extLst>
              <a:ext uri="{FF2B5EF4-FFF2-40B4-BE49-F238E27FC236}">
                <a16:creationId xmlns:a16="http://schemas.microsoft.com/office/drawing/2014/main" id="{523AFD42-FDB0-4827-81C7-7E9EC78E6E5C}"/>
              </a:ext>
            </a:extLst>
          </p:cNvPr>
          <p:cNvSpPr/>
          <p:nvPr/>
        </p:nvSpPr>
        <p:spPr>
          <a:xfrm>
            <a:off x="73068" y="94277"/>
            <a:ext cx="4529044" cy="1938289"/>
          </a:xfrm>
          <a:prstGeom prst="rect">
            <a:avLst/>
          </a:prstGeom>
          <a:solidFill>
            <a:schemeClr val="accent4">
              <a:lumMod val="40000"/>
              <a:lumOff val="6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C8CA933-8304-43E8-97A3-62D5E800AE28}"/>
              </a:ext>
            </a:extLst>
          </p:cNvPr>
          <p:cNvSpPr txBox="1"/>
          <p:nvPr/>
        </p:nvSpPr>
        <p:spPr>
          <a:xfrm>
            <a:off x="4486235" y="-3995"/>
            <a:ext cx="4747918" cy="307777"/>
          </a:xfrm>
          <a:prstGeom prst="rect">
            <a:avLst/>
          </a:prstGeom>
          <a:noFill/>
        </p:spPr>
        <p:txBody>
          <a:bodyPr wrap="square" rtlCol="0">
            <a:spAutoFit/>
          </a:bodyPr>
          <a:lstStyle/>
          <a:p>
            <a:pPr algn="ctr"/>
            <a:r>
              <a:rPr lang="en-GB" sz="1400" b="1" u="sng" dirty="0"/>
              <a:t>Content Area 1 – Music Technology and the Music Business</a:t>
            </a:r>
          </a:p>
        </p:txBody>
      </p:sp>
      <p:sp>
        <p:nvSpPr>
          <p:cNvPr id="37" name="TextBox 36">
            <a:extLst>
              <a:ext uri="{FF2B5EF4-FFF2-40B4-BE49-F238E27FC236}">
                <a16:creationId xmlns:a16="http://schemas.microsoft.com/office/drawing/2014/main" id="{4873A79A-C258-43AC-AD65-7F96FED6272D}"/>
              </a:ext>
            </a:extLst>
          </p:cNvPr>
          <p:cNvSpPr txBox="1"/>
          <p:nvPr/>
        </p:nvSpPr>
        <p:spPr>
          <a:xfrm>
            <a:off x="99963" y="122998"/>
            <a:ext cx="3358122"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333333"/>
                </a:solidFill>
                <a:effectLst/>
                <a:uLnTx/>
                <a:uFillTx/>
                <a:latin typeface="Verdana"/>
                <a:ea typeface="Verdana"/>
                <a:cs typeface="Verdana"/>
              </a:rPr>
              <a:t>Role: Producer  </a:t>
            </a:r>
            <a:endParaRPr kumimoji="0" lang="en-US" sz="600" b="0" i="0" u="sng"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40" name="TextBox 39">
            <a:extLst>
              <a:ext uri="{FF2B5EF4-FFF2-40B4-BE49-F238E27FC236}">
                <a16:creationId xmlns:a16="http://schemas.microsoft.com/office/drawing/2014/main" id="{87448A9A-6C02-4040-9400-2C15536CA1CE}"/>
              </a:ext>
            </a:extLst>
          </p:cNvPr>
          <p:cNvSpPr txBox="1"/>
          <p:nvPr/>
        </p:nvSpPr>
        <p:spPr>
          <a:xfrm>
            <a:off x="99963" y="380027"/>
            <a:ext cx="3358122" cy="1200329"/>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Definition:</a:t>
            </a:r>
          </a:p>
          <a:p>
            <a:pPr>
              <a:defRPr/>
            </a:pPr>
            <a:r>
              <a:rPr lang="en-GB" sz="800" dirty="0">
                <a:latin typeface="Arial"/>
                <a:ea typeface="Verdana"/>
                <a:cs typeface="Arial"/>
              </a:rPr>
              <a:t>Someone who is in charge of leading and directing a musical project. </a:t>
            </a:r>
            <a:endParaRPr lang="en-GB" sz="800" dirty="0">
              <a:latin typeface="Arial" panose="020B0604020202020204" pitchFamily="34" charset="0"/>
              <a:ea typeface="Verdana" panose="020B0604030504040204" pitchFamily="34" charset="0"/>
              <a:cs typeface="Arial" panose="020B0604020202020204" pitchFamily="34" charset="0"/>
            </a:endParaRPr>
          </a:p>
          <a:p>
            <a:pPr>
              <a:defRPr/>
            </a:pPr>
            <a:r>
              <a:rPr lang="en-GB" sz="800" dirty="0">
                <a:latin typeface="Arial"/>
                <a:ea typeface="Verdana"/>
                <a:cs typeface="Arial"/>
              </a:rPr>
              <a:t>Their role is similar to that of a film director. </a:t>
            </a:r>
            <a:endParaRPr lang="en-GB" sz="800" dirty="0">
              <a:latin typeface="Arial" panose="020B0604020202020204" pitchFamily="34" charset="0"/>
              <a:ea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Responsible for:</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Overseeing and leading projects</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Developing and arranging material</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Helping to realise the artists’ vision</a:t>
            </a:r>
          </a:p>
          <a:p>
            <a:pPr marL="342900" lvl="0" indent="-342900">
              <a:buFont typeface="Arial" panose="020B0604020202020204" pitchFamily="34" charset="0"/>
              <a:buChar char="•"/>
              <a:defRPr/>
            </a:pPr>
            <a:r>
              <a:rPr lang="en-GB" sz="800" dirty="0">
                <a:latin typeface="Arial"/>
                <a:ea typeface="Verdana"/>
                <a:cs typeface="Arial"/>
              </a:rPr>
              <a:t>Making/creating decisions</a:t>
            </a:r>
          </a:p>
        </p:txBody>
      </p:sp>
      <p:grpSp>
        <p:nvGrpSpPr>
          <p:cNvPr id="41" name="Group 40">
            <a:extLst>
              <a:ext uri="{FF2B5EF4-FFF2-40B4-BE49-F238E27FC236}">
                <a16:creationId xmlns:a16="http://schemas.microsoft.com/office/drawing/2014/main" id="{4BE94A2A-C3F1-48C7-AD26-A86E91177D82}"/>
              </a:ext>
            </a:extLst>
          </p:cNvPr>
          <p:cNvGrpSpPr/>
          <p:nvPr/>
        </p:nvGrpSpPr>
        <p:grpSpPr>
          <a:xfrm>
            <a:off x="141258" y="1600820"/>
            <a:ext cx="3275532" cy="371431"/>
            <a:chOff x="888272" y="3805645"/>
            <a:chExt cx="5170756" cy="1149698"/>
          </a:xfrm>
        </p:grpSpPr>
        <p:grpSp>
          <p:nvGrpSpPr>
            <p:cNvPr id="42" name="Group 41">
              <a:extLst>
                <a:ext uri="{FF2B5EF4-FFF2-40B4-BE49-F238E27FC236}">
                  <a16:creationId xmlns:a16="http://schemas.microsoft.com/office/drawing/2014/main" id="{BC0C6EA2-DB7F-44D1-9C04-87CE12C3E2DE}"/>
                </a:ext>
              </a:extLst>
            </p:cNvPr>
            <p:cNvGrpSpPr/>
            <p:nvPr/>
          </p:nvGrpSpPr>
          <p:grpSpPr>
            <a:xfrm>
              <a:off x="888272" y="3805645"/>
              <a:ext cx="5170756" cy="1149698"/>
              <a:chOff x="5752010" y="5290456"/>
              <a:chExt cx="5170756" cy="1149698"/>
            </a:xfrm>
          </p:grpSpPr>
          <p:sp>
            <p:nvSpPr>
              <p:cNvPr id="44" name="Rectangle 43">
                <a:extLst>
                  <a:ext uri="{FF2B5EF4-FFF2-40B4-BE49-F238E27FC236}">
                    <a16:creationId xmlns:a16="http://schemas.microsoft.com/office/drawing/2014/main" id="{A094CFE7-DEB9-4DF4-8800-5B46BB5FC8E3}"/>
                  </a:ext>
                </a:extLst>
              </p:cNvPr>
              <p:cNvSpPr/>
              <p:nvPr/>
            </p:nvSpPr>
            <p:spPr>
              <a:xfrm>
                <a:off x="5752010" y="5290456"/>
                <a:ext cx="5170756" cy="1149698"/>
              </a:xfrm>
              <a:prstGeom prst="rect">
                <a:avLst/>
              </a:prstGeom>
              <a:solidFill>
                <a:srgbClr val="78F9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DC52EE50-C879-4D4A-882B-A81838681FDA}"/>
                  </a:ext>
                </a:extLst>
              </p:cNvPr>
              <p:cNvSpPr txBox="1"/>
              <p:nvPr/>
            </p:nvSpPr>
            <p:spPr>
              <a:xfrm>
                <a:off x="6662058" y="5424491"/>
                <a:ext cx="4260708" cy="909876"/>
              </a:xfrm>
              <a:prstGeom prst="rect">
                <a:avLst/>
              </a:prstGeom>
              <a:noFill/>
            </p:spPr>
            <p:txBody>
              <a:bodyPr wrap="square">
                <a:spAutoFit/>
              </a:bodyPr>
              <a:lstStyle/>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Nil Rodgers, the guitarist from Chic, is also a producer who has worked with Madonna and Daft Punk</a:t>
                </a:r>
              </a:p>
            </p:txBody>
          </p:sp>
        </p:grpSp>
        <p:pic>
          <p:nvPicPr>
            <p:cNvPr id="43" name="Picture 42" descr="A black rectangle with a white rectangle in the middle&#10;&#10;Description automatically generated with low confidence">
              <a:extLst>
                <a:ext uri="{FF2B5EF4-FFF2-40B4-BE49-F238E27FC236}">
                  <a16:creationId xmlns:a16="http://schemas.microsoft.com/office/drawing/2014/main" id="{AF95BEA6-4300-471E-A7B6-99C123AE4DF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83759" y="3972234"/>
              <a:ext cx="603915" cy="603915"/>
            </a:xfrm>
            <a:prstGeom prst="rect">
              <a:avLst/>
            </a:prstGeom>
          </p:spPr>
        </p:pic>
      </p:grpSp>
      <p:sp>
        <p:nvSpPr>
          <p:cNvPr id="51" name="TextBox 50">
            <a:extLst>
              <a:ext uri="{FF2B5EF4-FFF2-40B4-BE49-F238E27FC236}">
                <a16:creationId xmlns:a16="http://schemas.microsoft.com/office/drawing/2014/main" id="{BE0F4007-BEC7-41AF-97AE-157E55AEE25B}"/>
              </a:ext>
            </a:extLst>
          </p:cNvPr>
          <p:cNvSpPr txBox="1"/>
          <p:nvPr/>
        </p:nvSpPr>
        <p:spPr>
          <a:xfrm>
            <a:off x="85759" y="2366169"/>
            <a:ext cx="3680851"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Definition: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This is someone whose main area of expertise is with the maintenance of musical equipment. They may work within a venue, recording studio or a touring company.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Responsible for:</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Maintaining and repairing equipment.</a:t>
            </a:r>
          </a:p>
          <a:p>
            <a:pPr lvl="0">
              <a:defRPr/>
            </a:pPr>
            <a:endPar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defTabSz="91440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If a band were to go on a tour, they would require technicians to look after their equipment so that they can focus on performing. Guitarists will often have a team of technicians who will restring and make set-up adjustments on their guitars, as well as maintain their amplifiers and pedals.</a:t>
            </a:r>
          </a:p>
        </p:txBody>
      </p:sp>
      <p:sp>
        <p:nvSpPr>
          <p:cNvPr id="52" name="TextBox 51">
            <a:extLst>
              <a:ext uri="{FF2B5EF4-FFF2-40B4-BE49-F238E27FC236}">
                <a16:creationId xmlns:a16="http://schemas.microsoft.com/office/drawing/2014/main" id="{55C45F2E-2757-4D7F-AFB5-5CAADAE0BC7B}"/>
              </a:ext>
            </a:extLst>
          </p:cNvPr>
          <p:cNvSpPr txBox="1"/>
          <p:nvPr/>
        </p:nvSpPr>
        <p:spPr>
          <a:xfrm>
            <a:off x="85759" y="2128654"/>
            <a:ext cx="3680851"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srgbClr val="333333"/>
                </a:solidFill>
                <a:effectLst/>
                <a:uLnTx/>
                <a:uFillTx/>
                <a:latin typeface="Verdana"/>
                <a:ea typeface="Verdana"/>
                <a:cs typeface="Verdana"/>
              </a:rPr>
              <a:t>Role: Technician   </a:t>
            </a:r>
            <a:endParaRPr kumimoji="0" lang="en-US" sz="400" b="0" i="0" u="sng"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D97B04CD-1221-465E-92C5-F65F881B7427}"/>
              </a:ext>
            </a:extLst>
          </p:cNvPr>
          <p:cNvSpPr txBox="1"/>
          <p:nvPr/>
        </p:nvSpPr>
        <p:spPr>
          <a:xfrm>
            <a:off x="130259" y="3927566"/>
            <a:ext cx="3910505" cy="1323439"/>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A technician could also be responsible for the maintenance of other instruments such as:</a:t>
            </a:r>
          </a:p>
          <a:p>
            <a:pPr marL="342900" indent="-342900">
              <a:buFont typeface="Arial" panose="020B0604020202020204" pitchFamily="34" charset="0"/>
              <a:buChar char="•"/>
            </a:pPr>
            <a:r>
              <a:rPr lang="en-GB" sz="800" dirty="0">
                <a:latin typeface="Arial" panose="020B0604020202020204" pitchFamily="34" charset="0"/>
                <a:cs typeface="Arial" panose="020B0604020202020204" pitchFamily="34" charset="0"/>
              </a:rPr>
              <a:t>Bass Guitar</a:t>
            </a:r>
          </a:p>
          <a:p>
            <a:pPr marL="342900" indent="-342900">
              <a:buFont typeface="Arial" panose="020B0604020202020204" pitchFamily="34" charset="0"/>
              <a:buChar char="•"/>
            </a:pPr>
            <a:r>
              <a:rPr lang="en-GB" sz="800" dirty="0">
                <a:latin typeface="Arial" panose="020B0604020202020204" pitchFamily="34" charset="0"/>
                <a:cs typeface="Arial" panose="020B0604020202020204" pitchFamily="34" charset="0"/>
              </a:rPr>
              <a:t>Piano/Keyboard</a:t>
            </a:r>
          </a:p>
          <a:p>
            <a:pPr marL="342900" indent="-342900">
              <a:buFont typeface="Arial" panose="020B0604020202020204" pitchFamily="34" charset="0"/>
              <a:buChar char="•"/>
            </a:pPr>
            <a:r>
              <a:rPr lang="en-GB" sz="800" dirty="0">
                <a:latin typeface="Arial" panose="020B0604020202020204" pitchFamily="34" charset="0"/>
                <a:cs typeface="Arial" panose="020B0604020202020204" pitchFamily="34" charset="0"/>
              </a:rPr>
              <a:t>Synthesisers</a:t>
            </a:r>
          </a:p>
          <a:p>
            <a:pPr marL="342900" indent="-342900">
              <a:buFont typeface="Arial" panose="020B0604020202020204" pitchFamily="34" charset="0"/>
              <a:buChar char="•"/>
            </a:pPr>
            <a:r>
              <a:rPr lang="en-GB" sz="800" dirty="0">
                <a:latin typeface="Arial" panose="020B0604020202020204" pitchFamily="34" charset="0"/>
                <a:cs typeface="Arial" panose="020B0604020202020204" pitchFamily="34" charset="0"/>
              </a:rPr>
              <a:t>Orchestral instruments (Violins, Trumpets, Saxophones)</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They may also be involved in making repairs to other equipment such as microphones, smoke machines and lights.</a:t>
            </a:r>
          </a:p>
          <a:p>
            <a:pPr marL="342900" indent="-342900">
              <a:buFont typeface="Arial" panose="020B0604020202020204" pitchFamily="34" charset="0"/>
              <a:buChar char="•"/>
            </a:pPr>
            <a:endParaRPr lang="en-GB" sz="800"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F0E71934-B154-4271-9F0C-9953B10A8D1D}"/>
              </a:ext>
            </a:extLst>
          </p:cNvPr>
          <p:cNvSpPr txBox="1"/>
          <p:nvPr/>
        </p:nvSpPr>
        <p:spPr>
          <a:xfrm>
            <a:off x="7875215" y="315241"/>
            <a:ext cx="1268785"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srgbClr val="333333"/>
                </a:solidFill>
                <a:effectLst/>
                <a:uLnTx/>
                <a:uFillTx/>
                <a:latin typeface="Verdana"/>
                <a:ea typeface="Verdana"/>
                <a:cs typeface="Verdana"/>
              </a:rPr>
              <a:t>Role: Engineer  </a:t>
            </a:r>
            <a:endParaRPr kumimoji="0" lang="en-US" sz="400" b="0" i="0" u="sng"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70A33D6B-AF07-4D12-B2B1-C75B5BC3B6A9}"/>
              </a:ext>
            </a:extLst>
          </p:cNvPr>
          <p:cNvSpPr txBox="1"/>
          <p:nvPr/>
        </p:nvSpPr>
        <p:spPr>
          <a:xfrm>
            <a:off x="4808331" y="1207009"/>
            <a:ext cx="3663208"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Responsible for:</a:t>
            </a:r>
          </a:p>
          <a:p>
            <a:pPr lvl="0">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 set-up of recording hardware and software.</a:t>
            </a:r>
          </a:p>
        </p:txBody>
      </p:sp>
      <p:sp>
        <p:nvSpPr>
          <p:cNvPr id="17" name="TextBox 16">
            <a:extLst>
              <a:ext uri="{FF2B5EF4-FFF2-40B4-BE49-F238E27FC236}">
                <a16:creationId xmlns:a16="http://schemas.microsoft.com/office/drawing/2014/main" id="{D51EE390-0837-466F-A2A3-8B0D4519F2F8}"/>
              </a:ext>
            </a:extLst>
          </p:cNvPr>
          <p:cNvSpPr txBox="1"/>
          <p:nvPr/>
        </p:nvSpPr>
        <p:spPr>
          <a:xfrm>
            <a:off x="4808332" y="438351"/>
            <a:ext cx="4460146"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Definition: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More commonly referred to as a recording engineer, they are in charge of setting up and managing the technical aspects of the recording.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6675717B-A1B5-4945-ACAF-1798A261AC93}"/>
              </a:ext>
            </a:extLst>
          </p:cNvPr>
          <p:cNvSpPr txBox="1"/>
          <p:nvPr/>
        </p:nvSpPr>
        <p:spPr>
          <a:xfrm>
            <a:off x="4765061" y="882308"/>
            <a:ext cx="420715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They do not usually make creative decisions; this would be the responsibility of the producer. </a:t>
            </a:r>
          </a:p>
        </p:txBody>
      </p:sp>
      <p:sp>
        <p:nvSpPr>
          <p:cNvPr id="19" name="TextBox 18">
            <a:extLst>
              <a:ext uri="{FF2B5EF4-FFF2-40B4-BE49-F238E27FC236}">
                <a16:creationId xmlns:a16="http://schemas.microsoft.com/office/drawing/2014/main" id="{B6E2477F-0FF5-4A38-B4CD-431CC8827A6D}"/>
              </a:ext>
            </a:extLst>
          </p:cNvPr>
          <p:cNvSpPr txBox="1"/>
          <p:nvPr/>
        </p:nvSpPr>
        <p:spPr>
          <a:xfrm>
            <a:off x="6513337" y="1528123"/>
            <a:ext cx="2755140"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Technical aspects could include: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Setting up microphones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Placement and positioning of microphones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Setting up the audio interface or mixing desk</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Setting up the recording project in the DAW</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Managing playback and basic audio editing</a:t>
            </a:r>
          </a:p>
        </p:txBody>
      </p:sp>
      <p:sp>
        <p:nvSpPr>
          <p:cNvPr id="20" name="TextBox 19">
            <a:extLst>
              <a:ext uri="{FF2B5EF4-FFF2-40B4-BE49-F238E27FC236}">
                <a16:creationId xmlns:a16="http://schemas.microsoft.com/office/drawing/2014/main" id="{8DAA934E-44E7-4D9B-B22A-2F581F7F85DC}"/>
              </a:ext>
            </a:extLst>
          </p:cNvPr>
          <p:cNvSpPr txBox="1"/>
          <p:nvPr/>
        </p:nvSpPr>
        <p:spPr>
          <a:xfrm>
            <a:off x="7704728" y="3161134"/>
            <a:ext cx="1382024"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sng" strike="noStrike" kern="1200" cap="none" spc="0" normalizeH="0" baseline="0" noProof="0" dirty="0">
                <a:ln>
                  <a:noFill/>
                </a:ln>
                <a:solidFill>
                  <a:srgbClr val="333333"/>
                </a:solidFill>
                <a:effectLst/>
                <a:uLnTx/>
                <a:uFillTx/>
                <a:latin typeface="Verdana"/>
                <a:ea typeface="Verdana"/>
                <a:cs typeface="Verdana"/>
              </a:rPr>
              <a:t>Role: Manager  </a:t>
            </a:r>
            <a:endParaRPr kumimoji="0" lang="en-US" sz="600" b="0" i="0" u="sng"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755DC067-238F-4CF5-B5CA-42D2A54317DE}"/>
              </a:ext>
            </a:extLst>
          </p:cNvPr>
          <p:cNvSpPr txBox="1"/>
          <p:nvPr/>
        </p:nvSpPr>
        <p:spPr>
          <a:xfrm>
            <a:off x="5805297" y="3256765"/>
            <a:ext cx="335858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Definition: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This is a person or team, who are in charge of the business side of an artist’s career. Managers work on commission, this means that they take a percentage of the artist’s earnings in return for managing them.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Responsible for:</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Negotiating contracts;</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Finding opportunities for clients;</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Overseeing the career development of clients.</a:t>
            </a:r>
            <a:endParaRPr kumimoji="0" lang="en-GB" sz="800"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25414583-534F-42E1-BC16-7B277D5602A5}"/>
              </a:ext>
            </a:extLst>
          </p:cNvPr>
          <p:cNvSpPr txBox="1"/>
          <p:nvPr/>
        </p:nvSpPr>
        <p:spPr>
          <a:xfrm>
            <a:off x="7926386" y="4747295"/>
            <a:ext cx="1342091"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srgbClr val="333333"/>
                </a:solidFill>
                <a:effectLst/>
                <a:uLnTx/>
                <a:uFillTx/>
                <a:latin typeface="Verdana"/>
                <a:ea typeface="Verdana"/>
                <a:cs typeface="Verdana"/>
              </a:rPr>
              <a:t>Role: Publicist </a:t>
            </a:r>
            <a:endParaRPr kumimoji="0" lang="en-US" sz="1000" b="0" i="0" u="sng" strike="noStrike" kern="1200" cap="none" spc="0" normalizeH="0" baseline="0" noProof="0" dirty="0">
              <a:ln>
                <a:noFill/>
              </a:ln>
              <a:solidFill>
                <a:srgbClr val="333333"/>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43A629A3-7325-4BAD-96E8-E9783F7E0823}"/>
              </a:ext>
            </a:extLst>
          </p:cNvPr>
          <p:cNvSpPr txBox="1"/>
          <p:nvPr/>
        </p:nvSpPr>
        <p:spPr>
          <a:xfrm>
            <a:off x="7328266" y="5016433"/>
            <a:ext cx="1802866"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Definition: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This is some who deals will any public relations. They will often be referred to as a PR manager.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Responsible for:</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Creating marketing strategies</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Running promotional campaigns</a:t>
            </a:r>
          </a:p>
          <a:p>
            <a:pPr marL="342900" lvl="0" indent="-342900">
              <a:buFont typeface="Arial" panose="020B0604020202020204" pitchFamily="34" charset="0"/>
              <a:buChar char="•"/>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Developing public image of clients</a:t>
            </a:r>
          </a:p>
        </p:txBody>
      </p:sp>
      <p:grpSp>
        <p:nvGrpSpPr>
          <p:cNvPr id="29" name="Group 28">
            <a:extLst>
              <a:ext uri="{FF2B5EF4-FFF2-40B4-BE49-F238E27FC236}">
                <a16:creationId xmlns:a16="http://schemas.microsoft.com/office/drawing/2014/main" id="{E315CC08-1FA7-415D-996E-4E9DCFA324E0}"/>
              </a:ext>
            </a:extLst>
          </p:cNvPr>
          <p:cNvGrpSpPr/>
          <p:nvPr/>
        </p:nvGrpSpPr>
        <p:grpSpPr>
          <a:xfrm>
            <a:off x="5917386" y="4786443"/>
            <a:ext cx="1338156" cy="845912"/>
            <a:chOff x="5965818" y="4024670"/>
            <a:chExt cx="4881155" cy="1200327"/>
          </a:xfrm>
          <a:solidFill>
            <a:srgbClr val="A098FA"/>
          </a:solidFill>
        </p:grpSpPr>
        <p:sp>
          <p:nvSpPr>
            <p:cNvPr id="30" name="Rectangle 29">
              <a:extLst>
                <a:ext uri="{FF2B5EF4-FFF2-40B4-BE49-F238E27FC236}">
                  <a16:creationId xmlns:a16="http://schemas.microsoft.com/office/drawing/2014/main" id="{A01D4FF0-61DA-45E5-AC52-125EE2F21C0F}"/>
                </a:ext>
              </a:extLst>
            </p:cNvPr>
            <p:cNvSpPr/>
            <p:nvPr/>
          </p:nvSpPr>
          <p:spPr>
            <a:xfrm>
              <a:off x="5965818" y="4024670"/>
              <a:ext cx="4881155" cy="120032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31" name="TextBox 30">
              <a:extLst>
                <a:ext uri="{FF2B5EF4-FFF2-40B4-BE49-F238E27FC236}">
                  <a16:creationId xmlns:a16="http://schemas.microsoft.com/office/drawing/2014/main" id="{22DD93B3-C873-4048-884A-171A88F9FF14}"/>
                </a:ext>
              </a:extLst>
            </p:cNvPr>
            <p:cNvSpPr txBox="1"/>
            <p:nvPr/>
          </p:nvSpPr>
          <p:spPr>
            <a:xfrm>
              <a:off x="6918578" y="4088169"/>
              <a:ext cx="3901438" cy="338554"/>
            </a:xfrm>
            <a:prstGeom prst="rect">
              <a:avLst/>
            </a:prstGeom>
            <a:noFill/>
          </p:spPr>
          <p:txBody>
            <a:bodyPr wrap="square">
              <a:spAutoFit/>
            </a:bodyPr>
            <a:lstStyle/>
            <a:p>
              <a:r>
                <a:rPr lang="en-GB" sz="800" b="1" dirty="0">
                  <a:solidFill>
                    <a:srgbClr val="333333"/>
                  </a:solidFill>
                  <a:latin typeface="Arial" panose="020B0604020202020204" pitchFamily="34" charset="0"/>
                  <a:cs typeface="Arial" panose="020B0604020202020204" pitchFamily="34" charset="0"/>
                </a:rPr>
                <a:t>Public Relations</a:t>
              </a:r>
            </a:p>
            <a:p>
              <a:r>
                <a:rPr lang="en-GB" sz="800" dirty="0">
                  <a:solidFill>
                    <a:srgbClr val="333333"/>
                  </a:solidFill>
                  <a:latin typeface="Arial" panose="020B0604020202020204" pitchFamily="34" charset="0"/>
                  <a:cs typeface="Arial" panose="020B0604020202020204" pitchFamily="34" charset="0"/>
                </a:rPr>
                <a:t>This is the relationship between the musical artist and the public.</a:t>
              </a:r>
            </a:p>
          </p:txBody>
        </p:sp>
        <p:pic>
          <p:nvPicPr>
            <p:cNvPr id="32" name="Picture 31" descr="Icon&#10;&#10;Description automatically generated">
              <a:extLst>
                <a:ext uri="{FF2B5EF4-FFF2-40B4-BE49-F238E27FC236}">
                  <a16:creationId xmlns:a16="http://schemas.microsoft.com/office/drawing/2014/main" id="{CF00A30E-B80F-46C3-B83A-DB37E16C97D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136200" y="4119259"/>
              <a:ext cx="611999" cy="614928"/>
            </a:xfrm>
            <a:prstGeom prst="rect">
              <a:avLst/>
            </a:prstGeom>
            <a:grpFill/>
          </p:spPr>
        </p:pic>
      </p:grpSp>
      <p:sp>
        <p:nvSpPr>
          <p:cNvPr id="33" name="TextBox 32">
            <a:extLst>
              <a:ext uri="{FF2B5EF4-FFF2-40B4-BE49-F238E27FC236}">
                <a16:creationId xmlns:a16="http://schemas.microsoft.com/office/drawing/2014/main" id="{090BDD05-6E1E-4A95-808D-E3D6A36079B0}"/>
              </a:ext>
            </a:extLst>
          </p:cNvPr>
          <p:cNvSpPr txBox="1"/>
          <p:nvPr/>
        </p:nvSpPr>
        <p:spPr>
          <a:xfrm>
            <a:off x="85758" y="5208214"/>
            <a:ext cx="4119562"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kumimoji="0" lang="en-GB" sz="1000" b="1" i="0" u="sng" strike="noStrike" kern="1200" cap="none" spc="0" normalizeH="0" baseline="0" noProof="0" dirty="0">
                <a:ln>
                  <a:noFill/>
                </a:ln>
                <a:solidFill>
                  <a:srgbClr val="333333"/>
                </a:solidFill>
                <a:effectLst/>
                <a:uLnTx/>
                <a:uFillTx/>
                <a:latin typeface="Verdana"/>
                <a:ea typeface="Verdana"/>
                <a:cs typeface="Verdana"/>
              </a:rPr>
              <a:t>Role: </a:t>
            </a:r>
            <a:r>
              <a:rPr lang="en-GB" sz="1000" b="1" u="sng" dirty="0">
                <a:solidFill>
                  <a:srgbClr val="333333"/>
                </a:solidFill>
                <a:latin typeface="Verdana"/>
                <a:ea typeface="Verdana"/>
                <a:cs typeface="Verdana"/>
              </a:rPr>
              <a:t>Artist and Repertoire </a:t>
            </a:r>
            <a:r>
              <a:rPr kumimoji="0" lang="en-GB" sz="1000" b="1" i="0" u="sng" strike="noStrike" kern="1200" cap="none" spc="0" normalizeH="0" baseline="0" noProof="0" dirty="0">
                <a:ln>
                  <a:noFill/>
                </a:ln>
                <a:solidFill>
                  <a:srgbClr val="333333"/>
                </a:solidFill>
                <a:effectLst/>
                <a:uLnTx/>
                <a:uFillTx/>
                <a:latin typeface="Verdana"/>
                <a:ea typeface="Verdana"/>
                <a:cs typeface="Verdana"/>
              </a:rPr>
              <a:t>  </a:t>
            </a:r>
            <a:endParaRPr kumimoji="0" lang="en-US" sz="1000" b="0" i="0" u="sng" strike="noStrike" kern="1200" cap="none" spc="0" normalizeH="0" baseline="0" noProof="0" dirty="0">
              <a:ln>
                <a:noFill/>
              </a:ln>
              <a:solidFill>
                <a:srgbClr val="333333"/>
              </a:solidFill>
              <a:effectLst/>
              <a:uLnTx/>
              <a:uFillTx/>
              <a:latin typeface="Calibri" panose="020F0502020204030204"/>
            </a:endParaRPr>
          </a:p>
        </p:txBody>
      </p:sp>
      <p:sp>
        <p:nvSpPr>
          <p:cNvPr id="34" name="TextBox 33">
            <a:extLst>
              <a:ext uri="{FF2B5EF4-FFF2-40B4-BE49-F238E27FC236}">
                <a16:creationId xmlns:a16="http://schemas.microsoft.com/office/drawing/2014/main" id="{228B76E8-3DB5-40A2-92CD-FE8AF0AEB723}"/>
              </a:ext>
            </a:extLst>
          </p:cNvPr>
          <p:cNvSpPr txBox="1"/>
          <p:nvPr/>
        </p:nvSpPr>
        <p:spPr>
          <a:xfrm>
            <a:off x="96709" y="5419913"/>
            <a:ext cx="4376944" cy="584775"/>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Definition:</a:t>
            </a:r>
          </a:p>
          <a:p>
            <a:pPr>
              <a:defRPr/>
            </a:pPr>
            <a:r>
              <a:rPr lang="en-GB" sz="800" dirty="0">
                <a:latin typeface="Arial"/>
                <a:ea typeface="Verdana"/>
                <a:cs typeface="Arial"/>
              </a:rPr>
              <a:t>More commonly referred to as A&amp;R. These are people who usually work for a record company and essentially are in charge of searching for new talent to sign to their record label.</a:t>
            </a:r>
          </a:p>
        </p:txBody>
      </p:sp>
      <p:sp>
        <p:nvSpPr>
          <p:cNvPr id="35" name="TextBox 34">
            <a:extLst>
              <a:ext uri="{FF2B5EF4-FFF2-40B4-BE49-F238E27FC236}">
                <a16:creationId xmlns:a16="http://schemas.microsoft.com/office/drawing/2014/main" id="{C62F2BD2-8498-43D5-9481-70C3B35B9E4B}"/>
              </a:ext>
            </a:extLst>
          </p:cNvPr>
          <p:cNvSpPr txBox="1"/>
          <p:nvPr/>
        </p:nvSpPr>
        <p:spPr>
          <a:xfrm>
            <a:off x="96709" y="5989503"/>
            <a:ext cx="4423734"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rPr>
              <a:t>Responsible for: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A&amp;R representatives are also in charge of developing the artists that they sign.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A big part of their job will be attending open mic events, gigs and networking in different music scenes to discover pre-empt what will be the next big hit.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latin typeface="Arial" panose="020B0604020202020204" pitchFamily="34" charset="0"/>
                <a:ea typeface="Verdana" panose="020B0604030504040204" pitchFamily="34" charset="0"/>
                <a:cs typeface="Arial" panose="020B0604020202020204" pitchFamily="34" charset="0"/>
              </a:rPr>
              <a:t>Increasingly, A&amp;R reps use social media/the internet to find talent.</a:t>
            </a:r>
            <a:endParaRPr kumimoji="0" lang="en-GB" sz="800" i="0" u="none" strike="noStrike" kern="1200" cap="none" spc="0" normalizeH="0" baseline="0" noProof="0" dirty="0">
              <a:ln>
                <a:noFill/>
              </a:ln>
              <a:solidFill>
                <a:prstClr val="black"/>
              </a:solidFill>
              <a:effectLst/>
              <a:uLnTx/>
              <a:uFillTx/>
              <a:latin typeface="Arial" panose="020B0604020202020204" pitchFamily="34" charset="0"/>
              <a:ea typeface="Verdana" panose="020B060403050404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0F536EB0-C9DF-41FF-BF57-27E84DFC030E}"/>
              </a:ext>
            </a:extLst>
          </p:cNvPr>
          <p:cNvPicPr>
            <a:picLocks noChangeAspect="1"/>
          </p:cNvPicPr>
          <p:nvPr/>
        </p:nvPicPr>
        <p:blipFill>
          <a:blip r:embed="rId5"/>
          <a:stretch>
            <a:fillRect/>
          </a:stretch>
        </p:blipFill>
        <p:spPr>
          <a:xfrm>
            <a:off x="3520323" y="474455"/>
            <a:ext cx="866922" cy="1323439"/>
          </a:xfrm>
          <a:prstGeom prst="rect">
            <a:avLst/>
          </a:prstGeom>
        </p:spPr>
      </p:pic>
      <p:pic>
        <p:nvPicPr>
          <p:cNvPr id="6" name="Picture 5">
            <a:extLst>
              <a:ext uri="{FF2B5EF4-FFF2-40B4-BE49-F238E27FC236}">
                <a16:creationId xmlns:a16="http://schemas.microsoft.com/office/drawing/2014/main" id="{13D60A52-BB5C-4FC6-9CED-F91B4BA07014}"/>
              </a:ext>
            </a:extLst>
          </p:cNvPr>
          <p:cNvPicPr>
            <a:picLocks noChangeAspect="1"/>
          </p:cNvPicPr>
          <p:nvPr/>
        </p:nvPicPr>
        <p:blipFill>
          <a:blip r:embed="rId6"/>
          <a:stretch>
            <a:fillRect/>
          </a:stretch>
        </p:blipFill>
        <p:spPr>
          <a:xfrm>
            <a:off x="3565106" y="2197982"/>
            <a:ext cx="1006894" cy="1108043"/>
          </a:xfrm>
          <a:prstGeom prst="rect">
            <a:avLst/>
          </a:prstGeom>
        </p:spPr>
      </p:pic>
      <p:pic>
        <p:nvPicPr>
          <p:cNvPr id="8" name="Picture 7">
            <a:extLst>
              <a:ext uri="{FF2B5EF4-FFF2-40B4-BE49-F238E27FC236}">
                <a16:creationId xmlns:a16="http://schemas.microsoft.com/office/drawing/2014/main" id="{DAB3674E-5244-4951-883F-067596267A5D}"/>
              </a:ext>
            </a:extLst>
          </p:cNvPr>
          <p:cNvPicPr>
            <a:picLocks noChangeAspect="1"/>
          </p:cNvPicPr>
          <p:nvPr/>
        </p:nvPicPr>
        <p:blipFill>
          <a:blip r:embed="rId7"/>
          <a:stretch>
            <a:fillRect/>
          </a:stretch>
        </p:blipFill>
        <p:spPr>
          <a:xfrm>
            <a:off x="4903112" y="3195187"/>
            <a:ext cx="877600" cy="1323439"/>
          </a:xfrm>
          <a:prstGeom prst="rect">
            <a:avLst/>
          </a:prstGeom>
        </p:spPr>
      </p:pic>
      <p:pic>
        <p:nvPicPr>
          <p:cNvPr id="10" name="Picture 9">
            <a:extLst>
              <a:ext uri="{FF2B5EF4-FFF2-40B4-BE49-F238E27FC236}">
                <a16:creationId xmlns:a16="http://schemas.microsoft.com/office/drawing/2014/main" id="{314274E3-701C-4C96-9234-034EBA1A3A64}"/>
              </a:ext>
            </a:extLst>
          </p:cNvPr>
          <p:cNvPicPr>
            <a:picLocks noChangeAspect="1"/>
          </p:cNvPicPr>
          <p:nvPr/>
        </p:nvPicPr>
        <p:blipFill>
          <a:blip r:embed="rId8"/>
          <a:stretch>
            <a:fillRect/>
          </a:stretch>
        </p:blipFill>
        <p:spPr>
          <a:xfrm>
            <a:off x="4442998" y="5223540"/>
            <a:ext cx="920227" cy="1515345"/>
          </a:xfrm>
          <a:prstGeom prst="rect">
            <a:avLst/>
          </a:prstGeom>
        </p:spPr>
      </p:pic>
      <p:pic>
        <p:nvPicPr>
          <p:cNvPr id="12" name="Picture 11">
            <a:extLst>
              <a:ext uri="{FF2B5EF4-FFF2-40B4-BE49-F238E27FC236}">
                <a16:creationId xmlns:a16="http://schemas.microsoft.com/office/drawing/2014/main" id="{2A74C1C9-39E2-4467-8CB1-0934C3CEC252}"/>
              </a:ext>
            </a:extLst>
          </p:cNvPr>
          <p:cNvPicPr>
            <a:picLocks noChangeAspect="1"/>
          </p:cNvPicPr>
          <p:nvPr/>
        </p:nvPicPr>
        <p:blipFill>
          <a:blip r:embed="rId9"/>
          <a:stretch>
            <a:fillRect/>
          </a:stretch>
        </p:blipFill>
        <p:spPr>
          <a:xfrm>
            <a:off x="5043232" y="1572175"/>
            <a:ext cx="1189710" cy="1414183"/>
          </a:xfrm>
          <a:prstGeom prst="rect">
            <a:avLst/>
          </a:prstGeom>
        </p:spPr>
      </p:pic>
      <p:pic>
        <p:nvPicPr>
          <p:cNvPr id="46" name="Picture 45">
            <a:extLst>
              <a:ext uri="{FF2B5EF4-FFF2-40B4-BE49-F238E27FC236}">
                <a16:creationId xmlns:a16="http://schemas.microsoft.com/office/drawing/2014/main" id="{1DDBD2F2-CAD9-4F12-A9D2-1D979FDEAF86}"/>
              </a:ext>
            </a:extLst>
          </p:cNvPr>
          <p:cNvPicPr>
            <a:picLocks noChangeAspect="1"/>
          </p:cNvPicPr>
          <p:nvPr/>
        </p:nvPicPr>
        <p:blipFill>
          <a:blip r:embed="rId10"/>
          <a:stretch>
            <a:fillRect/>
          </a:stretch>
        </p:blipFill>
        <p:spPr>
          <a:xfrm>
            <a:off x="6189397" y="5771688"/>
            <a:ext cx="1006895" cy="758498"/>
          </a:xfrm>
          <a:prstGeom prst="rect">
            <a:avLst/>
          </a:prstGeom>
        </p:spPr>
      </p:pic>
      <p:sp>
        <p:nvSpPr>
          <p:cNvPr id="47" name="TextBox 46">
            <a:extLst>
              <a:ext uri="{FF2B5EF4-FFF2-40B4-BE49-F238E27FC236}">
                <a16:creationId xmlns:a16="http://schemas.microsoft.com/office/drawing/2014/main" id="{068E42E8-07F6-4671-906E-1D7F68CE6C7C}"/>
              </a:ext>
            </a:extLst>
          </p:cNvPr>
          <p:cNvSpPr txBox="1"/>
          <p:nvPr/>
        </p:nvSpPr>
        <p:spPr>
          <a:xfrm>
            <a:off x="8735582" y="6471317"/>
            <a:ext cx="370729" cy="369332"/>
          </a:xfrm>
          <a:prstGeom prst="rect">
            <a:avLst/>
          </a:prstGeom>
          <a:solidFill>
            <a:srgbClr val="002060"/>
          </a:solidFill>
        </p:spPr>
        <p:txBody>
          <a:bodyPr wrap="square" rtlCol="0">
            <a:spAutoFit/>
          </a:bodyPr>
          <a:lstStyle/>
          <a:p>
            <a:r>
              <a:rPr lang="en-GB" dirty="0">
                <a:solidFill>
                  <a:schemeClr val="bg1"/>
                </a:solidFill>
              </a:rPr>
              <a:t>3</a:t>
            </a:r>
          </a:p>
        </p:txBody>
      </p:sp>
    </p:spTree>
    <p:extLst>
      <p:ext uri="{BB962C8B-B14F-4D97-AF65-F5344CB8AC3E}">
        <p14:creationId xmlns:p14="http://schemas.microsoft.com/office/powerpoint/2010/main" val="381892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51" grpId="0"/>
      <p:bldP spid="17" grpId="0"/>
      <p:bldP spid="21" grpId="0"/>
      <p:bldP spid="28" grpId="0"/>
      <p:bldP spid="34"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44">
            <a:extLst>
              <a:ext uri="{FF2B5EF4-FFF2-40B4-BE49-F238E27FC236}">
                <a16:creationId xmlns:a16="http://schemas.microsoft.com/office/drawing/2014/main" id="{4D9EE95F-7CAB-40CB-A5BC-3D4B897494C3}"/>
              </a:ext>
            </a:extLst>
          </p:cNvPr>
          <p:cNvPicPr>
            <a:picLocks noChangeAspect="1"/>
          </p:cNvPicPr>
          <p:nvPr/>
        </p:nvPicPr>
        <p:blipFill rotWithShape="1">
          <a:blip r:embed="rId3"/>
          <a:srcRect t="11269"/>
          <a:stretch/>
        </p:blipFill>
        <p:spPr>
          <a:xfrm>
            <a:off x="2954578" y="1877914"/>
            <a:ext cx="3156495" cy="1137557"/>
          </a:xfrm>
          <a:prstGeom prst="rect">
            <a:avLst/>
          </a:prstGeom>
        </p:spPr>
      </p:pic>
      <p:sp>
        <p:nvSpPr>
          <p:cNvPr id="4" name="TextBox 3">
            <a:extLst>
              <a:ext uri="{FF2B5EF4-FFF2-40B4-BE49-F238E27FC236}">
                <a16:creationId xmlns:a16="http://schemas.microsoft.com/office/drawing/2014/main" id="{2C8CA933-8304-43E8-97A3-62D5E800AE28}"/>
              </a:ext>
            </a:extLst>
          </p:cNvPr>
          <p:cNvSpPr txBox="1"/>
          <p:nvPr/>
        </p:nvSpPr>
        <p:spPr>
          <a:xfrm>
            <a:off x="2877799" y="7716"/>
            <a:ext cx="6257364" cy="307777"/>
          </a:xfrm>
          <a:prstGeom prst="rect">
            <a:avLst/>
          </a:prstGeom>
          <a:noFill/>
        </p:spPr>
        <p:txBody>
          <a:bodyPr wrap="square" rtlCol="0">
            <a:spAutoFit/>
          </a:bodyPr>
          <a:lstStyle/>
          <a:p>
            <a:pPr algn="ctr"/>
            <a:r>
              <a:rPr lang="en-GB" sz="1400" b="1" u="sng" dirty="0"/>
              <a:t>Content Area 1 – Music Technology and the Music Business - Knowledge Organiser</a:t>
            </a:r>
          </a:p>
        </p:txBody>
      </p:sp>
      <p:sp>
        <p:nvSpPr>
          <p:cNvPr id="40" name="TextBox 39">
            <a:extLst>
              <a:ext uri="{FF2B5EF4-FFF2-40B4-BE49-F238E27FC236}">
                <a16:creationId xmlns:a16="http://schemas.microsoft.com/office/drawing/2014/main" id="{87448A9A-6C02-4040-9400-2C15536CA1CE}"/>
              </a:ext>
            </a:extLst>
          </p:cNvPr>
          <p:cNvSpPr txBox="1"/>
          <p:nvPr/>
        </p:nvSpPr>
        <p:spPr>
          <a:xfrm>
            <a:off x="2948343" y="291851"/>
            <a:ext cx="1463020"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latin typeface="Arial" panose="020B0604020202020204" pitchFamily="34" charset="0"/>
                <a:ea typeface="Verdana" panose="020B0604030504040204" pitchFamily="34" charset="0"/>
                <a:cs typeface="Arial" panose="020B0604020202020204" pitchFamily="34" charset="0"/>
              </a:rPr>
              <a:t>Analogue recording</a:t>
            </a:r>
            <a:endParaRPr lang="en-GB" sz="1000" b="1" dirty="0">
              <a:latin typeface="Arial"/>
              <a:ea typeface="Verdana"/>
              <a:cs typeface="Arial"/>
            </a:endParaRPr>
          </a:p>
        </p:txBody>
      </p:sp>
      <p:sp>
        <p:nvSpPr>
          <p:cNvPr id="2" name="Rectangle 1">
            <a:extLst>
              <a:ext uri="{FF2B5EF4-FFF2-40B4-BE49-F238E27FC236}">
                <a16:creationId xmlns:a16="http://schemas.microsoft.com/office/drawing/2014/main" id="{E6795B90-0BC8-4EB6-8278-FA3D6C4E2762}"/>
              </a:ext>
            </a:extLst>
          </p:cNvPr>
          <p:cNvSpPr/>
          <p:nvPr/>
        </p:nvSpPr>
        <p:spPr>
          <a:xfrm>
            <a:off x="94123" y="77611"/>
            <a:ext cx="2614820" cy="2646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The Development of Music Technology</a:t>
            </a:r>
          </a:p>
        </p:txBody>
      </p:sp>
      <p:pic>
        <p:nvPicPr>
          <p:cNvPr id="5" name="Picture 4">
            <a:extLst>
              <a:ext uri="{FF2B5EF4-FFF2-40B4-BE49-F238E27FC236}">
                <a16:creationId xmlns:a16="http://schemas.microsoft.com/office/drawing/2014/main" id="{4811B3E3-4DCA-4CAA-BF3C-6AEED648B4CC}"/>
              </a:ext>
            </a:extLst>
          </p:cNvPr>
          <p:cNvPicPr>
            <a:picLocks noChangeAspect="1"/>
          </p:cNvPicPr>
          <p:nvPr/>
        </p:nvPicPr>
        <p:blipFill rotWithShape="1">
          <a:blip r:embed="rId4"/>
          <a:srcRect b="20113"/>
          <a:stretch/>
        </p:blipFill>
        <p:spPr>
          <a:xfrm>
            <a:off x="2957395" y="590960"/>
            <a:ext cx="1859754" cy="1106578"/>
          </a:xfrm>
          <a:prstGeom prst="rect">
            <a:avLst/>
          </a:prstGeom>
        </p:spPr>
      </p:pic>
      <p:pic>
        <p:nvPicPr>
          <p:cNvPr id="8" name="Picture 7">
            <a:extLst>
              <a:ext uri="{FF2B5EF4-FFF2-40B4-BE49-F238E27FC236}">
                <a16:creationId xmlns:a16="http://schemas.microsoft.com/office/drawing/2014/main" id="{AE751043-E8F6-43D4-A73A-F534C6A77B41}"/>
              </a:ext>
            </a:extLst>
          </p:cNvPr>
          <p:cNvPicPr>
            <a:picLocks noChangeAspect="1"/>
          </p:cNvPicPr>
          <p:nvPr/>
        </p:nvPicPr>
        <p:blipFill>
          <a:blip r:embed="rId5"/>
          <a:stretch>
            <a:fillRect/>
          </a:stretch>
        </p:blipFill>
        <p:spPr>
          <a:xfrm>
            <a:off x="5198490" y="845605"/>
            <a:ext cx="1056752" cy="1026032"/>
          </a:xfrm>
          <a:prstGeom prst="rect">
            <a:avLst/>
          </a:prstGeom>
        </p:spPr>
      </p:pic>
      <p:sp>
        <p:nvSpPr>
          <p:cNvPr id="9" name="TextBox 8">
            <a:extLst>
              <a:ext uri="{FF2B5EF4-FFF2-40B4-BE49-F238E27FC236}">
                <a16:creationId xmlns:a16="http://schemas.microsoft.com/office/drawing/2014/main" id="{96FDB44B-1BE9-4DD8-91B2-F25F209CCF7F}"/>
              </a:ext>
            </a:extLst>
          </p:cNvPr>
          <p:cNvSpPr txBox="1"/>
          <p:nvPr/>
        </p:nvSpPr>
        <p:spPr>
          <a:xfrm>
            <a:off x="4787153" y="328571"/>
            <a:ext cx="4244123" cy="584775"/>
          </a:xfrm>
          <a:prstGeom prst="rect">
            <a:avLst/>
          </a:prstGeom>
          <a:noFill/>
        </p:spPr>
        <p:txBody>
          <a:bodyPr wrap="square" lIns="91440" tIns="45720" rIns="91440" bIns="45720" rtlCol="0" anchor="t">
            <a:spAutoFit/>
          </a:bodyPr>
          <a:lstStyle/>
          <a:p>
            <a:pPr marL="171450" indent="-171450">
              <a:buFont typeface="Arial" panose="020B0604020202020204" pitchFamily="34" charset="0"/>
              <a:buChar char="•"/>
            </a:pPr>
            <a:r>
              <a:rPr lang="en-US" sz="800" dirty="0"/>
              <a:t>Early tape machines initially only allowed for </a:t>
            </a:r>
            <a:r>
              <a:rPr lang="en-US" sz="800" b="1" dirty="0"/>
              <a:t>1 or 2 tracks </a:t>
            </a:r>
            <a:r>
              <a:rPr lang="en-US" sz="800" dirty="0"/>
              <a:t>to be recorded to them.</a:t>
            </a:r>
          </a:p>
          <a:p>
            <a:pPr marL="171450" indent="-171450">
              <a:buFont typeface="Arial" panose="020B0604020202020204" pitchFamily="34" charset="0"/>
              <a:buChar char="•"/>
            </a:pPr>
            <a:r>
              <a:rPr lang="en-US" sz="800"/>
              <a:t>So the </a:t>
            </a:r>
            <a:r>
              <a:rPr lang="en-US" sz="800" b="1" dirty="0"/>
              <a:t>quality</a:t>
            </a:r>
            <a:r>
              <a:rPr lang="en-US" sz="800" dirty="0"/>
              <a:t> of early magnetic tape recordings was often </a:t>
            </a:r>
            <a:r>
              <a:rPr lang="en-US" sz="800" b="1" dirty="0"/>
              <a:t>not</a:t>
            </a:r>
            <a:r>
              <a:rPr lang="en-US" sz="800" dirty="0"/>
              <a:t> very good.</a:t>
            </a:r>
          </a:p>
          <a:p>
            <a:pPr marL="171450" indent="-171450">
              <a:buFont typeface="Arial" panose="020B0604020202020204" pitchFamily="34" charset="0"/>
              <a:buChar char="•"/>
            </a:pPr>
            <a:r>
              <a:rPr lang="en-US" sz="800" dirty="0"/>
              <a:t>There would be lots of unwanted </a:t>
            </a:r>
            <a:r>
              <a:rPr lang="en-US" sz="800" b="1" dirty="0"/>
              <a:t>noise, distortion </a:t>
            </a:r>
            <a:r>
              <a:rPr lang="en-US" sz="800" dirty="0"/>
              <a:t>and </a:t>
            </a:r>
            <a:r>
              <a:rPr lang="en-US" sz="800" b="1" dirty="0"/>
              <a:t>artefacts. </a:t>
            </a:r>
            <a:endParaRPr lang="en-US" sz="800" dirty="0"/>
          </a:p>
          <a:p>
            <a:pPr marL="171450" indent="-171450">
              <a:buFont typeface="Arial" panose="020B0604020202020204" pitchFamily="34" charset="0"/>
              <a:buChar char="•"/>
            </a:pPr>
            <a:endParaRPr lang="en-US" sz="800" dirty="0"/>
          </a:p>
        </p:txBody>
      </p:sp>
      <p:pic>
        <p:nvPicPr>
          <p:cNvPr id="62" name="Picture 61">
            <a:extLst>
              <a:ext uri="{FF2B5EF4-FFF2-40B4-BE49-F238E27FC236}">
                <a16:creationId xmlns:a16="http://schemas.microsoft.com/office/drawing/2014/main" id="{B4394ADD-0660-4940-A221-1CB3722DDFB0}"/>
              </a:ext>
            </a:extLst>
          </p:cNvPr>
          <p:cNvPicPr>
            <a:picLocks noChangeAspect="1"/>
          </p:cNvPicPr>
          <p:nvPr/>
        </p:nvPicPr>
        <p:blipFill>
          <a:blip r:embed="rId6"/>
          <a:stretch>
            <a:fillRect/>
          </a:stretch>
        </p:blipFill>
        <p:spPr>
          <a:xfrm>
            <a:off x="4068996" y="2982821"/>
            <a:ext cx="4662802" cy="509157"/>
          </a:xfrm>
          <a:prstGeom prst="rect">
            <a:avLst/>
          </a:prstGeom>
        </p:spPr>
      </p:pic>
      <p:pic>
        <p:nvPicPr>
          <p:cNvPr id="64" name="Picture 63">
            <a:extLst>
              <a:ext uri="{FF2B5EF4-FFF2-40B4-BE49-F238E27FC236}">
                <a16:creationId xmlns:a16="http://schemas.microsoft.com/office/drawing/2014/main" id="{85FFB38E-7767-49FF-95EC-D3F2AD1EF54C}"/>
              </a:ext>
            </a:extLst>
          </p:cNvPr>
          <p:cNvPicPr>
            <a:picLocks noChangeAspect="1"/>
          </p:cNvPicPr>
          <p:nvPr/>
        </p:nvPicPr>
        <p:blipFill>
          <a:blip r:embed="rId7"/>
          <a:stretch>
            <a:fillRect/>
          </a:stretch>
        </p:blipFill>
        <p:spPr>
          <a:xfrm>
            <a:off x="4129561" y="3487771"/>
            <a:ext cx="4570594" cy="402730"/>
          </a:xfrm>
          <a:prstGeom prst="rect">
            <a:avLst/>
          </a:prstGeom>
        </p:spPr>
      </p:pic>
      <p:sp>
        <p:nvSpPr>
          <p:cNvPr id="65" name="TextBox 64">
            <a:extLst>
              <a:ext uri="{FF2B5EF4-FFF2-40B4-BE49-F238E27FC236}">
                <a16:creationId xmlns:a16="http://schemas.microsoft.com/office/drawing/2014/main" id="{FCF8663D-0A59-40F2-BD79-83294C105435}"/>
              </a:ext>
            </a:extLst>
          </p:cNvPr>
          <p:cNvSpPr txBox="1"/>
          <p:nvPr/>
        </p:nvSpPr>
        <p:spPr>
          <a:xfrm>
            <a:off x="2920470" y="3077338"/>
            <a:ext cx="1024162" cy="338554"/>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To record using tape:</a:t>
            </a:r>
            <a:endParaRPr lang="en-GB" sz="800" b="1" dirty="0">
              <a:latin typeface="Arial"/>
              <a:ea typeface="Verdana"/>
              <a:cs typeface="Arial"/>
            </a:endParaRPr>
          </a:p>
        </p:txBody>
      </p:sp>
      <p:sp>
        <p:nvSpPr>
          <p:cNvPr id="66" name="TextBox 65">
            <a:extLst>
              <a:ext uri="{FF2B5EF4-FFF2-40B4-BE49-F238E27FC236}">
                <a16:creationId xmlns:a16="http://schemas.microsoft.com/office/drawing/2014/main" id="{1FC5E8C5-CC03-4A23-8B2E-2355C7E08F36}"/>
              </a:ext>
            </a:extLst>
          </p:cNvPr>
          <p:cNvSpPr txBox="1"/>
          <p:nvPr/>
        </p:nvSpPr>
        <p:spPr>
          <a:xfrm>
            <a:off x="2912907" y="3521194"/>
            <a:ext cx="1080190" cy="338554"/>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latin typeface="Arial" panose="020B0604020202020204" pitchFamily="34" charset="0"/>
                <a:ea typeface="Verdana" panose="020B0604030504040204" pitchFamily="34" charset="0"/>
                <a:cs typeface="Arial" panose="020B0604020202020204" pitchFamily="34" charset="0"/>
              </a:rPr>
              <a:t>To listen back to tape:</a:t>
            </a:r>
            <a:endParaRPr lang="en-GB" sz="800" b="1" dirty="0">
              <a:latin typeface="Arial"/>
              <a:ea typeface="Verdana"/>
              <a:cs typeface="Arial"/>
            </a:endParaRPr>
          </a:p>
        </p:txBody>
      </p:sp>
      <p:sp>
        <p:nvSpPr>
          <p:cNvPr id="68" name="TextBox 67">
            <a:extLst>
              <a:ext uri="{FF2B5EF4-FFF2-40B4-BE49-F238E27FC236}">
                <a16:creationId xmlns:a16="http://schemas.microsoft.com/office/drawing/2014/main" id="{860E48B1-F295-4D76-996D-002241073E80}"/>
              </a:ext>
            </a:extLst>
          </p:cNvPr>
          <p:cNvSpPr txBox="1"/>
          <p:nvPr/>
        </p:nvSpPr>
        <p:spPr>
          <a:xfrm>
            <a:off x="6226796" y="2004642"/>
            <a:ext cx="2858529" cy="1077218"/>
          </a:xfrm>
          <a:prstGeom prst="rect">
            <a:avLst/>
          </a:prstGeom>
          <a:noFill/>
        </p:spPr>
        <p:txBody>
          <a:bodyPr wrap="square" lIns="91440" tIns="45720" rIns="91440" bIns="45720" rtlCol="0" anchor="t">
            <a:spAutoFit/>
          </a:bodyPr>
          <a:lstStyle/>
          <a:p>
            <a:pPr marL="171450" indent="-171450">
              <a:buFont typeface="Arial" panose="020B0604020202020204" pitchFamily="34" charset="0"/>
              <a:buChar char="•"/>
            </a:pPr>
            <a:r>
              <a:rPr lang="en-US" sz="800" dirty="0"/>
              <a:t>The diagrams here show how tape is recorded to, and listened back to.</a:t>
            </a:r>
          </a:p>
          <a:p>
            <a:pPr marL="171450" indent="-171450">
              <a:buFont typeface="Arial" panose="020B0604020202020204" pitchFamily="34" charset="0"/>
              <a:buChar char="•"/>
            </a:pPr>
            <a:r>
              <a:rPr lang="en-US" sz="800" dirty="0"/>
              <a:t>You can see that to record, the record head converts the magnetic particles on the tape into a magnetic signal. This is how the music is stored.</a:t>
            </a:r>
          </a:p>
          <a:p>
            <a:pPr marL="171450" indent="-171450">
              <a:buFont typeface="Arial" panose="020B0604020202020204" pitchFamily="34" charset="0"/>
              <a:buChar char="•"/>
            </a:pPr>
            <a:r>
              <a:rPr lang="en-US" sz="800" dirty="0"/>
              <a:t>To listen back, the play head converts the magnetic signal back into an electrical voltage, which your speakers convert into audio you can hear.</a:t>
            </a:r>
          </a:p>
        </p:txBody>
      </p:sp>
      <p:cxnSp>
        <p:nvCxnSpPr>
          <p:cNvPr id="6" name="Straight Connector 5">
            <a:extLst>
              <a:ext uri="{FF2B5EF4-FFF2-40B4-BE49-F238E27FC236}">
                <a16:creationId xmlns:a16="http://schemas.microsoft.com/office/drawing/2014/main" id="{3C64883A-2894-4226-B6F3-46C1F042900D}"/>
              </a:ext>
            </a:extLst>
          </p:cNvPr>
          <p:cNvCxnSpPr>
            <a:cxnSpLocks/>
            <a:endCxn id="3" idx="3"/>
          </p:cNvCxnSpPr>
          <p:nvPr/>
        </p:nvCxnSpPr>
        <p:spPr>
          <a:xfrm>
            <a:off x="2819014" y="7716"/>
            <a:ext cx="28564" cy="6369027"/>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619CE93-11A6-4578-BFC9-275D59B95E8F}"/>
              </a:ext>
            </a:extLst>
          </p:cNvPr>
          <p:cNvCxnSpPr>
            <a:cxnSpLocks/>
          </p:cNvCxnSpPr>
          <p:nvPr/>
        </p:nvCxnSpPr>
        <p:spPr>
          <a:xfrm flipH="1">
            <a:off x="2838855" y="3909854"/>
            <a:ext cx="6246470" cy="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31" name="Picture 30">
            <a:extLst>
              <a:ext uri="{FF2B5EF4-FFF2-40B4-BE49-F238E27FC236}">
                <a16:creationId xmlns:a16="http://schemas.microsoft.com/office/drawing/2014/main" id="{E95460C6-D88E-4550-8A48-2789C88EBB52}"/>
              </a:ext>
            </a:extLst>
          </p:cNvPr>
          <p:cNvPicPr>
            <a:picLocks noChangeAspect="1"/>
          </p:cNvPicPr>
          <p:nvPr/>
        </p:nvPicPr>
        <p:blipFill>
          <a:blip r:embed="rId8"/>
          <a:stretch>
            <a:fillRect/>
          </a:stretch>
        </p:blipFill>
        <p:spPr>
          <a:xfrm>
            <a:off x="6734500" y="795045"/>
            <a:ext cx="1996069" cy="1183190"/>
          </a:xfrm>
          <a:prstGeom prst="rect">
            <a:avLst/>
          </a:prstGeom>
        </p:spPr>
      </p:pic>
      <p:pic>
        <p:nvPicPr>
          <p:cNvPr id="37" name="Picture 36">
            <a:extLst>
              <a:ext uri="{FF2B5EF4-FFF2-40B4-BE49-F238E27FC236}">
                <a16:creationId xmlns:a16="http://schemas.microsoft.com/office/drawing/2014/main" id="{628FF176-00FE-4525-9775-4C14197D898E}"/>
              </a:ext>
            </a:extLst>
          </p:cNvPr>
          <p:cNvPicPr>
            <a:picLocks noChangeAspect="1"/>
          </p:cNvPicPr>
          <p:nvPr/>
        </p:nvPicPr>
        <p:blipFill>
          <a:blip r:embed="rId9"/>
          <a:stretch>
            <a:fillRect/>
          </a:stretch>
        </p:blipFill>
        <p:spPr>
          <a:xfrm>
            <a:off x="94123" y="1598295"/>
            <a:ext cx="2586510" cy="369973"/>
          </a:xfrm>
          <a:prstGeom prst="rect">
            <a:avLst/>
          </a:prstGeom>
        </p:spPr>
      </p:pic>
      <p:sp>
        <p:nvSpPr>
          <p:cNvPr id="53" name="TextBox 52">
            <a:extLst>
              <a:ext uri="{FF2B5EF4-FFF2-40B4-BE49-F238E27FC236}">
                <a16:creationId xmlns:a16="http://schemas.microsoft.com/office/drawing/2014/main" id="{3E62894B-C8AC-44E9-9205-90FEFECA0217}"/>
              </a:ext>
            </a:extLst>
          </p:cNvPr>
          <p:cNvSpPr txBox="1"/>
          <p:nvPr/>
        </p:nvSpPr>
        <p:spPr>
          <a:xfrm>
            <a:off x="62325" y="1978602"/>
            <a:ext cx="2343189" cy="230832"/>
          </a:xfrm>
          <a:prstGeom prst="rect">
            <a:avLst/>
          </a:prstGeom>
          <a:noFill/>
        </p:spPr>
        <p:txBody>
          <a:bodyPr wrap="square" rtlCol="0">
            <a:spAutoFit/>
          </a:bodyPr>
          <a:lstStyle/>
          <a:p>
            <a:r>
              <a:rPr lang="en-US" sz="900" b="1" u="sng" dirty="0">
                <a:latin typeface="Arial" panose="020B0604020202020204" pitchFamily="34" charset="0"/>
                <a:cs typeface="Arial" panose="020B0604020202020204" pitchFamily="34" charset="0"/>
              </a:rPr>
              <a:t>Early Multitrack Recording c.1964-1969</a:t>
            </a:r>
          </a:p>
        </p:txBody>
      </p:sp>
      <p:sp>
        <p:nvSpPr>
          <p:cNvPr id="56" name="TextBox 55">
            <a:extLst>
              <a:ext uri="{FF2B5EF4-FFF2-40B4-BE49-F238E27FC236}">
                <a16:creationId xmlns:a16="http://schemas.microsoft.com/office/drawing/2014/main" id="{945CD60C-1AAE-4467-9854-4DAC48E65D04}"/>
              </a:ext>
            </a:extLst>
          </p:cNvPr>
          <p:cNvSpPr txBox="1"/>
          <p:nvPr/>
        </p:nvSpPr>
        <p:spPr>
          <a:xfrm>
            <a:off x="62997" y="647523"/>
            <a:ext cx="1704313" cy="353943"/>
          </a:xfrm>
          <a:prstGeom prst="rect">
            <a:avLst/>
          </a:prstGeom>
          <a:noFill/>
        </p:spPr>
        <p:txBody>
          <a:bodyPr wrap="none" rtlCol="0">
            <a:spAutoFit/>
          </a:bodyPr>
          <a:lstStyle/>
          <a:p>
            <a:r>
              <a:rPr lang="en-US" sz="900" b="1" u="sng" dirty="0">
                <a:latin typeface="Arial" panose="020B0604020202020204" pitchFamily="34" charset="0"/>
                <a:cs typeface="Arial" panose="020B0604020202020204" pitchFamily="34" charset="0"/>
              </a:rPr>
              <a:t>Direct to tape: c.1930 - 1963</a:t>
            </a:r>
          </a:p>
          <a:p>
            <a:endParaRPr lang="en-US" sz="800" b="1" dirty="0">
              <a:latin typeface="Arial" panose="020B0604020202020204" pitchFamily="34" charset="0"/>
              <a:cs typeface="Arial" panose="020B0604020202020204" pitchFamily="34" charset="0"/>
            </a:endParaRPr>
          </a:p>
        </p:txBody>
      </p:sp>
      <p:sp>
        <p:nvSpPr>
          <p:cNvPr id="57" name="TextBox 56">
            <a:extLst>
              <a:ext uri="{FF2B5EF4-FFF2-40B4-BE49-F238E27FC236}">
                <a16:creationId xmlns:a16="http://schemas.microsoft.com/office/drawing/2014/main" id="{0D8796B7-EC5D-486A-BCAE-41369794F5CD}"/>
              </a:ext>
            </a:extLst>
          </p:cNvPr>
          <p:cNvSpPr txBox="1"/>
          <p:nvPr/>
        </p:nvSpPr>
        <p:spPr>
          <a:xfrm>
            <a:off x="49605" y="877605"/>
            <a:ext cx="2769409" cy="707886"/>
          </a:xfrm>
          <a:prstGeom prst="rect">
            <a:avLst/>
          </a:prstGeom>
          <a:noFill/>
        </p:spPr>
        <p:txBody>
          <a:bodyPr wrap="square">
            <a:spAutoFit/>
          </a:bodyPr>
          <a:lstStyle/>
          <a:p>
            <a:pPr marL="171450" indent="-171450">
              <a:buFont typeface="Arial" panose="020B0604020202020204" pitchFamily="34" charset="0"/>
              <a:buChar char="•"/>
            </a:pPr>
            <a:r>
              <a:rPr lang="en-US" sz="800" b="1" dirty="0">
                <a:latin typeface="Arial" panose="020B0604020202020204" pitchFamily="34" charset="0"/>
                <a:cs typeface="Arial" panose="020B0604020202020204" pitchFamily="34" charset="0"/>
              </a:rPr>
              <a:t>2-track recording </a:t>
            </a:r>
            <a:r>
              <a:rPr lang="en-US" sz="800" dirty="0">
                <a:latin typeface="Arial" panose="020B0604020202020204" pitchFamily="34" charset="0"/>
                <a:cs typeface="Arial" panose="020B0604020202020204" pitchFamily="34" charset="0"/>
              </a:rPr>
              <a:t>became possible in the 50s.</a:t>
            </a:r>
          </a:p>
          <a:p>
            <a:pPr marL="171450" indent="-171450">
              <a:buFont typeface="Arial" panose="020B0604020202020204" pitchFamily="34" charset="0"/>
              <a:buChar char="•"/>
            </a:pPr>
            <a:r>
              <a:rPr lang="en-US" sz="800" dirty="0">
                <a:latin typeface="Arial" panose="020B0604020202020204" pitchFamily="34" charset="0"/>
                <a:cs typeface="Arial" panose="020B0604020202020204" pitchFamily="34" charset="0"/>
              </a:rPr>
              <a:t>This made stereo recordings possible.</a:t>
            </a:r>
          </a:p>
          <a:p>
            <a:pPr marL="171450" indent="-171450">
              <a:buFont typeface="Arial" panose="020B0604020202020204" pitchFamily="34" charset="0"/>
              <a:buChar char="•"/>
            </a:pPr>
            <a:r>
              <a:rPr lang="en-US" sz="800" dirty="0">
                <a:latin typeface="Arial" panose="020B0604020202020204" pitchFamily="34" charset="0"/>
                <a:cs typeface="Arial" panose="020B0604020202020204" pitchFamily="34" charset="0"/>
              </a:rPr>
              <a:t>Performers had to be very skilled because tape cost a lot and you had to record everything at once.</a:t>
            </a:r>
          </a:p>
          <a:p>
            <a:pPr marL="171450" indent="-171450">
              <a:buFont typeface="Arial" panose="020B0604020202020204" pitchFamily="34" charset="0"/>
              <a:buChar char="•"/>
            </a:pPr>
            <a:r>
              <a:rPr lang="en-US" sz="800" dirty="0">
                <a:latin typeface="Arial" panose="020B0604020202020204" pitchFamily="34" charset="0"/>
                <a:cs typeface="Arial" panose="020B0604020202020204" pitchFamily="34" charset="0"/>
              </a:rPr>
              <a:t>Engineers made edits with razors; destructive editing</a:t>
            </a:r>
          </a:p>
        </p:txBody>
      </p:sp>
      <p:sp>
        <p:nvSpPr>
          <p:cNvPr id="59" name="TextBox 58">
            <a:extLst>
              <a:ext uri="{FF2B5EF4-FFF2-40B4-BE49-F238E27FC236}">
                <a16:creationId xmlns:a16="http://schemas.microsoft.com/office/drawing/2014/main" id="{42552B7E-4442-44DB-9CA5-0FFC132647C3}"/>
              </a:ext>
            </a:extLst>
          </p:cNvPr>
          <p:cNvSpPr txBox="1"/>
          <p:nvPr/>
        </p:nvSpPr>
        <p:spPr>
          <a:xfrm>
            <a:off x="69446" y="2192494"/>
            <a:ext cx="2769409" cy="2185214"/>
          </a:xfrm>
          <a:prstGeom prst="rect">
            <a:avLst/>
          </a:prstGeom>
          <a:noFill/>
        </p:spPr>
        <p:txBody>
          <a:bodyPr wrap="square">
            <a:spAutoFit/>
          </a:bodyPr>
          <a:lstStyle/>
          <a:p>
            <a:pPr marL="171450" indent="-171450">
              <a:buFont typeface="Arial" panose="020B0604020202020204" pitchFamily="34" charset="0"/>
              <a:buChar char="•"/>
            </a:pPr>
            <a:r>
              <a:rPr lang="en-US" sz="800" b="1" dirty="0">
                <a:latin typeface="Arial" panose="020B0604020202020204" pitchFamily="34" charset="0"/>
                <a:cs typeface="Arial" panose="020B0604020202020204" pitchFamily="34" charset="0"/>
              </a:rPr>
              <a:t>4 track </a:t>
            </a:r>
            <a:r>
              <a:rPr lang="en-US" sz="800" dirty="0">
                <a:latin typeface="Arial" panose="020B0604020202020204" pitchFamily="34" charset="0"/>
                <a:cs typeface="Arial" panose="020B0604020202020204" pitchFamily="34" charset="0"/>
              </a:rPr>
              <a:t>recording became available in the early 60s</a:t>
            </a:r>
          </a:p>
          <a:p>
            <a:pPr marL="171450" indent="-171450">
              <a:buFont typeface="Arial" panose="020B0604020202020204" pitchFamily="34" charset="0"/>
              <a:buChar char="•"/>
            </a:pPr>
            <a:r>
              <a:rPr lang="en-US" sz="800" b="1" dirty="0">
                <a:latin typeface="Arial" panose="020B0604020202020204" pitchFamily="34" charset="0"/>
                <a:cs typeface="Arial" panose="020B0604020202020204" pitchFamily="34" charset="0"/>
              </a:rPr>
              <a:t>8 track </a:t>
            </a:r>
            <a:r>
              <a:rPr lang="en-US" sz="800" dirty="0">
                <a:latin typeface="Arial" panose="020B0604020202020204" pitchFamily="34" charset="0"/>
                <a:cs typeface="Arial" panose="020B0604020202020204" pitchFamily="34" charset="0"/>
              </a:rPr>
              <a:t>recording became available in the late 60s</a:t>
            </a:r>
          </a:p>
          <a:p>
            <a:pPr marL="171450" indent="-171450">
              <a:buFont typeface="Arial" panose="020B0604020202020204" pitchFamily="34" charset="0"/>
              <a:buChar char="•"/>
            </a:pPr>
            <a:r>
              <a:rPr lang="en-US" sz="800" b="1" dirty="0">
                <a:latin typeface="Arial" panose="020B0604020202020204" pitchFamily="34" charset="0"/>
                <a:cs typeface="Arial" panose="020B0604020202020204" pitchFamily="34" charset="0"/>
              </a:rPr>
              <a:t>Reduction mixing </a:t>
            </a:r>
            <a:r>
              <a:rPr lang="en-US" sz="800" dirty="0">
                <a:latin typeface="Arial" panose="020B0604020202020204" pitchFamily="34" charset="0"/>
                <a:cs typeface="Arial" panose="020B0604020202020204" pitchFamily="34" charset="0"/>
              </a:rPr>
              <a:t>made it possible to record instruments in </a:t>
            </a:r>
            <a:r>
              <a:rPr lang="en-US" sz="800" b="1" dirty="0">
                <a:latin typeface="Arial" panose="020B0604020202020204" pitchFamily="34" charset="0"/>
                <a:cs typeface="Arial" panose="020B0604020202020204" pitchFamily="34" charset="0"/>
              </a:rPr>
              <a:t>isolation</a:t>
            </a:r>
            <a:r>
              <a:rPr lang="en-US" sz="800" dirty="0">
                <a:latin typeface="Arial" panose="020B0604020202020204" pitchFamily="34" charset="0"/>
                <a:cs typeface="Arial" panose="020B0604020202020204" pitchFamily="34" charset="0"/>
              </a:rPr>
              <a:t>, one at a time.</a:t>
            </a:r>
          </a:p>
          <a:p>
            <a:pPr marL="171450" indent="-171450">
              <a:buFont typeface="Arial" panose="020B0604020202020204" pitchFamily="34" charset="0"/>
              <a:buChar char="•"/>
            </a:pPr>
            <a:r>
              <a:rPr lang="en-US" sz="800" dirty="0">
                <a:latin typeface="Arial" panose="020B0604020202020204" pitchFamily="34" charset="0"/>
                <a:cs typeface="Arial" panose="020B0604020202020204" pitchFamily="34" charset="0"/>
              </a:rPr>
              <a:t>This is called </a:t>
            </a:r>
            <a:r>
              <a:rPr lang="en-US" sz="800" b="1" dirty="0">
                <a:latin typeface="Arial" panose="020B0604020202020204" pitchFamily="34" charset="0"/>
                <a:cs typeface="Arial" panose="020B0604020202020204" pitchFamily="34" charset="0"/>
              </a:rPr>
              <a:t>overdubbing</a:t>
            </a:r>
            <a:r>
              <a:rPr lang="en-US" sz="800" dirty="0">
                <a:latin typeface="Arial" panose="020B0604020202020204" pitchFamily="34" charset="0"/>
                <a:cs typeface="Arial" panose="020B0604020202020204" pitchFamily="34" charset="0"/>
              </a:rPr>
              <a:t>. It makes it possible to record instruments in </a:t>
            </a:r>
            <a:r>
              <a:rPr lang="en-US" sz="800" b="1" dirty="0">
                <a:latin typeface="Arial" panose="020B0604020202020204" pitchFamily="34" charset="0"/>
                <a:cs typeface="Arial" panose="020B0604020202020204" pitchFamily="34" charset="0"/>
              </a:rPr>
              <a:t>isolation</a:t>
            </a:r>
            <a:r>
              <a:rPr lang="en-US" sz="800" dirty="0">
                <a:latin typeface="Arial" panose="020B0604020202020204" pitchFamily="34" charset="0"/>
                <a:cs typeface="Arial" panose="020B0604020202020204" pitchFamily="34" charset="0"/>
              </a:rPr>
              <a:t> from each other.</a:t>
            </a:r>
          </a:p>
          <a:p>
            <a:pPr marL="171450" indent="-171450">
              <a:buFont typeface="Arial" panose="020B0604020202020204" pitchFamily="34" charset="0"/>
              <a:buChar char="•"/>
            </a:pPr>
            <a:r>
              <a:rPr lang="en-US" sz="800" dirty="0">
                <a:latin typeface="Arial" panose="020B0604020202020204" pitchFamily="34" charset="0"/>
                <a:cs typeface="Arial" panose="020B0604020202020204" pitchFamily="34" charset="0"/>
              </a:rPr>
              <a:t>This leads to greater </a:t>
            </a:r>
            <a:r>
              <a:rPr lang="en-US" sz="800" b="1" dirty="0">
                <a:latin typeface="Arial" panose="020B0604020202020204" pitchFamily="34" charset="0"/>
                <a:cs typeface="Arial" panose="020B0604020202020204" pitchFamily="34" charset="0"/>
              </a:rPr>
              <a:t>separation</a:t>
            </a:r>
            <a:r>
              <a:rPr lang="en-US" sz="800" dirty="0">
                <a:latin typeface="Arial" panose="020B0604020202020204" pitchFamily="34" charset="0"/>
                <a:cs typeface="Arial" panose="020B0604020202020204" pitchFamily="34" charset="0"/>
              </a:rPr>
              <a:t> of instruments in the mix.</a:t>
            </a:r>
          </a:p>
          <a:p>
            <a:endParaRPr lang="en-US" sz="800" b="1"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Reduction mixing </a:t>
            </a:r>
            <a:r>
              <a:rPr lang="en-US" sz="800" dirty="0">
                <a:latin typeface="Arial" panose="020B0604020202020204" pitchFamily="34" charset="0"/>
                <a:cs typeface="Arial" panose="020B0604020202020204" pitchFamily="34" charset="0"/>
              </a:rPr>
              <a:t>is where you record three tracks and </a:t>
            </a:r>
            <a:r>
              <a:rPr lang="en-US" sz="800" b="1" dirty="0">
                <a:latin typeface="Arial" panose="020B0604020202020204" pitchFamily="34" charset="0"/>
                <a:cs typeface="Arial" panose="020B0604020202020204" pitchFamily="34" charset="0"/>
              </a:rPr>
              <a:t>bounce</a:t>
            </a:r>
            <a:r>
              <a:rPr lang="en-US" sz="800" dirty="0">
                <a:latin typeface="Arial" panose="020B0604020202020204" pitchFamily="34" charset="0"/>
                <a:cs typeface="Arial" panose="020B0604020202020204" pitchFamily="34" charset="0"/>
              </a:rPr>
              <a:t> them onto the fourth. You then erase the first three tracks so you have 3 more tracks to use. </a:t>
            </a:r>
            <a:r>
              <a:rPr lang="en-US" sz="800" b="1" dirty="0">
                <a:latin typeface="Arial" panose="020B0604020202020204" pitchFamily="34" charset="0"/>
                <a:cs typeface="Arial" panose="020B0604020202020204" pitchFamily="34" charset="0"/>
              </a:rPr>
              <a:t>Or </a:t>
            </a:r>
            <a:r>
              <a:rPr lang="en-US" sz="800" dirty="0">
                <a:latin typeface="Arial" panose="020B0604020202020204" pitchFamily="34" charset="0"/>
                <a:cs typeface="Arial" panose="020B0604020202020204" pitchFamily="34" charset="0"/>
              </a:rPr>
              <a:t>you could bounce all four tracks onto a separate machine!</a:t>
            </a:r>
            <a:endParaRPr lang="en-US" sz="800" b="1" dirty="0">
              <a:latin typeface="Arial" panose="020B0604020202020204" pitchFamily="34" charset="0"/>
              <a:cs typeface="Arial" panose="020B0604020202020204" pitchFamily="34" charset="0"/>
            </a:endParaRPr>
          </a:p>
          <a:p>
            <a:endParaRPr lang="en-US" sz="800" b="1"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An advantage is </a:t>
            </a:r>
            <a:r>
              <a:rPr lang="en-US" sz="800" dirty="0">
                <a:latin typeface="Arial" panose="020B0604020202020204" pitchFamily="34" charset="0"/>
                <a:cs typeface="Arial" panose="020B0604020202020204" pitchFamily="34" charset="0"/>
              </a:rPr>
              <a:t>you can have lots of tracks.</a:t>
            </a:r>
          </a:p>
          <a:p>
            <a:r>
              <a:rPr lang="en-US" sz="800" b="1" dirty="0">
                <a:latin typeface="Arial" panose="020B0604020202020204" pitchFamily="34" charset="0"/>
                <a:cs typeface="Arial" panose="020B0604020202020204" pitchFamily="34" charset="0"/>
              </a:rPr>
              <a:t>A disadvantage </a:t>
            </a:r>
            <a:r>
              <a:rPr lang="en-US" sz="800" dirty="0">
                <a:latin typeface="Arial" panose="020B0604020202020204" pitchFamily="34" charset="0"/>
                <a:cs typeface="Arial" panose="020B0604020202020204" pitchFamily="34" charset="0"/>
              </a:rPr>
              <a:t>is that reusing the tape causes a loss in quality.</a:t>
            </a:r>
          </a:p>
        </p:txBody>
      </p:sp>
      <p:sp>
        <p:nvSpPr>
          <p:cNvPr id="60" name="TextBox 59">
            <a:extLst>
              <a:ext uri="{FF2B5EF4-FFF2-40B4-BE49-F238E27FC236}">
                <a16:creationId xmlns:a16="http://schemas.microsoft.com/office/drawing/2014/main" id="{C58CB017-19B4-4318-B6A4-19726C21739B}"/>
              </a:ext>
            </a:extLst>
          </p:cNvPr>
          <p:cNvSpPr txBox="1"/>
          <p:nvPr/>
        </p:nvSpPr>
        <p:spPr>
          <a:xfrm>
            <a:off x="97657" y="4421575"/>
            <a:ext cx="2416046" cy="230832"/>
          </a:xfrm>
          <a:prstGeom prst="rect">
            <a:avLst/>
          </a:prstGeom>
          <a:noFill/>
        </p:spPr>
        <p:txBody>
          <a:bodyPr wrap="none" rtlCol="0">
            <a:spAutoFit/>
          </a:bodyPr>
          <a:lstStyle/>
          <a:p>
            <a:r>
              <a:rPr lang="en-US" sz="900" b="1" u="sng" dirty="0">
                <a:latin typeface="Arial" panose="020B0604020202020204" pitchFamily="34" charset="0"/>
                <a:cs typeface="Arial" panose="020B0604020202020204" pitchFamily="34" charset="0"/>
              </a:rPr>
              <a:t>24 Track Multitrack Recording 1969-1995</a:t>
            </a:r>
          </a:p>
        </p:txBody>
      </p:sp>
      <p:sp>
        <p:nvSpPr>
          <p:cNvPr id="61" name="TextBox 60">
            <a:extLst>
              <a:ext uri="{FF2B5EF4-FFF2-40B4-BE49-F238E27FC236}">
                <a16:creationId xmlns:a16="http://schemas.microsoft.com/office/drawing/2014/main" id="{0621684A-A89B-4BA7-99EF-7313D7B3BC2A}"/>
              </a:ext>
            </a:extLst>
          </p:cNvPr>
          <p:cNvSpPr txBox="1"/>
          <p:nvPr/>
        </p:nvSpPr>
        <p:spPr>
          <a:xfrm>
            <a:off x="49605" y="4697407"/>
            <a:ext cx="2870865" cy="1077218"/>
          </a:xfrm>
          <a:prstGeom prst="rect">
            <a:avLst/>
          </a:prstGeom>
          <a:noFill/>
        </p:spPr>
        <p:txBody>
          <a:bodyPr wrap="square">
            <a:spAutoFit/>
          </a:bodyPr>
          <a:lstStyle/>
          <a:p>
            <a:r>
              <a:rPr lang="en-US" sz="800" dirty="0">
                <a:latin typeface="Arial" panose="020B0604020202020204" pitchFamily="34" charset="0"/>
                <a:cs typeface="Arial" panose="020B0604020202020204" pitchFamily="34" charset="0"/>
              </a:rPr>
              <a:t>By the end of the 60s large tape machines were common in most recording studios.</a:t>
            </a:r>
          </a:p>
          <a:p>
            <a:endParaRPr lang="en-US" sz="800"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16</a:t>
            </a:r>
            <a:r>
              <a:rPr lang="en-US" sz="800" dirty="0">
                <a:latin typeface="Arial" panose="020B0604020202020204" pitchFamily="34" charset="0"/>
                <a:cs typeface="Arial" panose="020B0604020202020204" pitchFamily="34" charset="0"/>
              </a:rPr>
              <a:t> and </a:t>
            </a:r>
            <a:r>
              <a:rPr lang="en-US" sz="800" b="1" dirty="0">
                <a:latin typeface="Arial" panose="020B0604020202020204" pitchFamily="34" charset="0"/>
                <a:cs typeface="Arial" panose="020B0604020202020204" pitchFamily="34" charset="0"/>
              </a:rPr>
              <a:t>24 track </a:t>
            </a:r>
            <a:r>
              <a:rPr lang="en-US" sz="800" dirty="0">
                <a:latin typeface="Arial" panose="020B0604020202020204" pitchFamily="34" charset="0"/>
                <a:cs typeface="Arial" panose="020B0604020202020204" pitchFamily="34" charset="0"/>
              </a:rPr>
              <a:t>machines were commonplace.</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These new machines used </a:t>
            </a:r>
            <a:r>
              <a:rPr lang="en-US" sz="800" b="1" dirty="0">
                <a:latin typeface="Arial" panose="020B0604020202020204" pitchFamily="34" charset="0"/>
                <a:cs typeface="Arial" panose="020B0604020202020204" pitchFamily="34" charset="0"/>
              </a:rPr>
              <a:t>2-inch</a:t>
            </a:r>
            <a:r>
              <a:rPr lang="en-US" sz="800" dirty="0">
                <a:latin typeface="Arial" panose="020B0604020202020204" pitchFamily="34" charset="0"/>
                <a:cs typeface="Arial" panose="020B0604020202020204" pitchFamily="34" charset="0"/>
              </a:rPr>
              <a:t> tape rather than </a:t>
            </a:r>
            <a:r>
              <a:rPr lang="en-US" sz="800" b="1" dirty="0">
                <a:latin typeface="Arial" panose="020B0604020202020204" pitchFamily="34" charset="0"/>
                <a:cs typeface="Arial" panose="020B0604020202020204" pitchFamily="34" charset="0"/>
              </a:rPr>
              <a:t>¼-inch tape, </a:t>
            </a:r>
            <a:r>
              <a:rPr lang="en-US" sz="800" dirty="0">
                <a:latin typeface="Arial" panose="020B0604020202020204" pitchFamily="34" charset="0"/>
                <a:cs typeface="Arial" panose="020B0604020202020204" pitchFamily="34" charset="0"/>
              </a:rPr>
              <a:t>which dramatically improved the quality of the recordings. There were much fewer </a:t>
            </a:r>
            <a:r>
              <a:rPr lang="en-US" sz="800" b="1" dirty="0">
                <a:latin typeface="Arial" panose="020B0604020202020204" pitchFamily="34" charset="0"/>
                <a:cs typeface="Arial" panose="020B0604020202020204" pitchFamily="34" charset="0"/>
              </a:rPr>
              <a:t>artefacts</a:t>
            </a:r>
            <a:r>
              <a:rPr lang="en-US" sz="800" dirty="0">
                <a:latin typeface="Arial" panose="020B0604020202020204" pitchFamily="34" charset="0"/>
                <a:cs typeface="Arial" panose="020B0604020202020204" pitchFamily="34" charset="0"/>
              </a:rPr>
              <a:t>.</a:t>
            </a:r>
          </a:p>
        </p:txBody>
      </p:sp>
      <p:sp>
        <p:nvSpPr>
          <p:cNvPr id="50" name="TextBox 49">
            <a:extLst>
              <a:ext uri="{FF2B5EF4-FFF2-40B4-BE49-F238E27FC236}">
                <a16:creationId xmlns:a16="http://schemas.microsoft.com/office/drawing/2014/main" id="{98BB93A9-1D18-4D89-BFD8-E3FAE9BD5C94}"/>
              </a:ext>
            </a:extLst>
          </p:cNvPr>
          <p:cNvSpPr txBox="1"/>
          <p:nvPr/>
        </p:nvSpPr>
        <p:spPr>
          <a:xfrm>
            <a:off x="135839" y="5861685"/>
            <a:ext cx="2142223" cy="707886"/>
          </a:xfrm>
          <a:prstGeom prst="rect">
            <a:avLst/>
          </a:prstGeom>
          <a:noFill/>
          <a:ln w="38100">
            <a:solidFill>
              <a:srgbClr val="00B0F0"/>
            </a:solidFill>
          </a:ln>
        </p:spPr>
        <p:txBody>
          <a:bodyPr wrap="square" rtlCol="0">
            <a:spAutoFit/>
          </a:bodyPr>
          <a:lstStyle/>
          <a:p>
            <a:r>
              <a:rPr lang="en-GB" sz="800" b="1" u="sng" dirty="0"/>
              <a:t>Advantages</a:t>
            </a:r>
          </a:p>
          <a:p>
            <a:pPr marL="171450" indent="-171450">
              <a:buFont typeface="Arial" panose="020B0604020202020204" pitchFamily="34" charset="0"/>
              <a:buChar char="•"/>
            </a:pPr>
            <a:r>
              <a:rPr lang="en-GB" sz="800" dirty="0"/>
              <a:t>Each instrument can have its own channel </a:t>
            </a:r>
          </a:p>
          <a:p>
            <a:pPr marL="171450" indent="-171450">
              <a:buFont typeface="Arial" panose="020B0604020202020204" pitchFamily="34" charset="0"/>
              <a:buChar char="•"/>
            </a:pPr>
            <a:r>
              <a:rPr lang="en-GB" sz="800" dirty="0"/>
              <a:t>Full stereo recording</a:t>
            </a:r>
          </a:p>
          <a:p>
            <a:pPr marL="171450" indent="-171450">
              <a:buFont typeface="Arial" panose="020B0604020202020204" pitchFamily="34" charset="0"/>
              <a:buChar char="•"/>
            </a:pPr>
            <a:r>
              <a:rPr lang="en-GB" sz="800" dirty="0"/>
              <a:t>Much better quality.</a:t>
            </a:r>
          </a:p>
          <a:p>
            <a:pPr marL="171450" indent="-171450">
              <a:buFont typeface="Arial" panose="020B0604020202020204" pitchFamily="34" charset="0"/>
              <a:buChar char="•"/>
            </a:pPr>
            <a:r>
              <a:rPr lang="en-GB" sz="800" dirty="0"/>
              <a:t>Less artefacts.</a:t>
            </a:r>
          </a:p>
        </p:txBody>
      </p:sp>
      <p:sp>
        <p:nvSpPr>
          <p:cNvPr id="34" name="TextBox 33">
            <a:extLst>
              <a:ext uri="{FF2B5EF4-FFF2-40B4-BE49-F238E27FC236}">
                <a16:creationId xmlns:a16="http://schemas.microsoft.com/office/drawing/2014/main" id="{87448A9A-6C02-4040-9400-2C15536CA1CE}"/>
              </a:ext>
            </a:extLst>
          </p:cNvPr>
          <p:cNvSpPr txBox="1"/>
          <p:nvPr/>
        </p:nvSpPr>
        <p:spPr>
          <a:xfrm>
            <a:off x="113532" y="414962"/>
            <a:ext cx="2474023"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latin typeface="Arial" panose="020B0604020202020204" pitchFamily="34" charset="0"/>
                <a:ea typeface="Verdana" panose="020B0604030504040204" pitchFamily="34" charset="0"/>
                <a:cs typeface="Arial" panose="020B0604020202020204" pitchFamily="34" charset="0"/>
              </a:rPr>
              <a:t>The History of Analogue recording</a:t>
            </a:r>
            <a:endParaRPr lang="en-GB" sz="1000" b="1" dirty="0">
              <a:latin typeface="Arial"/>
              <a:ea typeface="Verdana"/>
              <a:cs typeface="Arial"/>
            </a:endParaRPr>
          </a:p>
        </p:txBody>
      </p:sp>
      <p:sp>
        <p:nvSpPr>
          <p:cNvPr id="36" name="TextBox 35">
            <a:extLst>
              <a:ext uri="{FF2B5EF4-FFF2-40B4-BE49-F238E27FC236}">
                <a16:creationId xmlns:a16="http://schemas.microsoft.com/office/drawing/2014/main" id="{87448A9A-6C02-4040-9400-2C15536CA1CE}"/>
              </a:ext>
            </a:extLst>
          </p:cNvPr>
          <p:cNvSpPr txBox="1"/>
          <p:nvPr/>
        </p:nvSpPr>
        <p:spPr>
          <a:xfrm>
            <a:off x="2933440" y="4020483"/>
            <a:ext cx="1248118"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latin typeface="Arial" panose="020B0604020202020204" pitchFamily="34" charset="0"/>
                <a:ea typeface="Verdana" panose="020B0604030504040204" pitchFamily="34" charset="0"/>
                <a:cs typeface="Arial" panose="020B0604020202020204" pitchFamily="34" charset="0"/>
              </a:rPr>
              <a:t>Digital Recording</a:t>
            </a:r>
            <a:endParaRPr lang="en-GB" sz="1000" b="1" dirty="0">
              <a:latin typeface="Arial"/>
              <a:ea typeface="Verdana"/>
              <a:cs typeface="Arial"/>
            </a:endParaRPr>
          </a:p>
        </p:txBody>
      </p:sp>
      <p:pic>
        <p:nvPicPr>
          <p:cNvPr id="38" name="Picture 37">
            <a:extLst>
              <a:ext uri="{FF2B5EF4-FFF2-40B4-BE49-F238E27FC236}">
                <a16:creationId xmlns:a16="http://schemas.microsoft.com/office/drawing/2014/main" id="{4641C95B-C2BA-4451-A223-1AC046A3BFF2}"/>
              </a:ext>
            </a:extLst>
          </p:cNvPr>
          <p:cNvPicPr>
            <a:picLocks noChangeAspect="1"/>
          </p:cNvPicPr>
          <p:nvPr/>
        </p:nvPicPr>
        <p:blipFill>
          <a:blip r:embed="rId10"/>
          <a:stretch>
            <a:fillRect/>
          </a:stretch>
        </p:blipFill>
        <p:spPr>
          <a:xfrm>
            <a:off x="3853035" y="6109458"/>
            <a:ext cx="963832" cy="696951"/>
          </a:xfrm>
          <a:prstGeom prst="rect">
            <a:avLst/>
          </a:prstGeom>
        </p:spPr>
      </p:pic>
      <p:pic>
        <p:nvPicPr>
          <p:cNvPr id="39" name="Picture 38">
            <a:extLst>
              <a:ext uri="{FF2B5EF4-FFF2-40B4-BE49-F238E27FC236}">
                <a16:creationId xmlns:a16="http://schemas.microsoft.com/office/drawing/2014/main" id="{2EC9EA9A-2477-4A9A-BCA8-B24E4E47D4E4}"/>
              </a:ext>
            </a:extLst>
          </p:cNvPr>
          <p:cNvPicPr>
            <a:picLocks noChangeAspect="1"/>
          </p:cNvPicPr>
          <p:nvPr/>
        </p:nvPicPr>
        <p:blipFill>
          <a:blip r:embed="rId11"/>
          <a:stretch>
            <a:fillRect/>
          </a:stretch>
        </p:blipFill>
        <p:spPr>
          <a:xfrm>
            <a:off x="7568256" y="3963144"/>
            <a:ext cx="1463020" cy="921258"/>
          </a:xfrm>
          <a:prstGeom prst="rect">
            <a:avLst/>
          </a:prstGeom>
        </p:spPr>
      </p:pic>
      <p:sp>
        <p:nvSpPr>
          <p:cNvPr id="10" name="TextBox 9"/>
          <p:cNvSpPr txBox="1"/>
          <p:nvPr/>
        </p:nvSpPr>
        <p:spPr>
          <a:xfrm>
            <a:off x="3295107" y="1662501"/>
            <a:ext cx="1688406" cy="215444"/>
          </a:xfrm>
          <a:prstGeom prst="rect">
            <a:avLst/>
          </a:prstGeom>
          <a:noFill/>
        </p:spPr>
        <p:txBody>
          <a:bodyPr wrap="square" rtlCol="0">
            <a:spAutoFit/>
          </a:bodyPr>
          <a:lstStyle/>
          <a:p>
            <a:r>
              <a:rPr lang="en-US" sz="800" dirty="0"/>
              <a:t>Analogue: continuous signal</a:t>
            </a:r>
            <a:endParaRPr lang="en-GB" sz="800" dirty="0"/>
          </a:p>
        </p:txBody>
      </p:sp>
      <p:sp>
        <p:nvSpPr>
          <p:cNvPr id="41" name="TextBox 40"/>
          <p:cNvSpPr txBox="1"/>
          <p:nvPr/>
        </p:nvSpPr>
        <p:spPr>
          <a:xfrm>
            <a:off x="7860210" y="4886645"/>
            <a:ext cx="1156089" cy="215444"/>
          </a:xfrm>
          <a:prstGeom prst="rect">
            <a:avLst/>
          </a:prstGeom>
          <a:noFill/>
        </p:spPr>
        <p:txBody>
          <a:bodyPr wrap="square" rtlCol="0">
            <a:spAutoFit/>
          </a:bodyPr>
          <a:lstStyle/>
          <a:p>
            <a:r>
              <a:rPr lang="en-US" sz="800" dirty="0"/>
              <a:t>Digital: Discrete signal</a:t>
            </a:r>
            <a:endParaRPr lang="en-GB" sz="800" dirty="0"/>
          </a:p>
        </p:txBody>
      </p:sp>
      <p:sp>
        <p:nvSpPr>
          <p:cNvPr id="43" name="TextBox 42">
            <a:extLst>
              <a:ext uri="{FF2B5EF4-FFF2-40B4-BE49-F238E27FC236}">
                <a16:creationId xmlns:a16="http://schemas.microsoft.com/office/drawing/2014/main" id="{C8A9F15A-654D-4188-A80B-E712C43DD546}"/>
              </a:ext>
            </a:extLst>
          </p:cNvPr>
          <p:cNvSpPr txBox="1"/>
          <p:nvPr/>
        </p:nvSpPr>
        <p:spPr>
          <a:xfrm>
            <a:off x="2863561" y="4306766"/>
            <a:ext cx="2183910" cy="1846659"/>
          </a:xfrm>
          <a:prstGeom prst="rect">
            <a:avLst/>
          </a:prstGeom>
          <a:noFill/>
        </p:spPr>
        <p:txBody>
          <a:bodyPr wrap="square">
            <a:spAutoFit/>
          </a:bodyPr>
          <a:lstStyle/>
          <a:p>
            <a:pPr rtl="0" fontAlgn="base">
              <a:spcBef>
                <a:spcPts val="0"/>
              </a:spcBef>
              <a:spcAft>
                <a:spcPts val="0"/>
              </a:spcAft>
            </a:pPr>
            <a:r>
              <a:rPr lang="en-GB" sz="900" b="1" i="0" u="sng" strike="noStrike" dirty="0">
                <a:solidFill>
                  <a:srgbClr val="292934"/>
                </a:solidFill>
                <a:effectLst/>
                <a:latin typeface="Arial" panose="020B0604020202020204" pitchFamily="34" charset="0"/>
                <a:cs typeface="Arial" panose="020B0604020202020204" pitchFamily="34" charset="0"/>
              </a:rPr>
              <a:t>Digital Audio Stationary Head (DASH): 1982</a:t>
            </a:r>
          </a:p>
          <a:p>
            <a:pPr rtl="0" fontAlgn="base">
              <a:spcBef>
                <a:spcPts val="0"/>
              </a:spcBef>
              <a:spcAft>
                <a:spcPts val="0"/>
              </a:spcAft>
            </a:pPr>
            <a:endParaRPr lang="en-GB" sz="800" b="1" i="0" strike="noStrike" dirty="0">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GB" sz="800" b="1" i="0" u="none" strike="noStrike" dirty="0">
                <a:solidFill>
                  <a:srgbClr val="292934"/>
                </a:solidFill>
                <a:effectLst/>
                <a:latin typeface="Arial" panose="020B0604020202020204" pitchFamily="34" charset="0"/>
                <a:cs typeface="Arial" panose="020B0604020202020204" pitchFamily="34" charset="0"/>
              </a:rPr>
              <a:t>Digital tape </a:t>
            </a:r>
            <a:r>
              <a:rPr lang="en-GB" sz="800" b="1" i="0" strike="noStrike" dirty="0">
                <a:solidFill>
                  <a:srgbClr val="292934"/>
                </a:solidFill>
                <a:effectLst/>
                <a:latin typeface="Arial" panose="020B0604020202020204" pitchFamily="34" charset="0"/>
                <a:cs typeface="Arial" panose="020B0604020202020204" pitchFamily="34" charset="0"/>
              </a:rPr>
              <a:t>converts</a:t>
            </a:r>
            <a:r>
              <a:rPr lang="en-GB" sz="800" b="0" i="0" u="none" strike="noStrike" dirty="0">
                <a:solidFill>
                  <a:srgbClr val="292934"/>
                </a:solidFill>
                <a:effectLst/>
                <a:latin typeface="Arial" panose="020B0604020202020204" pitchFamily="34" charset="0"/>
                <a:cs typeface="Arial" panose="020B0604020202020204" pitchFamily="34" charset="0"/>
              </a:rPr>
              <a:t> the incoming audio signal into a data stream of </a:t>
            </a:r>
            <a:r>
              <a:rPr lang="en-GB" sz="800" b="1" i="0" strike="noStrike" dirty="0">
                <a:solidFill>
                  <a:srgbClr val="292934"/>
                </a:solidFill>
                <a:effectLst/>
                <a:latin typeface="Arial" panose="020B0604020202020204" pitchFamily="34" charset="0"/>
                <a:cs typeface="Arial" panose="020B0604020202020204" pitchFamily="34" charset="0"/>
              </a:rPr>
              <a:t>binary information (1s and 0s).</a:t>
            </a:r>
            <a:r>
              <a:rPr lang="en-GB" sz="800" b="0" i="0" u="none" strike="noStrike" dirty="0">
                <a:solidFill>
                  <a:srgbClr val="292934"/>
                </a:solidFill>
                <a:effectLst/>
                <a:latin typeface="Arial" panose="020B0604020202020204" pitchFamily="34" charset="0"/>
                <a:cs typeface="Arial" panose="020B0604020202020204" pitchFamily="34" charset="0"/>
              </a:rPr>
              <a:t> </a:t>
            </a:r>
          </a:p>
          <a:p>
            <a:pPr rtl="0" fontAlgn="base">
              <a:spcBef>
                <a:spcPts val="0"/>
              </a:spcBef>
              <a:spcAft>
                <a:spcPts val="0"/>
              </a:spcAft>
            </a:pPr>
            <a:r>
              <a:rPr lang="en-GB" sz="800" b="0" i="0" u="none" strike="noStrike" dirty="0">
                <a:solidFill>
                  <a:srgbClr val="292934"/>
                </a:solidFill>
                <a:effectLst/>
                <a:latin typeface="Arial" panose="020B0604020202020204" pitchFamily="34" charset="0"/>
                <a:cs typeface="Arial" panose="020B0604020202020204" pitchFamily="34" charset="0"/>
              </a:rPr>
              <a:t>This is recorded onto the tape via the record head.</a:t>
            </a:r>
          </a:p>
          <a:p>
            <a:pPr rtl="0" fontAlgn="base">
              <a:spcBef>
                <a:spcPts val="0"/>
              </a:spcBef>
              <a:spcAft>
                <a:spcPts val="0"/>
              </a:spcAft>
            </a:pPr>
            <a:endParaRPr lang="en-US" sz="8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800" b="0" i="0" u="none" strike="noStrike" dirty="0">
                <a:solidFill>
                  <a:srgbClr val="292934"/>
                </a:solidFill>
                <a:effectLst/>
                <a:latin typeface="Arial" panose="020B0604020202020204" pitchFamily="34" charset="0"/>
                <a:cs typeface="Arial" panose="020B0604020202020204" pitchFamily="34" charset="0"/>
              </a:rPr>
              <a:t>DASH can record 2 channels of audio to ¼ inch tape or 24/48 channels to ½ inch tape.</a:t>
            </a:r>
          </a:p>
          <a:p>
            <a:pPr rtl="0" fontAlgn="base">
              <a:spcBef>
                <a:spcPts val="0"/>
              </a:spcBef>
              <a:spcAft>
                <a:spcPts val="0"/>
              </a:spcAft>
            </a:pPr>
            <a:endParaRPr lang="en-US" sz="800" dirty="0">
              <a:solidFill>
                <a:srgbClr val="292934"/>
              </a:solidFill>
              <a:latin typeface="Arial" panose="020B0604020202020204" pitchFamily="34" charset="0"/>
              <a:cs typeface="Arial" panose="020B0604020202020204" pitchFamily="34" charset="0"/>
            </a:endParaRPr>
          </a:p>
          <a:p>
            <a:pPr fontAlgn="base"/>
            <a:r>
              <a:rPr lang="en-US" sz="800" b="0" i="0" u="none" strike="noStrike" dirty="0">
                <a:solidFill>
                  <a:srgbClr val="292934"/>
                </a:solidFill>
                <a:effectLst/>
                <a:latin typeface="Arial" panose="020B0604020202020204" pitchFamily="34" charset="0"/>
                <a:cs typeface="Arial" panose="020B0604020202020204" pitchFamily="34" charset="0"/>
              </a:rPr>
              <a:t>Advantages: consistent &amp; flat frequency response, high dynamic range.</a:t>
            </a:r>
            <a:endParaRPr lang="en-US" sz="800" dirty="0">
              <a:latin typeface="Arial" panose="020B0604020202020204" pitchFamily="34" charset="0"/>
              <a:cs typeface="Arial" panose="020B0604020202020204" pitchFamily="34" charset="0"/>
            </a:endParaRPr>
          </a:p>
        </p:txBody>
      </p:sp>
      <p:sp>
        <p:nvSpPr>
          <p:cNvPr id="46" name="TextBox 45">
            <a:extLst>
              <a:ext uri="{FF2B5EF4-FFF2-40B4-BE49-F238E27FC236}">
                <a16:creationId xmlns:a16="http://schemas.microsoft.com/office/drawing/2014/main" id="{C8A9F15A-654D-4188-A80B-E712C43DD546}"/>
              </a:ext>
            </a:extLst>
          </p:cNvPr>
          <p:cNvSpPr txBox="1"/>
          <p:nvPr/>
        </p:nvSpPr>
        <p:spPr>
          <a:xfrm>
            <a:off x="4927709" y="4004310"/>
            <a:ext cx="1815264" cy="2462213"/>
          </a:xfrm>
          <a:prstGeom prst="rect">
            <a:avLst/>
          </a:prstGeom>
          <a:noFill/>
        </p:spPr>
        <p:txBody>
          <a:bodyPr wrap="square">
            <a:spAutoFit/>
          </a:bodyPr>
          <a:lstStyle/>
          <a:p>
            <a:pPr rtl="0" fontAlgn="base">
              <a:spcBef>
                <a:spcPts val="0"/>
              </a:spcBef>
              <a:spcAft>
                <a:spcPts val="0"/>
              </a:spcAft>
            </a:pPr>
            <a:r>
              <a:rPr lang="en-GB" sz="900" b="1" i="0" u="sng" strike="noStrike" dirty="0" err="1">
                <a:solidFill>
                  <a:srgbClr val="292934"/>
                </a:solidFill>
                <a:effectLst/>
                <a:latin typeface="Arial" panose="020B0604020202020204" pitchFamily="34" charset="0"/>
                <a:cs typeface="Arial" panose="020B0604020202020204" pitchFamily="34" charset="0"/>
              </a:rPr>
              <a:t>Alesis</a:t>
            </a:r>
            <a:r>
              <a:rPr lang="en-GB" sz="900" b="1" i="0" u="sng" strike="noStrike" dirty="0">
                <a:solidFill>
                  <a:srgbClr val="292934"/>
                </a:solidFill>
                <a:effectLst/>
                <a:latin typeface="Arial" panose="020B0604020202020204" pitchFamily="34" charset="0"/>
                <a:cs typeface="Arial" panose="020B0604020202020204" pitchFamily="34" charset="0"/>
              </a:rPr>
              <a:t> Digital Audio Tape (ADAT): 1992</a:t>
            </a:r>
          </a:p>
          <a:p>
            <a:pPr rtl="0" fontAlgn="base">
              <a:spcBef>
                <a:spcPts val="0"/>
              </a:spcBef>
              <a:spcAft>
                <a:spcPts val="0"/>
              </a:spcAft>
            </a:pPr>
            <a:endParaRPr lang="en-GB" sz="800" b="1" i="0" strike="noStrike" dirty="0">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US" sz="800" dirty="0">
                <a:solidFill>
                  <a:srgbClr val="292934"/>
                </a:solidFill>
                <a:latin typeface="Arial" panose="020B0604020202020204" pitchFamily="34" charset="0"/>
                <a:cs typeface="Arial" panose="020B0604020202020204" pitchFamily="34" charset="0"/>
              </a:rPr>
              <a:t>Magnetic 8-track tape. Uses the same S-VHS tape as a VCR.</a:t>
            </a:r>
          </a:p>
          <a:p>
            <a:pPr rtl="0" fontAlgn="base">
              <a:spcBef>
                <a:spcPts val="0"/>
              </a:spcBef>
              <a:spcAft>
                <a:spcPts val="0"/>
              </a:spcAft>
            </a:pPr>
            <a:endParaRPr lang="en-US" sz="800" b="0" i="0" u="none" strike="noStrike" dirty="0">
              <a:solidFill>
                <a:srgbClr val="292934"/>
              </a:solidFill>
              <a:effectLst/>
              <a:latin typeface="Arial" panose="020B0604020202020204" pitchFamily="34" charset="0"/>
              <a:cs typeface="Arial" panose="020B0604020202020204" pitchFamily="34" charset="0"/>
            </a:endParaRPr>
          </a:p>
          <a:p>
            <a:pPr rtl="0" fontAlgn="base">
              <a:spcBef>
                <a:spcPts val="0"/>
              </a:spcBef>
              <a:spcAft>
                <a:spcPts val="0"/>
              </a:spcAft>
            </a:pPr>
            <a:r>
              <a:rPr lang="en-US" sz="800" dirty="0">
                <a:solidFill>
                  <a:srgbClr val="292934"/>
                </a:solidFill>
                <a:latin typeface="Arial" panose="020B0604020202020204" pitchFamily="34" charset="0"/>
                <a:cs typeface="Arial" panose="020B0604020202020204" pitchFamily="34" charset="0"/>
              </a:rPr>
              <a:t>You can sync multiple ADATs together (up to 16), giving a total 128 possible tracks. </a:t>
            </a:r>
          </a:p>
          <a:p>
            <a:pPr rtl="0" fontAlgn="base">
              <a:spcBef>
                <a:spcPts val="0"/>
              </a:spcBef>
              <a:spcAft>
                <a:spcPts val="0"/>
              </a:spcAft>
            </a:pPr>
            <a:endParaRPr lang="en-US" sz="8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800" dirty="0">
                <a:solidFill>
                  <a:srgbClr val="292934"/>
                </a:solidFill>
                <a:latin typeface="Arial" panose="020B0604020202020204" pitchFamily="34" charset="0"/>
                <a:cs typeface="Arial" panose="020B0604020202020204" pitchFamily="34" charset="0"/>
              </a:rPr>
              <a:t>The ADAT HD24 replaced the original ADAT. This records 24 tracks to hard disk.</a:t>
            </a:r>
          </a:p>
          <a:p>
            <a:pPr rtl="0" fontAlgn="base">
              <a:spcBef>
                <a:spcPts val="0"/>
              </a:spcBef>
              <a:spcAft>
                <a:spcPts val="0"/>
              </a:spcAft>
            </a:pPr>
            <a:endParaRPr lang="en-US" sz="800" dirty="0">
              <a:solidFill>
                <a:srgbClr val="292934"/>
              </a:solidFill>
              <a:latin typeface="Arial" panose="020B0604020202020204" pitchFamily="34" charset="0"/>
              <a:cs typeface="Arial" panose="020B0604020202020204" pitchFamily="34" charset="0"/>
            </a:endParaRPr>
          </a:p>
          <a:p>
            <a:pPr rtl="0" fontAlgn="base">
              <a:spcBef>
                <a:spcPts val="0"/>
              </a:spcBef>
              <a:spcAft>
                <a:spcPts val="0"/>
              </a:spcAft>
            </a:pPr>
            <a:r>
              <a:rPr lang="en-US" sz="800" dirty="0">
                <a:solidFill>
                  <a:srgbClr val="292934"/>
                </a:solidFill>
                <a:latin typeface="Arial" panose="020B0604020202020204" pitchFamily="34" charset="0"/>
                <a:cs typeface="Arial" panose="020B0604020202020204" pitchFamily="34" charset="0"/>
              </a:rPr>
              <a:t>ADAT technology is still used in studios to sync different audio interfaces.</a:t>
            </a:r>
          </a:p>
          <a:p>
            <a:pPr fontAlgn="base"/>
            <a:endParaRPr lang="en-US" sz="800" b="0" i="0" u="none" strike="noStrike" dirty="0">
              <a:solidFill>
                <a:srgbClr val="292934"/>
              </a:solidFill>
              <a:effectLst/>
              <a:latin typeface="Arial" panose="020B0604020202020204" pitchFamily="34" charset="0"/>
              <a:cs typeface="Arial" panose="020B0604020202020204" pitchFamily="34" charset="0"/>
            </a:endParaRPr>
          </a:p>
          <a:p>
            <a:pPr fontAlgn="base"/>
            <a:endParaRPr lang="en-US" sz="800" b="0" i="0" u="none" strike="noStrike" dirty="0">
              <a:solidFill>
                <a:srgbClr val="292934"/>
              </a:solidFill>
              <a:effectLst/>
              <a:latin typeface="Arial" panose="020B0604020202020204" pitchFamily="34" charset="0"/>
              <a:cs typeface="Arial" panose="020B0604020202020204" pitchFamily="34" charset="0"/>
            </a:endParaRPr>
          </a:p>
        </p:txBody>
      </p:sp>
      <p:pic>
        <p:nvPicPr>
          <p:cNvPr id="11" name="Picture 10"/>
          <p:cNvPicPr>
            <a:picLocks noChangeAspect="1"/>
          </p:cNvPicPr>
          <p:nvPr/>
        </p:nvPicPr>
        <p:blipFill>
          <a:blip r:embed="rId12"/>
          <a:stretch>
            <a:fillRect/>
          </a:stretch>
        </p:blipFill>
        <p:spPr>
          <a:xfrm>
            <a:off x="5640494" y="6035594"/>
            <a:ext cx="727658" cy="718995"/>
          </a:xfrm>
          <a:prstGeom prst="rect">
            <a:avLst/>
          </a:prstGeom>
        </p:spPr>
      </p:pic>
      <p:sp>
        <p:nvSpPr>
          <p:cNvPr id="48" name="TextBox 47"/>
          <p:cNvSpPr txBox="1"/>
          <p:nvPr/>
        </p:nvSpPr>
        <p:spPr>
          <a:xfrm>
            <a:off x="3016897" y="6590965"/>
            <a:ext cx="1156089" cy="215444"/>
          </a:xfrm>
          <a:prstGeom prst="rect">
            <a:avLst/>
          </a:prstGeom>
          <a:noFill/>
        </p:spPr>
        <p:txBody>
          <a:bodyPr wrap="square" rtlCol="0">
            <a:spAutoFit/>
          </a:bodyPr>
          <a:lstStyle/>
          <a:p>
            <a:r>
              <a:rPr lang="en-US" sz="800" dirty="0"/>
              <a:t>Digital audio tape</a:t>
            </a:r>
            <a:endParaRPr lang="en-GB" sz="800" dirty="0"/>
          </a:p>
        </p:txBody>
      </p:sp>
      <p:sp>
        <p:nvSpPr>
          <p:cNvPr id="51" name="TextBox 50"/>
          <p:cNvSpPr txBox="1"/>
          <p:nvPr/>
        </p:nvSpPr>
        <p:spPr>
          <a:xfrm>
            <a:off x="4944243" y="6153426"/>
            <a:ext cx="658574" cy="584775"/>
          </a:xfrm>
          <a:prstGeom prst="rect">
            <a:avLst/>
          </a:prstGeom>
          <a:noFill/>
        </p:spPr>
        <p:txBody>
          <a:bodyPr wrap="square" rtlCol="0">
            <a:spAutoFit/>
          </a:bodyPr>
          <a:lstStyle/>
          <a:p>
            <a:r>
              <a:rPr lang="en-US" sz="800" dirty="0"/>
              <a:t>ADAT tape, the same format as a VHS video!</a:t>
            </a:r>
            <a:endParaRPr lang="en-GB" sz="800" dirty="0"/>
          </a:p>
        </p:txBody>
      </p:sp>
      <p:sp>
        <p:nvSpPr>
          <p:cNvPr id="54" name="TextBox 53">
            <a:extLst>
              <a:ext uri="{FF2B5EF4-FFF2-40B4-BE49-F238E27FC236}">
                <a16:creationId xmlns:a16="http://schemas.microsoft.com/office/drawing/2014/main" id="{A97D6C39-A97D-4BCA-AA69-5FBC86333CC9}"/>
              </a:ext>
            </a:extLst>
          </p:cNvPr>
          <p:cNvSpPr txBox="1"/>
          <p:nvPr/>
        </p:nvSpPr>
        <p:spPr>
          <a:xfrm>
            <a:off x="6480972" y="5227282"/>
            <a:ext cx="2342132" cy="1569660"/>
          </a:xfrm>
          <a:prstGeom prst="rect">
            <a:avLst/>
          </a:prstGeom>
          <a:noFill/>
        </p:spPr>
        <p:txBody>
          <a:bodyPr wrap="square">
            <a:spAutoFit/>
          </a:bodyPr>
          <a:lstStyle/>
          <a:p>
            <a:r>
              <a:rPr lang="en-US" sz="800" dirty="0">
                <a:latin typeface="Arial" panose="020B0604020202020204" pitchFamily="34" charset="0"/>
                <a:cs typeface="Arial" panose="020B0604020202020204" pitchFamily="34" charset="0"/>
              </a:rPr>
              <a:t>A </a:t>
            </a:r>
            <a:r>
              <a:rPr lang="en-US" sz="800" b="1" dirty="0">
                <a:latin typeface="Arial" panose="020B0604020202020204" pitchFamily="34" charset="0"/>
                <a:cs typeface="Arial" panose="020B0604020202020204" pitchFamily="34" charset="0"/>
              </a:rPr>
              <a:t>hard disk drive (HDD) </a:t>
            </a:r>
            <a:r>
              <a:rPr lang="en-US" sz="800" dirty="0">
                <a:latin typeface="Arial" panose="020B0604020202020204" pitchFamily="34" charset="0"/>
                <a:cs typeface="Arial" panose="020B0604020202020204" pitchFamily="34" charset="0"/>
              </a:rPr>
              <a:t>works like this:</a:t>
            </a:r>
          </a:p>
          <a:p>
            <a:r>
              <a:rPr lang="en-US" sz="800" dirty="0">
                <a:latin typeface="Arial" panose="020B0604020202020204" pitchFamily="34" charset="0"/>
                <a:cs typeface="Arial" panose="020B0604020202020204" pitchFamily="34" charset="0"/>
              </a:rPr>
              <a:t>A </a:t>
            </a:r>
            <a:r>
              <a:rPr lang="en-US" sz="800" b="1" dirty="0">
                <a:latin typeface="Arial" panose="020B0604020202020204" pitchFamily="34" charset="0"/>
                <a:cs typeface="Arial" panose="020B0604020202020204" pitchFamily="34" charset="0"/>
              </a:rPr>
              <a:t>moving head </a:t>
            </a:r>
            <a:r>
              <a:rPr lang="en-US" sz="800" dirty="0">
                <a:latin typeface="Arial" panose="020B0604020202020204" pitchFamily="34" charset="0"/>
                <a:cs typeface="Arial" panose="020B0604020202020204" pitchFamily="34" charset="0"/>
              </a:rPr>
              <a:t>writes </a:t>
            </a:r>
            <a:r>
              <a:rPr lang="en-US" sz="800" b="1" dirty="0">
                <a:latin typeface="Arial" panose="020B0604020202020204" pitchFamily="34" charset="0"/>
                <a:cs typeface="Arial" panose="020B0604020202020204" pitchFamily="34" charset="0"/>
              </a:rPr>
              <a:t>binary data </a:t>
            </a:r>
            <a:r>
              <a:rPr lang="en-US" sz="800" dirty="0">
                <a:latin typeface="Arial" panose="020B0604020202020204" pitchFamily="34" charset="0"/>
                <a:cs typeface="Arial" panose="020B0604020202020204" pitchFamily="34" charset="0"/>
              </a:rPr>
              <a:t>onto a </a:t>
            </a:r>
            <a:r>
              <a:rPr lang="en-US" sz="800" b="1" dirty="0">
                <a:latin typeface="Arial" panose="020B0604020202020204" pitchFamily="34" charset="0"/>
                <a:cs typeface="Arial" panose="020B0604020202020204" pitchFamily="34" charset="0"/>
              </a:rPr>
              <a:t>large magnetic disc </a:t>
            </a:r>
            <a:r>
              <a:rPr lang="en-US" sz="800" dirty="0">
                <a:latin typeface="Arial" panose="020B0604020202020204" pitchFamily="34" charset="0"/>
                <a:cs typeface="Arial" panose="020B0604020202020204" pitchFamily="34" charset="0"/>
              </a:rPr>
              <a:t>within the drive itself. In this instance, the head moves rather than the storage media.</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HDD is the most common way of storing audio now. It’s small and can store</a:t>
            </a:r>
            <a:r>
              <a:rPr lang="en-US" sz="800" b="1" dirty="0">
                <a:latin typeface="Arial" panose="020B0604020202020204" pitchFamily="34" charset="0"/>
                <a:cs typeface="Arial" panose="020B0604020202020204" pitchFamily="34" charset="0"/>
              </a:rPr>
              <a:t> lots </a:t>
            </a:r>
            <a:r>
              <a:rPr lang="en-US" sz="800" dirty="0">
                <a:latin typeface="Arial" panose="020B0604020202020204" pitchFamily="34" charset="0"/>
                <a:cs typeface="Arial" panose="020B0604020202020204" pitchFamily="34" charset="0"/>
              </a:rPr>
              <a:t>of audio.</a:t>
            </a:r>
          </a:p>
          <a:p>
            <a:endParaRPr lang="en-US" sz="600"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Advantages of digital recording: </a:t>
            </a:r>
            <a:r>
              <a:rPr lang="en-US" sz="800" dirty="0">
                <a:latin typeface="Arial" panose="020B0604020202020204" pitchFamily="34" charset="0"/>
                <a:cs typeface="Arial" panose="020B0604020202020204" pitchFamily="34" charset="0"/>
              </a:rPr>
              <a:t>no artefacts; flat frequency response; can reuse with no loss of quality, cheaper</a:t>
            </a:r>
          </a:p>
        </p:txBody>
      </p:sp>
      <p:sp>
        <p:nvSpPr>
          <p:cNvPr id="55" name="TextBox 54">
            <a:extLst>
              <a:ext uri="{FF2B5EF4-FFF2-40B4-BE49-F238E27FC236}">
                <a16:creationId xmlns:a16="http://schemas.microsoft.com/office/drawing/2014/main" id="{150FF079-43B8-41FE-B8B5-2A3E8DC54BDD}"/>
              </a:ext>
            </a:extLst>
          </p:cNvPr>
          <p:cNvSpPr txBox="1"/>
          <p:nvPr/>
        </p:nvSpPr>
        <p:spPr>
          <a:xfrm>
            <a:off x="6689144" y="5026111"/>
            <a:ext cx="1398140" cy="230832"/>
          </a:xfrm>
          <a:prstGeom prst="rect">
            <a:avLst/>
          </a:prstGeom>
          <a:noFill/>
        </p:spPr>
        <p:txBody>
          <a:bodyPr wrap="none" rtlCol="0">
            <a:spAutoFit/>
          </a:bodyPr>
          <a:lstStyle/>
          <a:p>
            <a:r>
              <a:rPr lang="en-US" sz="900" b="1" u="sng" dirty="0">
                <a:latin typeface="Arial" panose="020B0604020202020204" pitchFamily="34" charset="0"/>
                <a:cs typeface="Arial" panose="020B0604020202020204" pitchFamily="34" charset="0"/>
              </a:rPr>
              <a:t>Hard Disk Drive (HDD</a:t>
            </a:r>
            <a:r>
              <a:rPr lang="en-US" sz="800" b="1" u="sng" dirty="0">
                <a:latin typeface="Arial" panose="020B0604020202020204" pitchFamily="34" charset="0"/>
                <a:cs typeface="Arial" panose="020B0604020202020204" pitchFamily="34" charset="0"/>
              </a:rPr>
              <a:t>)</a:t>
            </a:r>
          </a:p>
        </p:txBody>
      </p:sp>
      <p:pic>
        <p:nvPicPr>
          <p:cNvPr id="58" name="Picture 57">
            <a:extLst>
              <a:ext uri="{FF2B5EF4-FFF2-40B4-BE49-F238E27FC236}">
                <a16:creationId xmlns:a16="http://schemas.microsoft.com/office/drawing/2014/main" id="{216E99DA-C167-45C8-B4A2-E1CB997440A5}"/>
              </a:ext>
            </a:extLst>
          </p:cNvPr>
          <p:cNvPicPr>
            <a:picLocks noChangeAspect="1"/>
          </p:cNvPicPr>
          <p:nvPr/>
        </p:nvPicPr>
        <p:blipFill>
          <a:blip r:embed="rId13"/>
          <a:stretch>
            <a:fillRect/>
          </a:stretch>
        </p:blipFill>
        <p:spPr>
          <a:xfrm>
            <a:off x="6709768" y="4238007"/>
            <a:ext cx="679246" cy="606470"/>
          </a:xfrm>
          <a:prstGeom prst="rect">
            <a:avLst/>
          </a:prstGeom>
        </p:spPr>
      </p:pic>
      <p:sp>
        <p:nvSpPr>
          <p:cNvPr id="67" name="TextBox 66"/>
          <p:cNvSpPr txBox="1"/>
          <p:nvPr/>
        </p:nvSpPr>
        <p:spPr>
          <a:xfrm>
            <a:off x="6576445" y="4008120"/>
            <a:ext cx="1156089" cy="215444"/>
          </a:xfrm>
          <a:prstGeom prst="rect">
            <a:avLst/>
          </a:prstGeom>
          <a:noFill/>
        </p:spPr>
        <p:txBody>
          <a:bodyPr wrap="square" rtlCol="0">
            <a:spAutoFit/>
          </a:bodyPr>
          <a:lstStyle/>
          <a:p>
            <a:r>
              <a:rPr lang="en-US" sz="800" dirty="0"/>
              <a:t>A hard disk drive</a:t>
            </a:r>
            <a:endParaRPr lang="en-GB" sz="800" dirty="0"/>
          </a:p>
        </p:txBody>
      </p:sp>
      <p:sp>
        <p:nvSpPr>
          <p:cNvPr id="3" name="Isosceles Triangle 2">
            <a:extLst>
              <a:ext uri="{FF2B5EF4-FFF2-40B4-BE49-F238E27FC236}">
                <a16:creationId xmlns:a16="http://schemas.microsoft.com/office/drawing/2014/main" id="{7F9B3AC7-C7CE-4CF6-869A-6B9B75FFE13E}"/>
              </a:ext>
            </a:extLst>
          </p:cNvPr>
          <p:cNvSpPr/>
          <p:nvPr/>
        </p:nvSpPr>
        <p:spPr>
          <a:xfrm rot="10800000">
            <a:off x="2458309" y="6376743"/>
            <a:ext cx="778539" cy="481257"/>
          </a:xfrm>
          <a:prstGeom prst="triangle">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Isosceles Triangle 41">
            <a:extLst>
              <a:ext uri="{FF2B5EF4-FFF2-40B4-BE49-F238E27FC236}">
                <a16:creationId xmlns:a16="http://schemas.microsoft.com/office/drawing/2014/main" id="{71F9CB99-38BE-4E34-B48C-4D3011CD429F}"/>
              </a:ext>
            </a:extLst>
          </p:cNvPr>
          <p:cNvSpPr/>
          <p:nvPr/>
        </p:nvSpPr>
        <p:spPr>
          <a:xfrm rot="5400000">
            <a:off x="4797011" y="3719043"/>
            <a:ext cx="323846" cy="381623"/>
          </a:xfrm>
          <a:prstGeom prst="triangle">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Isosceles Triangle 43">
            <a:extLst>
              <a:ext uri="{FF2B5EF4-FFF2-40B4-BE49-F238E27FC236}">
                <a16:creationId xmlns:a16="http://schemas.microsoft.com/office/drawing/2014/main" id="{6721600F-BEF6-4805-9763-9E5D66E18E5E}"/>
              </a:ext>
            </a:extLst>
          </p:cNvPr>
          <p:cNvSpPr/>
          <p:nvPr/>
        </p:nvSpPr>
        <p:spPr>
          <a:xfrm rot="5400000">
            <a:off x="7489710" y="3710770"/>
            <a:ext cx="323846" cy="381623"/>
          </a:xfrm>
          <a:prstGeom prst="triangle">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Box 46">
            <a:extLst>
              <a:ext uri="{FF2B5EF4-FFF2-40B4-BE49-F238E27FC236}">
                <a16:creationId xmlns:a16="http://schemas.microsoft.com/office/drawing/2014/main" id="{121DE95A-23CA-485F-8EF1-A004D9054AA4}"/>
              </a:ext>
            </a:extLst>
          </p:cNvPr>
          <p:cNvSpPr txBox="1"/>
          <p:nvPr/>
        </p:nvSpPr>
        <p:spPr>
          <a:xfrm>
            <a:off x="8730569" y="6459110"/>
            <a:ext cx="370729" cy="369332"/>
          </a:xfrm>
          <a:prstGeom prst="rect">
            <a:avLst/>
          </a:prstGeom>
          <a:solidFill>
            <a:srgbClr val="002060"/>
          </a:solidFill>
        </p:spPr>
        <p:txBody>
          <a:bodyPr wrap="square" rtlCol="0">
            <a:spAutoFit/>
          </a:bodyPr>
          <a:lstStyle/>
          <a:p>
            <a:r>
              <a:rPr lang="en-GB" dirty="0">
                <a:solidFill>
                  <a:schemeClr val="bg1"/>
                </a:solidFill>
              </a:rPr>
              <a:t>4</a:t>
            </a:r>
          </a:p>
        </p:txBody>
      </p:sp>
    </p:spTree>
    <p:extLst>
      <p:ext uri="{BB962C8B-B14F-4D97-AF65-F5344CB8AC3E}">
        <p14:creationId xmlns:p14="http://schemas.microsoft.com/office/powerpoint/2010/main" val="1428361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65" grpId="0" animBg="1"/>
      <p:bldP spid="66" grpId="0" animBg="1"/>
      <p:bldP spid="34" grpId="0" animBg="1"/>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a:srcRect l="3855"/>
          <a:stretch/>
        </p:blipFill>
        <p:spPr>
          <a:xfrm>
            <a:off x="938491" y="3231547"/>
            <a:ext cx="1678074" cy="707515"/>
          </a:xfrm>
          <a:prstGeom prst="rect">
            <a:avLst/>
          </a:prstGeom>
        </p:spPr>
      </p:pic>
      <p:pic>
        <p:nvPicPr>
          <p:cNvPr id="10" name="Picture 9"/>
          <p:cNvPicPr>
            <a:picLocks noChangeAspect="1"/>
          </p:cNvPicPr>
          <p:nvPr/>
        </p:nvPicPr>
        <p:blipFill>
          <a:blip r:embed="rId4"/>
          <a:stretch>
            <a:fillRect/>
          </a:stretch>
        </p:blipFill>
        <p:spPr>
          <a:xfrm>
            <a:off x="117470" y="1429876"/>
            <a:ext cx="3213446" cy="1254699"/>
          </a:xfrm>
          <a:prstGeom prst="rect">
            <a:avLst/>
          </a:prstGeom>
        </p:spPr>
      </p:pic>
      <p:sp>
        <p:nvSpPr>
          <p:cNvPr id="28" name="TextBox 27">
            <a:extLst>
              <a:ext uri="{FF2B5EF4-FFF2-40B4-BE49-F238E27FC236}">
                <a16:creationId xmlns:a16="http://schemas.microsoft.com/office/drawing/2014/main" id="{87448A9A-6C02-4040-9400-2C15536CA1CE}"/>
              </a:ext>
            </a:extLst>
          </p:cNvPr>
          <p:cNvSpPr txBox="1"/>
          <p:nvPr/>
        </p:nvSpPr>
        <p:spPr>
          <a:xfrm>
            <a:off x="124614" y="107717"/>
            <a:ext cx="1248118"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Digital Recording</a:t>
            </a:r>
            <a:endParaRPr lang="en-GB" sz="1000" b="1" dirty="0">
              <a:ea typeface="Verdana"/>
              <a:cs typeface="Arial"/>
            </a:endParaRPr>
          </a:p>
        </p:txBody>
      </p:sp>
      <p:sp>
        <p:nvSpPr>
          <p:cNvPr id="11" name="TextBox 10"/>
          <p:cNvSpPr txBox="1"/>
          <p:nvPr/>
        </p:nvSpPr>
        <p:spPr>
          <a:xfrm>
            <a:off x="109874" y="373787"/>
            <a:ext cx="3228186" cy="1215717"/>
          </a:xfrm>
          <a:prstGeom prst="rect">
            <a:avLst/>
          </a:prstGeom>
          <a:noFill/>
        </p:spPr>
        <p:txBody>
          <a:bodyPr wrap="square" rtlCol="0">
            <a:spAutoFit/>
          </a:bodyPr>
          <a:lstStyle/>
          <a:p>
            <a:r>
              <a:rPr lang="en-US" sz="900" b="1" dirty="0"/>
              <a:t>Digital Audio Workstation (DAW)</a:t>
            </a:r>
          </a:p>
          <a:p>
            <a:pPr marL="171450" indent="-171450">
              <a:buFont typeface="Arial" panose="020B0604020202020204" pitchFamily="34" charset="0"/>
              <a:buChar char="•"/>
            </a:pPr>
            <a:r>
              <a:rPr lang="en-US" sz="800" dirty="0"/>
              <a:t>DAWs are the most common way to record now. </a:t>
            </a:r>
          </a:p>
          <a:p>
            <a:pPr marL="171450" indent="-171450">
              <a:buFont typeface="Arial" panose="020B0604020202020204" pitchFamily="34" charset="0"/>
              <a:buChar char="•"/>
            </a:pPr>
            <a:r>
              <a:rPr lang="en-US" sz="800" dirty="0"/>
              <a:t>They require an audio interface to record.</a:t>
            </a:r>
          </a:p>
          <a:p>
            <a:pPr marL="171450" indent="-171450">
              <a:buFont typeface="Arial" panose="020B0604020202020204" pitchFamily="34" charset="0"/>
              <a:buChar char="•"/>
            </a:pPr>
            <a:r>
              <a:rPr lang="en-US" sz="800" dirty="0"/>
              <a:t>Initially only 4, you can now have up to 1000 tracks.</a:t>
            </a:r>
          </a:p>
          <a:p>
            <a:pPr marL="171450" indent="-171450">
              <a:buFont typeface="Arial" panose="020B0604020202020204" pitchFamily="34" charset="0"/>
              <a:buChar char="•"/>
            </a:pPr>
            <a:r>
              <a:rPr lang="en-US" sz="800" dirty="0"/>
              <a:t>You are only limited by the hardware in your computer (poor quality hardware may cause your DAW to lag or crash).</a:t>
            </a:r>
          </a:p>
          <a:p>
            <a:pPr marL="171450" indent="-171450">
              <a:buFont typeface="Arial" panose="020B0604020202020204" pitchFamily="34" charset="0"/>
              <a:buChar char="•"/>
            </a:pPr>
            <a:r>
              <a:rPr lang="en-US" sz="800" dirty="0"/>
              <a:t>With the affordability of DAWs and free online versions, many people can now produce music.</a:t>
            </a:r>
          </a:p>
          <a:p>
            <a:endParaRPr lang="en-GB" sz="800" dirty="0"/>
          </a:p>
        </p:txBody>
      </p:sp>
      <p:sp>
        <p:nvSpPr>
          <p:cNvPr id="34" name="TextBox 33"/>
          <p:cNvSpPr txBox="1"/>
          <p:nvPr/>
        </p:nvSpPr>
        <p:spPr>
          <a:xfrm>
            <a:off x="109874" y="2679325"/>
            <a:ext cx="3335308" cy="830997"/>
          </a:xfrm>
          <a:prstGeom prst="rect">
            <a:avLst/>
          </a:prstGeom>
          <a:noFill/>
        </p:spPr>
        <p:txBody>
          <a:bodyPr wrap="square" rtlCol="0">
            <a:spAutoFit/>
          </a:bodyPr>
          <a:lstStyle/>
          <a:p>
            <a:r>
              <a:rPr lang="en-US" sz="800" b="1" dirty="0"/>
              <a:t>Analogue-to-Digital Converters and Digital-to-Analogue</a:t>
            </a:r>
          </a:p>
          <a:p>
            <a:pPr marL="171450" indent="-171450">
              <a:buFont typeface="Arial" panose="020B0604020202020204" pitchFamily="34" charset="0"/>
              <a:buChar char="•"/>
            </a:pPr>
            <a:r>
              <a:rPr lang="en-US" sz="800" dirty="0"/>
              <a:t>DAWs require the analogue signal to be converted to digital so it can process it. </a:t>
            </a:r>
          </a:p>
          <a:p>
            <a:pPr marL="171450" indent="-171450">
              <a:buFont typeface="Arial" panose="020B0604020202020204" pitchFamily="34" charset="0"/>
              <a:buChar char="•"/>
            </a:pPr>
            <a:r>
              <a:rPr lang="en-US" sz="800" dirty="0"/>
              <a:t>When you want to listen back, we convert the signal back into analogue.</a:t>
            </a:r>
          </a:p>
          <a:p>
            <a:endParaRPr lang="en-GB" sz="800" dirty="0"/>
          </a:p>
        </p:txBody>
      </p:sp>
      <p:cxnSp>
        <p:nvCxnSpPr>
          <p:cNvPr id="21" name="Straight Connector 20"/>
          <p:cNvCxnSpPr>
            <a:cxnSpLocks/>
          </p:cNvCxnSpPr>
          <p:nvPr/>
        </p:nvCxnSpPr>
        <p:spPr>
          <a:xfrm>
            <a:off x="3365411" y="0"/>
            <a:ext cx="0" cy="685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a:off x="28682" y="3939062"/>
            <a:ext cx="33452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87448A9A-6C02-4040-9400-2C15536CA1CE}"/>
              </a:ext>
            </a:extLst>
          </p:cNvPr>
          <p:cNvSpPr txBox="1"/>
          <p:nvPr/>
        </p:nvSpPr>
        <p:spPr>
          <a:xfrm>
            <a:off x="187349" y="4075349"/>
            <a:ext cx="3043818"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Electronic Musical Instrument Technology</a:t>
            </a:r>
            <a:endParaRPr lang="en-GB" sz="1000" b="1" dirty="0">
              <a:ea typeface="Verdana"/>
              <a:cs typeface="Arial"/>
            </a:endParaRPr>
          </a:p>
        </p:txBody>
      </p:sp>
      <p:sp>
        <p:nvSpPr>
          <p:cNvPr id="44" name="TextBox 43"/>
          <p:cNvSpPr txBox="1"/>
          <p:nvPr/>
        </p:nvSpPr>
        <p:spPr>
          <a:xfrm>
            <a:off x="30702" y="4367802"/>
            <a:ext cx="3290983" cy="969496"/>
          </a:xfrm>
          <a:prstGeom prst="rect">
            <a:avLst/>
          </a:prstGeom>
          <a:noFill/>
        </p:spPr>
        <p:txBody>
          <a:bodyPr wrap="square" rtlCol="0">
            <a:spAutoFit/>
          </a:bodyPr>
          <a:lstStyle/>
          <a:p>
            <a:r>
              <a:rPr lang="en-US" sz="900" b="1" dirty="0"/>
              <a:t>Synthesisers:</a:t>
            </a:r>
          </a:p>
          <a:p>
            <a:pPr marL="171450" indent="-171450">
              <a:buFont typeface="Arial" panose="020B0604020202020204" pitchFamily="34" charset="0"/>
              <a:buChar char="•"/>
            </a:pPr>
            <a:r>
              <a:rPr lang="en-US" sz="800" dirty="0"/>
              <a:t>Use oscillators to produce waveforms (sine, sawtooth, square, triangle</a:t>
            </a:r>
          </a:p>
          <a:p>
            <a:r>
              <a:rPr lang="en-US" sz="800" dirty="0"/>
              <a:t>Can be manipulated by:</a:t>
            </a:r>
          </a:p>
          <a:p>
            <a:pPr marL="171450" indent="-171450">
              <a:buFont typeface="Arial" panose="020B0604020202020204" pitchFamily="34" charset="0"/>
              <a:buChar char="•"/>
            </a:pPr>
            <a:r>
              <a:rPr lang="en-US" sz="800" dirty="0"/>
              <a:t>Envelope (ADSR)</a:t>
            </a:r>
          </a:p>
          <a:p>
            <a:pPr marL="171450" indent="-171450">
              <a:buFont typeface="Arial" panose="020B0604020202020204" pitchFamily="34" charset="0"/>
              <a:buChar char="•"/>
            </a:pPr>
            <a:r>
              <a:rPr lang="en-US" sz="800" dirty="0"/>
              <a:t>Low frequency oscillator (LFO) which  changes another parameter e.g. cut-off filter, tune, noise level</a:t>
            </a:r>
          </a:p>
          <a:p>
            <a:pPr marL="171450" indent="-171450">
              <a:buFont typeface="Arial" panose="020B0604020202020204" pitchFamily="34" charset="0"/>
              <a:buChar char="•"/>
            </a:pPr>
            <a:r>
              <a:rPr lang="en-US" sz="800" dirty="0"/>
              <a:t>Filter: the most common is a low pass, sometimes called a cut-off filter</a:t>
            </a:r>
          </a:p>
        </p:txBody>
      </p:sp>
      <p:sp>
        <p:nvSpPr>
          <p:cNvPr id="45" name="TextBox 44"/>
          <p:cNvSpPr txBox="1"/>
          <p:nvPr/>
        </p:nvSpPr>
        <p:spPr>
          <a:xfrm>
            <a:off x="47077" y="5253850"/>
            <a:ext cx="3290983" cy="1092607"/>
          </a:xfrm>
          <a:prstGeom prst="rect">
            <a:avLst/>
          </a:prstGeom>
          <a:noFill/>
        </p:spPr>
        <p:txBody>
          <a:bodyPr wrap="square" rtlCol="0">
            <a:spAutoFit/>
          </a:bodyPr>
          <a:lstStyle/>
          <a:p>
            <a:r>
              <a:rPr lang="en-US" sz="900" b="1" dirty="0"/>
              <a:t>Samplers:</a:t>
            </a:r>
          </a:p>
          <a:p>
            <a:pPr marL="171450" indent="-171450">
              <a:buFont typeface="Arial" panose="020B0604020202020204" pitchFamily="34" charset="0"/>
              <a:buChar char="•"/>
            </a:pPr>
            <a:r>
              <a:rPr lang="en-US" sz="800" dirty="0"/>
              <a:t>Trigger prerecorded audio</a:t>
            </a:r>
          </a:p>
          <a:p>
            <a:pPr marL="171450" indent="-171450">
              <a:buFont typeface="Arial" panose="020B0604020202020204" pitchFamily="34" charset="0"/>
              <a:buChar char="•"/>
            </a:pPr>
            <a:r>
              <a:rPr lang="en-US" sz="800" dirty="0"/>
              <a:t>Samples can be truncated (shortened), mapped across multiple keys, made to loop, layered and tuned</a:t>
            </a:r>
          </a:p>
          <a:p>
            <a:pPr marL="171450" indent="-171450">
              <a:buFont typeface="Arial" panose="020B0604020202020204" pitchFamily="34" charset="0"/>
              <a:buChar char="•"/>
            </a:pPr>
            <a:r>
              <a:rPr lang="en-US" sz="800" dirty="0"/>
              <a:t>Coarse tuning changes the tuning by semitones. Fine tuning changes the tuning by cents.</a:t>
            </a:r>
          </a:p>
          <a:p>
            <a:pPr marL="171450" indent="-171450">
              <a:buFont typeface="Arial" panose="020B0604020202020204" pitchFamily="34" charset="0"/>
              <a:buChar char="•"/>
            </a:pPr>
            <a:r>
              <a:rPr lang="en-US" sz="800" dirty="0"/>
              <a:t>Filter: the most common is a low pass filter, sometimes called a cut-off filter</a:t>
            </a:r>
          </a:p>
        </p:txBody>
      </p:sp>
      <p:sp>
        <p:nvSpPr>
          <p:cNvPr id="37" name="TextBox 36"/>
          <p:cNvSpPr txBox="1"/>
          <p:nvPr/>
        </p:nvSpPr>
        <p:spPr>
          <a:xfrm>
            <a:off x="99023" y="6284782"/>
            <a:ext cx="3176491" cy="461665"/>
          </a:xfrm>
          <a:prstGeom prst="rect">
            <a:avLst/>
          </a:prstGeom>
          <a:noFill/>
        </p:spPr>
        <p:txBody>
          <a:bodyPr wrap="square" rtlCol="0">
            <a:spAutoFit/>
          </a:bodyPr>
          <a:lstStyle/>
          <a:p>
            <a:r>
              <a:rPr lang="en-US" sz="800" b="1" dirty="0"/>
              <a:t>Differences between digital and analogue:</a:t>
            </a:r>
          </a:p>
          <a:p>
            <a:r>
              <a:rPr lang="en-US" sz="800" dirty="0"/>
              <a:t>Analogue: warmer sound, more hands-on</a:t>
            </a:r>
          </a:p>
          <a:p>
            <a:r>
              <a:rPr lang="en-US" sz="800" dirty="0"/>
              <a:t>Digital: cheaper, more features, more polyphony (more sounds at once)</a:t>
            </a:r>
            <a:endParaRPr lang="en-GB" sz="800" dirty="0"/>
          </a:p>
        </p:txBody>
      </p:sp>
      <p:sp>
        <p:nvSpPr>
          <p:cNvPr id="46" name="TextBox 45">
            <a:extLst>
              <a:ext uri="{FF2B5EF4-FFF2-40B4-BE49-F238E27FC236}">
                <a16:creationId xmlns:a16="http://schemas.microsoft.com/office/drawing/2014/main" id="{87448A9A-6C02-4040-9400-2C15536CA1CE}"/>
              </a:ext>
            </a:extLst>
          </p:cNvPr>
          <p:cNvSpPr txBox="1"/>
          <p:nvPr/>
        </p:nvSpPr>
        <p:spPr>
          <a:xfrm>
            <a:off x="3417106" y="107716"/>
            <a:ext cx="3043818"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Electronic Musical Instrument Technology</a:t>
            </a:r>
            <a:endParaRPr lang="en-GB" sz="1000" b="1" dirty="0">
              <a:ea typeface="Verdana"/>
              <a:cs typeface="Arial"/>
            </a:endParaRPr>
          </a:p>
        </p:txBody>
      </p:sp>
      <p:sp>
        <p:nvSpPr>
          <p:cNvPr id="47" name="TextBox 46"/>
          <p:cNvSpPr txBox="1"/>
          <p:nvPr/>
        </p:nvSpPr>
        <p:spPr>
          <a:xfrm>
            <a:off x="3346939" y="409165"/>
            <a:ext cx="3290983" cy="477054"/>
          </a:xfrm>
          <a:prstGeom prst="rect">
            <a:avLst/>
          </a:prstGeom>
          <a:noFill/>
        </p:spPr>
        <p:txBody>
          <a:bodyPr wrap="square" rtlCol="0">
            <a:spAutoFit/>
          </a:bodyPr>
          <a:lstStyle/>
          <a:p>
            <a:r>
              <a:rPr lang="en-US" sz="900" b="1" dirty="0"/>
              <a:t>Drum Machines:</a:t>
            </a:r>
          </a:p>
          <a:p>
            <a:pPr marL="171450" indent="-171450">
              <a:buFont typeface="Arial" panose="020B0604020202020204" pitchFamily="34" charset="0"/>
              <a:buChar char="•"/>
            </a:pPr>
            <a:r>
              <a:rPr lang="en-US" sz="800" dirty="0"/>
              <a:t>Can program complex drum patterns without being a drummer</a:t>
            </a:r>
          </a:p>
          <a:p>
            <a:pPr marL="171450" indent="-171450">
              <a:buFont typeface="Arial" panose="020B0604020202020204" pitchFamily="34" charset="0"/>
              <a:buChar char="•"/>
            </a:pPr>
            <a:r>
              <a:rPr lang="en-US" sz="800" dirty="0"/>
              <a:t>Can make sound more natural with humanization/swing features</a:t>
            </a:r>
          </a:p>
        </p:txBody>
      </p:sp>
      <p:pic>
        <p:nvPicPr>
          <p:cNvPr id="49" name="Picture 48"/>
          <p:cNvPicPr>
            <a:picLocks noChangeAspect="1"/>
          </p:cNvPicPr>
          <p:nvPr/>
        </p:nvPicPr>
        <p:blipFill>
          <a:blip r:embed="rId5"/>
          <a:stretch>
            <a:fillRect/>
          </a:stretch>
        </p:blipFill>
        <p:spPr>
          <a:xfrm>
            <a:off x="3461212" y="1404537"/>
            <a:ext cx="3038068" cy="464252"/>
          </a:xfrm>
          <a:prstGeom prst="rect">
            <a:avLst/>
          </a:prstGeom>
        </p:spPr>
      </p:pic>
      <p:sp>
        <p:nvSpPr>
          <p:cNvPr id="52" name="TextBox 51"/>
          <p:cNvSpPr txBox="1"/>
          <p:nvPr/>
        </p:nvSpPr>
        <p:spPr>
          <a:xfrm>
            <a:off x="3365411" y="812298"/>
            <a:ext cx="3290983" cy="600164"/>
          </a:xfrm>
          <a:prstGeom prst="rect">
            <a:avLst/>
          </a:prstGeom>
          <a:noFill/>
        </p:spPr>
        <p:txBody>
          <a:bodyPr wrap="square" rtlCol="0">
            <a:spAutoFit/>
          </a:bodyPr>
          <a:lstStyle/>
          <a:p>
            <a:r>
              <a:rPr lang="en-US" sz="900" b="1" dirty="0"/>
              <a:t>Sequencing:</a:t>
            </a:r>
          </a:p>
          <a:p>
            <a:pPr marL="171450" indent="-171450">
              <a:buFont typeface="Arial" panose="020B0604020202020204" pitchFamily="34" charset="0"/>
              <a:buChar char="•"/>
            </a:pPr>
            <a:r>
              <a:rPr lang="en-US" sz="800" dirty="0"/>
              <a:t>Programming information to control an electronic instrument</a:t>
            </a:r>
          </a:p>
          <a:p>
            <a:pPr marL="171450" indent="-171450">
              <a:buFont typeface="Arial" panose="020B0604020202020204" pitchFamily="34" charset="0"/>
              <a:buChar char="•"/>
            </a:pPr>
            <a:r>
              <a:rPr lang="en-US" sz="800" dirty="0"/>
              <a:t>Step sequencing (below) is dividing a bar into ‘steps’ to program music.</a:t>
            </a:r>
          </a:p>
        </p:txBody>
      </p:sp>
      <p:sp>
        <p:nvSpPr>
          <p:cNvPr id="53" name="TextBox 52">
            <a:extLst>
              <a:ext uri="{FF2B5EF4-FFF2-40B4-BE49-F238E27FC236}">
                <a16:creationId xmlns:a16="http://schemas.microsoft.com/office/drawing/2014/main" id="{F13ACF2E-58C2-4140-B7E1-0D960A9FB6CC}"/>
              </a:ext>
            </a:extLst>
          </p:cNvPr>
          <p:cNvSpPr txBox="1"/>
          <p:nvPr/>
        </p:nvSpPr>
        <p:spPr>
          <a:xfrm>
            <a:off x="3382385" y="1877680"/>
            <a:ext cx="2775907" cy="230832"/>
          </a:xfrm>
          <a:prstGeom prst="rect">
            <a:avLst/>
          </a:prstGeom>
          <a:noFill/>
        </p:spPr>
        <p:txBody>
          <a:bodyPr wrap="square" rtlCol="0">
            <a:spAutoFit/>
          </a:bodyPr>
          <a:lstStyle/>
          <a:p>
            <a:r>
              <a:rPr lang="en-GB" sz="900" b="1" dirty="0">
                <a:cs typeface="Arial" panose="020B0604020202020204" pitchFamily="34" charset="0"/>
              </a:rPr>
              <a:t>Analogue Sequencing</a:t>
            </a:r>
            <a:endParaRPr lang="en-US" sz="900" b="1" dirty="0">
              <a:cs typeface="Arial" panose="020B0604020202020204" pitchFamily="34" charset="0"/>
            </a:endParaRPr>
          </a:p>
        </p:txBody>
      </p:sp>
      <p:sp>
        <p:nvSpPr>
          <p:cNvPr id="54" name="TextBox 53">
            <a:extLst>
              <a:ext uri="{FF2B5EF4-FFF2-40B4-BE49-F238E27FC236}">
                <a16:creationId xmlns:a16="http://schemas.microsoft.com/office/drawing/2014/main" id="{B0A98B2D-ECF4-B943-A541-88243039DEA8}"/>
              </a:ext>
            </a:extLst>
          </p:cNvPr>
          <p:cNvSpPr txBox="1"/>
          <p:nvPr/>
        </p:nvSpPr>
        <p:spPr>
          <a:xfrm>
            <a:off x="3358714" y="2022602"/>
            <a:ext cx="3401005" cy="461665"/>
          </a:xfrm>
          <a:prstGeom prst="rect">
            <a:avLst/>
          </a:prstGeom>
          <a:noFill/>
        </p:spPr>
        <p:txBody>
          <a:bodyPr wrap="square">
            <a:spAutoFit/>
          </a:bodyPr>
          <a:lstStyle/>
          <a:p>
            <a:r>
              <a:rPr lang="en-GB" sz="800" dirty="0">
                <a:cs typeface="Arial" panose="020B0604020202020204" pitchFamily="34" charset="0"/>
              </a:rPr>
              <a:t>These were hardware sequencers that would send out Control Voltage (CV) data to trigger time and pitch information.  This worked by controlling the opening and closing of gates. This allowed one instrument to trigger another.</a:t>
            </a:r>
          </a:p>
        </p:txBody>
      </p:sp>
      <p:sp>
        <p:nvSpPr>
          <p:cNvPr id="55" name="TextBox 54">
            <a:extLst>
              <a:ext uri="{FF2B5EF4-FFF2-40B4-BE49-F238E27FC236}">
                <a16:creationId xmlns:a16="http://schemas.microsoft.com/office/drawing/2014/main" id="{F13ACF2E-58C2-4140-B7E1-0D960A9FB6CC}"/>
              </a:ext>
            </a:extLst>
          </p:cNvPr>
          <p:cNvSpPr txBox="1"/>
          <p:nvPr/>
        </p:nvSpPr>
        <p:spPr>
          <a:xfrm>
            <a:off x="3373898" y="2466605"/>
            <a:ext cx="2497520" cy="230832"/>
          </a:xfrm>
          <a:prstGeom prst="rect">
            <a:avLst/>
          </a:prstGeom>
          <a:noFill/>
        </p:spPr>
        <p:txBody>
          <a:bodyPr wrap="square" rtlCol="0">
            <a:spAutoFit/>
          </a:bodyPr>
          <a:lstStyle/>
          <a:p>
            <a:r>
              <a:rPr lang="en-GB" sz="900" b="1" dirty="0">
                <a:cs typeface="Arial" panose="020B0604020202020204" pitchFamily="34" charset="0"/>
              </a:rPr>
              <a:t>Digital Sequencing</a:t>
            </a:r>
            <a:endParaRPr lang="en-US" sz="900" b="1" dirty="0">
              <a:cs typeface="Arial" panose="020B0604020202020204" pitchFamily="34" charset="0"/>
            </a:endParaRPr>
          </a:p>
        </p:txBody>
      </p:sp>
      <p:sp>
        <p:nvSpPr>
          <p:cNvPr id="56" name="TextBox 55">
            <a:extLst>
              <a:ext uri="{FF2B5EF4-FFF2-40B4-BE49-F238E27FC236}">
                <a16:creationId xmlns:a16="http://schemas.microsoft.com/office/drawing/2014/main" id="{B0A98B2D-ECF4-B943-A541-88243039DEA8}"/>
              </a:ext>
            </a:extLst>
          </p:cNvPr>
          <p:cNvSpPr txBox="1"/>
          <p:nvPr/>
        </p:nvSpPr>
        <p:spPr>
          <a:xfrm>
            <a:off x="3386143" y="2615467"/>
            <a:ext cx="3346146" cy="461665"/>
          </a:xfrm>
          <a:prstGeom prst="rect">
            <a:avLst/>
          </a:prstGeom>
          <a:noFill/>
        </p:spPr>
        <p:txBody>
          <a:bodyPr wrap="square">
            <a:spAutoFit/>
          </a:bodyPr>
          <a:lstStyle/>
          <a:p>
            <a:r>
              <a:rPr lang="en-GB" sz="800" dirty="0">
                <a:cs typeface="Arial" panose="020B0604020202020204" pitchFamily="34" charset="0"/>
              </a:rPr>
              <a:t>In the late 70s, digitally controlled analogue synthesisers emerged. They also used CV but with computer memory. Sequencers now also began to form a part of the actual synthesiser or sampler.</a:t>
            </a:r>
          </a:p>
        </p:txBody>
      </p:sp>
      <p:sp>
        <p:nvSpPr>
          <p:cNvPr id="57" name="TextBox 56">
            <a:extLst>
              <a:ext uri="{FF2B5EF4-FFF2-40B4-BE49-F238E27FC236}">
                <a16:creationId xmlns:a16="http://schemas.microsoft.com/office/drawing/2014/main" id="{9453BC0F-E17E-674D-92D1-B24659D929BD}"/>
              </a:ext>
            </a:extLst>
          </p:cNvPr>
          <p:cNvSpPr txBox="1"/>
          <p:nvPr/>
        </p:nvSpPr>
        <p:spPr>
          <a:xfrm>
            <a:off x="3394312" y="3059763"/>
            <a:ext cx="1014217" cy="230832"/>
          </a:xfrm>
          <a:prstGeom prst="rect">
            <a:avLst/>
          </a:prstGeom>
          <a:noFill/>
        </p:spPr>
        <p:txBody>
          <a:bodyPr wrap="square" rtlCol="0">
            <a:spAutoFit/>
          </a:bodyPr>
          <a:lstStyle/>
          <a:p>
            <a:r>
              <a:rPr lang="en-GB" sz="900" b="1" dirty="0">
                <a:cs typeface="Arial" panose="020B0604020202020204" pitchFamily="34" charset="0"/>
              </a:rPr>
              <a:t>MIDI Sequencing</a:t>
            </a:r>
            <a:endParaRPr lang="en-US" sz="900" b="1" dirty="0">
              <a:cs typeface="Arial" panose="020B0604020202020204" pitchFamily="34" charset="0"/>
            </a:endParaRPr>
          </a:p>
        </p:txBody>
      </p:sp>
      <p:sp>
        <p:nvSpPr>
          <p:cNvPr id="58" name="TextBox 57">
            <a:extLst>
              <a:ext uri="{FF2B5EF4-FFF2-40B4-BE49-F238E27FC236}">
                <a16:creationId xmlns:a16="http://schemas.microsoft.com/office/drawing/2014/main" id="{F588861B-73C9-3044-845D-E6BED89D6231}"/>
              </a:ext>
            </a:extLst>
          </p:cNvPr>
          <p:cNvSpPr txBox="1"/>
          <p:nvPr/>
        </p:nvSpPr>
        <p:spPr>
          <a:xfrm>
            <a:off x="3378412" y="3244416"/>
            <a:ext cx="3381307" cy="584775"/>
          </a:xfrm>
          <a:prstGeom prst="rect">
            <a:avLst/>
          </a:prstGeom>
          <a:noFill/>
        </p:spPr>
        <p:txBody>
          <a:bodyPr wrap="square">
            <a:spAutoFit/>
          </a:bodyPr>
          <a:lstStyle/>
          <a:p>
            <a:r>
              <a:rPr lang="en-GB" sz="800" dirty="0">
                <a:cs typeface="Arial" panose="020B0604020202020204" pitchFamily="34" charset="0"/>
              </a:rPr>
              <a:t>MIDI became a universal language which meant that any two pieces of equipment regardless of their brand could now control each other. It was a digital signal rather than the analogue signal used by CV control signal. MIDI is now the most common way we sequence music.</a:t>
            </a:r>
          </a:p>
        </p:txBody>
      </p:sp>
      <p:sp>
        <p:nvSpPr>
          <p:cNvPr id="59" name="TextBox 58">
            <a:extLst>
              <a:ext uri="{FF2B5EF4-FFF2-40B4-BE49-F238E27FC236}">
                <a16:creationId xmlns:a16="http://schemas.microsoft.com/office/drawing/2014/main" id="{87448A9A-6C02-4040-9400-2C15536CA1CE}"/>
              </a:ext>
            </a:extLst>
          </p:cNvPr>
          <p:cNvSpPr txBox="1"/>
          <p:nvPr/>
        </p:nvSpPr>
        <p:spPr>
          <a:xfrm>
            <a:off x="3490264" y="3864574"/>
            <a:ext cx="3043818"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Hardware Effects &amp; Processing Technology</a:t>
            </a:r>
            <a:endParaRPr lang="en-GB" sz="1000" b="1" dirty="0">
              <a:ea typeface="Verdana"/>
              <a:cs typeface="Arial"/>
            </a:endParaRPr>
          </a:p>
        </p:txBody>
      </p:sp>
      <p:pic>
        <p:nvPicPr>
          <p:cNvPr id="61" name="Picture 60"/>
          <p:cNvPicPr>
            <a:picLocks noChangeAspect="1"/>
          </p:cNvPicPr>
          <p:nvPr/>
        </p:nvPicPr>
        <p:blipFill>
          <a:blip r:embed="rId6"/>
          <a:stretch>
            <a:fillRect/>
          </a:stretch>
        </p:blipFill>
        <p:spPr>
          <a:xfrm>
            <a:off x="5045952" y="4614974"/>
            <a:ext cx="1549813" cy="477824"/>
          </a:xfrm>
          <a:prstGeom prst="rect">
            <a:avLst/>
          </a:prstGeom>
        </p:spPr>
      </p:pic>
      <p:sp>
        <p:nvSpPr>
          <p:cNvPr id="62" name="TextBox 61"/>
          <p:cNvSpPr txBox="1"/>
          <p:nvPr/>
        </p:nvSpPr>
        <p:spPr>
          <a:xfrm>
            <a:off x="3445209" y="4599781"/>
            <a:ext cx="1595067" cy="477054"/>
          </a:xfrm>
          <a:prstGeom prst="rect">
            <a:avLst/>
          </a:prstGeom>
          <a:noFill/>
        </p:spPr>
        <p:txBody>
          <a:bodyPr wrap="square" rtlCol="0">
            <a:spAutoFit/>
          </a:bodyPr>
          <a:lstStyle/>
          <a:p>
            <a:r>
              <a:rPr lang="en-US" sz="900" b="1" dirty="0"/>
              <a:t>Spring reverb: </a:t>
            </a:r>
            <a:r>
              <a:rPr lang="en-US" sz="800" dirty="0"/>
              <a:t>similar to plate reverb, except using a spring! It’s smaller so can fit in guitar amps.</a:t>
            </a:r>
            <a:endParaRPr lang="en-GB" sz="800" dirty="0"/>
          </a:p>
        </p:txBody>
      </p:sp>
      <p:sp>
        <p:nvSpPr>
          <p:cNvPr id="63" name="TextBox 62"/>
          <p:cNvSpPr txBox="1"/>
          <p:nvPr/>
        </p:nvSpPr>
        <p:spPr>
          <a:xfrm>
            <a:off x="3471634" y="4162407"/>
            <a:ext cx="2686658" cy="477054"/>
          </a:xfrm>
          <a:prstGeom prst="rect">
            <a:avLst/>
          </a:prstGeom>
          <a:noFill/>
        </p:spPr>
        <p:txBody>
          <a:bodyPr wrap="square" rtlCol="0">
            <a:spAutoFit/>
          </a:bodyPr>
          <a:lstStyle/>
          <a:p>
            <a:r>
              <a:rPr lang="en-US" sz="900" b="1" dirty="0"/>
              <a:t>Plate reverb: </a:t>
            </a:r>
            <a:r>
              <a:rPr lang="en-US" sz="800" dirty="0"/>
              <a:t>a signal is sent through a sheet of metal, creating a metallic, shimmering sound. A microphone on the other end records it.</a:t>
            </a:r>
            <a:endParaRPr lang="en-GB" sz="800" dirty="0"/>
          </a:p>
        </p:txBody>
      </p:sp>
      <p:sp>
        <p:nvSpPr>
          <p:cNvPr id="65" name="TextBox 64"/>
          <p:cNvSpPr txBox="1"/>
          <p:nvPr/>
        </p:nvSpPr>
        <p:spPr>
          <a:xfrm>
            <a:off x="3451963" y="5056108"/>
            <a:ext cx="2953793" cy="353943"/>
          </a:xfrm>
          <a:prstGeom prst="rect">
            <a:avLst/>
          </a:prstGeom>
          <a:noFill/>
        </p:spPr>
        <p:txBody>
          <a:bodyPr wrap="square" rtlCol="0">
            <a:spAutoFit/>
          </a:bodyPr>
          <a:lstStyle/>
          <a:p>
            <a:r>
              <a:rPr lang="en-US" sz="900" b="1" dirty="0"/>
              <a:t>Tape delay</a:t>
            </a:r>
            <a:r>
              <a:rPr lang="en-US" sz="800" dirty="0"/>
              <a:t>: watch this video: https://www.youtube.com/watch?v=QXNoUHdFyrQ: </a:t>
            </a:r>
            <a:endParaRPr lang="en-GB" sz="800" dirty="0"/>
          </a:p>
        </p:txBody>
      </p:sp>
      <p:sp>
        <p:nvSpPr>
          <p:cNvPr id="66" name="TextBox 65">
            <a:extLst>
              <a:ext uri="{FF2B5EF4-FFF2-40B4-BE49-F238E27FC236}">
                <a16:creationId xmlns:a16="http://schemas.microsoft.com/office/drawing/2014/main" id="{87448A9A-6C02-4040-9400-2C15536CA1CE}"/>
              </a:ext>
            </a:extLst>
          </p:cNvPr>
          <p:cNvSpPr txBox="1"/>
          <p:nvPr/>
        </p:nvSpPr>
        <p:spPr>
          <a:xfrm>
            <a:off x="6753068" y="77611"/>
            <a:ext cx="1409206"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Dynamic Processors</a:t>
            </a:r>
            <a:endParaRPr lang="en-GB" sz="1000" b="1" dirty="0">
              <a:ea typeface="Verdana"/>
              <a:cs typeface="Arial"/>
            </a:endParaRPr>
          </a:p>
        </p:txBody>
      </p:sp>
      <p:sp>
        <p:nvSpPr>
          <p:cNvPr id="67" name="TextBox 66"/>
          <p:cNvSpPr txBox="1"/>
          <p:nvPr/>
        </p:nvSpPr>
        <p:spPr>
          <a:xfrm>
            <a:off x="6656394" y="358790"/>
            <a:ext cx="2686658" cy="230832"/>
          </a:xfrm>
          <a:prstGeom prst="rect">
            <a:avLst/>
          </a:prstGeom>
          <a:noFill/>
        </p:spPr>
        <p:txBody>
          <a:bodyPr wrap="square" rtlCol="0">
            <a:spAutoFit/>
          </a:bodyPr>
          <a:lstStyle/>
          <a:p>
            <a:r>
              <a:rPr lang="en-US" sz="900" b="1" dirty="0"/>
              <a:t>Compression: </a:t>
            </a:r>
            <a:r>
              <a:rPr lang="en-US" sz="800" dirty="0"/>
              <a:t>evens out the dynamic range of a signal</a:t>
            </a:r>
          </a:p>
        </p:txBody>
      </p:sp>
      <p:pic>
        <p:nvPicPr>
          <p:cNvPr id="69" name="Picture 68"/>
          <p:cNvPicPr>
            <a:picLocks noChangeAspect="1"/>
          </p:cNvPicPr>
          <p:nvPr/>
        </p:nvPicPr>
        <p:blipFill>
          <a:blip r:embed="rId7"/>
          <a:stretch>
            <a:fillRect/>
          </a:stretch>
        </p:blipFill>
        <p:spPr>
          <a:xfrm>
            <a:off x="6784101" y="575917"/>
            <a:ext cx="2361068" cy="566194"/>
          </a:xfrm>
          <a:prstGeom prst="rect">
            <a:avLst/>
          </a:prstGeom>
        </p:spPr>
      </p:pic>
      <p:sp>
        <p:nvSpPr>
          <p:cNvPr id="70" name="TextBox 69"/>
          <p:cNvSpPr txBox="1"/>
          <p:nvPr/>
        </p:nvSpPr>
        <p:spPr>
          <a:xfrm>
            <a:off x="6743420" y="1453840"/>
            <a:ext cx="2386870" cy="353943"/>
          </a:xfrm>
          <a:prstGeom prst="rect">
            <a:avLst/>
          </a:prstGeom>
          <a:noFill/>
        </p:spPr>
        <p:txBody>
          <a:bodyPr wrap="square" rtlCol="0">
            <a:spAutoFit/>
          </a:bodyPr>
          <a:lstStyle/>
          <a:p>
            <a:r>
              <a:rPr lang="en-US" sz="900" b="1" dirty="0"/>
              <a:t>Noise gate</a:t>
            </a:r>
            <a:r>
              <a:rPr lang="en-US" sz="800" b="1" dirty="0"/>
              <a:t>: </a:t>
            </a:r>
            <a:r>
              <a:rPr lang="en-US" sz="800" dirty="0"/>
              <a:t>cuts out all sound below the threshold that you set.</a:t>
            </a:r>
          </a:p>
        </p:txBody>
      </p:sp>
      <p:pic>
        <p:nvPicPr>
          <p:cNvPr id="71" name="Picture 70"/>
          <p:cNvPicPr>
            <a:picLocks noChangeAspect="1"/>
          </p:cNvPicPr>
          <p:nvPr/>
        </p:nvPicPr>
        <p:blipFill>
          <a:blip r:embed="rId8"/>
          <a:stretch>
            <a:fillRect/>
          </a:stretch>
        </p:blipFill>
        <p:spPr>
          <a:xfrm>
            <a:off x="6821095" y="1787131"/>
            <a:ext cx="1966853" cy="360314"/>
          </a:xfrm>
          <a:prstGeom prst="rect">
            <a:avLst/>
          </a:prstGeom>
        </p:spPr>
      </p:pic>
      <p:cxnSp>
        <p:nvCxnSpPr>
          <p:cNvPr id="72" name="Straight Connector 71"/>
          <p:cNvCxnSpPr/>
          <p:nvPr/>
        </p:nvCxnSpPr>
        <p:spPr>
          <a:xfrm>
            <a:off x="6633214" y="0"/>
            <a:ext cx="16953" cy="6858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6707476" y="1072861"/>
            <a:ext cx="2686658" cy="338554"/>
          </a:xfrm>
          <a:prstGeom prst="rect">
            <a:avLst/>
          </a:prstGeom>
          <a:noFill/>
        </p:spPr>
        <p:txBody>
          <a:bodyPr wrap="square" rtlCol="0">
            <a:spAutoFit/>
          </a:bodyPr>
          <a:lstStyle/>
          <a:p>
            <a:r>
              <a:rPr lang="en-US" sz="800" dirty="0"/>
              <a:t>This makes the instruments in a mix sound clearer and stronger because of the consistent volume.</a:t>
            </a:r>
          </a:p>
        </p:txBody>
      </p:sp>
      <p:sp>
        <p:nvSpPr>
          <p:cNvPr id="76" name="TextBox 75"/>
          <p:cNvSpPr txBox="1"/>
          <p:nvPr/>
        </p:nvSpPr>
        <p:spPr>
          <a:xfrm>
            <a:off x="6717440" y="2164741"/>
            <a:ext cx="2267050" cy="338554"/>
          </a:xfrm>
          <a:prstGeom prst="rect">
            <a:avLst/>
          </a:prstGeom>
          <a:noFill/>
        </p:spPr>
        <p:txBody>
          <a:bodyPr wrap="square" rtlCol="0">
            <a:spAutoFit/>
          </a:bodyPr>
          <a:lstStyle/>
          <a:p>
            <a:r>
              <a:rPr lang="en-US" sz="800" dirty="0"/>
              <a:t>This is useful for removing unwanted elements in your recording.</a:t>
            </a:r>
          </a:p>
        </p:txBody>
      </p:sp>
      <p:sp>
        <p:nvSpPr>
          <p:cNvPr id="77" name="TextBox 76"/>
          <p:cNvSpPr txBox="1"/>
          <p:nvPr/>
        </p:nvSpPr>
        <p:spPr>
          <a:xfrm>
            <a:off x="6699345" y="2730532"/>
            <a:ext cx="2396306" cy="600164"/>
          </a:xfrm>
          <a:prstGeom prst="rect">
            <a:avLst/>
          </a:prstGeom>
          <a:noFill/>
        </p:spPr>
        <p:txBody>
          <a:bodyPr wrap="square" rtlCol="0">
            <a:spAutoFit/>
          </a:bodyPr>
          <a:lstStyle/>
          <a:p>
            <a:r>
              <a:rPr lang="en-US" sz="900" b="1" dirty="0"/>
              <a:t>Autotune</a:t>
            </a:r>
            <a:r>
              <a:rPr lang="en-US" sz="800" dirty="0"/>
              <a:t> is the most famous of these. It measures and automatically corrects the pitches in recordings. You set the key signature and it will snap the notes to the nearest note in that key.</a:t>
            </a:r>
          </a:p>
        </p:txBody>
      </p:sp>
      <p:sp>
        <p:nvSpPr>
          <p:cNvPr id="78" name="TextBox 77">
            <a:extLst>
              <a:ext uri="{FF2B5EF4-FFF2-40B4-BE49-F238E27FC236}">
                <a16:creationId xmlns:a16="http://schemas.microsoft.com/office/drawing/2014/main" id="{87448A9A-6C02-4040-9400-2C15536CA1CE}"/>
              </a:ext>
            </a:extLst>
          </p:cNvPr>
          <p:cNvSpPr txBox="1"/>
          <p:nvPr/>
        </p:nvSpPr>
        <p:spPr>
          <a:xfrm>
            <a:off x="6776480" y="2497297"/>
            <a:ext cx="1864293"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Pitch Correction Processors</a:t>
            </a:r>
            <a:endParaRPr lang="en-GB" sz="1000" b="1" dirty="0">
              <a:ea typeface="Verdana"/>
              <a:cs typeface="Arial"/>
            </a:endParaRPr>
          </a:p>
        </p:txBody>
      </p:sp>
      <p:sp>
        <p:nvSpPr>
          <p:cNvPr id="79" name="TextBox 78">
            <a:extLst>
              <a:ext uri="{FF2B5EF4-FFF2-40B4-BE49-F238E27FC236}">
                <a16:creationId xmlns:a16="http://schemas.microsoft.com/office/drawing/2014/main" id="{87448A9A-6C02-4040-9400-2C15536CA1CE}"/>
              </a:ext>
            </a:extLst>
          </p:cNvPr>
          <p:cNvSpPr txBox="1"/>
          <p:nvPr/>
        </p:nvSpPr>
        <p:spPr>
          <a:xfrm>
            <a:off x="6717440" y="4391558"/>
            <a:ext cx="1864293"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Compact Effects Pedals</a:t>
            </a:r>
            <a:endParaRPr lang="en-GB" sz="1000" b="1" dirty="0">
              <a:ea typeface="Verdana"/>
              <a:cs typeface="Arial"/>
            </a:endParaRPr>
          </a:p>
        </p:txBody>
      </p:sp>
      <p:sp>
        <p:nvSpPr>
          <p:cNvPr id="80" name="TextBox 79"/>
          <p:cNvSpPr txBox="1"/>
          <p:nvPr/>
        </p:nvSpPr>
        <p:spPr>
          <a:xfrm>
            <a:off x="6699345" y="4696448"/>
            <a:ext cx="2436525" cy="1107996"/>
          </a:xfrm>
          <a:prstGeom prst="rect">
            <a:avLst/>
          </a:prstGeom>
          <a:noFill/>
        </p:spPr>
        <p:txBody>
          <a:bodyPr wrap="square" rtlCol="0">
            <a:spAutoFit/>
          </a:bodyPr>
          <a:lstStyle/>
          <a:p>
            <a:r>
              <a:rPr lang="en-US" sz="800" dirty="0"/>
              <a:t>Originally designed for guitarists to be used between the guitar and the amplifier. </a:t>
            </a:r>
          </a:p>
          <a:p>
            <a:endParaRPr lang="en-US" sz="500" dirty="0"/>
          </a:p>
          <a:p>
            <a:r>
              <a:rPr lang="en-US" sz="800" dirty="0"/>
              <a:t>There are many types, from reverb, delay and distortion to more complex ones. In the mid-1990s, digital effects pedals emerged which are cheaper.</a:t>
            </a:r>
          </a:p>
          <a:p>
            <a:endParaRPr lang="en-US" sz="500" dirty="0"/>
          </a:p>
          <a:p>
            <a:r>
              <a:rPr lang="en-US" sz="800" dirty="0"/>
              <a:t>Multi-effects pedals contain many effects and often emulate different amplifiers.</a:t>
            </a:r>
          </a:p>
        </p:txBody>
      </p:sp>
      <p:sp>
        <p:nvSpPr>
          <p:cNvPr id="48" name="Rectangle 47">
            <a:extLst>
              <a:ext uri="{FF2B5EF4-FFF2-40B4-BE49-F238E27FC236}">
                <a16:creationId xmlns:a16="http://schemas.microsoft.com/office/drawing/2014/main" id="{E4495767-A959-48A1-8105-68D0360F6CC7}"/>
              </a:ext>
            </a:extLst>
          </p:cNvPr>
          <p:cNvSpPr/>
          <p:nvPr/>
        </p:nvSpPr>
        <p:spPr>
          <a:xfrm>
            <a:off x="94123" y="77611"/>
            <a:ext cx="2614820" cy="2646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The Development of Music Technology</a:t>
            </a:r>
          </a:p>
        </p:txBody>
      </p:sp>
      <p:pic>
        <p:nvPicPr>
          <p:cNvPr id="3" name="Picture 2">
            <a:extLst>
              <a:ext uri="{FF2B5EF4-FFF2-40B4-BE49-F238E27FC236}">
                <a16:creationId xmlns:a16="http://schemas.microsoft.com/office/drawing/2014/main" id="{544B9CE1-4CC9-4D14-82DC-C08151AE6E29}"/>
              </a:ext>
            </a:extLst>
          </p:cNvPr>
          <p:cNvPicPr>
            <a:picLocks noChangeAspect="1"/>
          </p:cNvPicPr>
          <p:nvPr/>
        </p:nvPicPr>
        <p:blipFill>
          <a:blip r:embed="rId9"/>
          <a:stretch>
            <a:fillRect/>
          </a:stretch>
        </p:blipFill>
        <p:spPr>
          <a:xfrm>
            <a:off x="7642336" y="3334335"/>
            <a:ext cx="1348335" cy="988398"/>
          </a:xfrm>
          <a:prstGeom prst="rect">
            <a:avLst/>
          </a:prstGeom>
        </p:spPr>
      </p:pic>
      <p:sp>
        <p:nvSpPr>
          <p:cNvPr id="4" name="TextBox 3">
            <a:extLst>
              <a:ext uri="{FF2B5EF4-FFF2-40B4-BE49-F238E27FC236}">
                <a16:creationId xmlns:a16="http://schemas.microsoft.com/office/drawing/2014/main" id="{46D31618-02C5-4F02-8D11-80560F3F6906}"/>
              </a:ext>
            </a:extLst>
          </p:cNvPr>
          <p:cNvSpPr txBox="1"/>
          <p:nvPr/>
        </p:nvSpPr>
        <p:spPr>
          <a:xfrm>
            <a:off x="6789766" y="3508050"/>
            <a:ext cx="889750" cy="307777"/>
          </a:xfrm>
          <a:prstGeom prst="rect">
            <a:avLst/>
          </a:prstGeom>
          <a:noFill/>
        </p:spPr>
        <p:txBody>
          <a:bodyPr wrap="square" rtlCol="0">
            <a:spAutoFit/>
          </a:bodyPr>
          <a:lstStyle/>
          <a:p>
            <a:r>
              <a:rPr lang="en-GB" sz="700" dirty="0"/>
              <a:t>Measuring and correcting pitches</a:t>
            </a:r>
          </a:p>
        </p:txBody>
      </p:sp>
      <p:pic>
        <p:nvPicPr>
          <p:cNvPr id="6" name="Picture 5">
            <a:extLst>
              <a:ext uri="{FF2B5EF4-FFF2-40B4-BE49-F238E27FC236}">
                <a16:creationId xmlns:a16="http://schemas.microsoft.com/office/drawing/2014/main" id="{8C2EF788-C014-4FEF-9112-989B125AC3FB}"/>
              </a:ext>
            </a:extLst>
          </p:cNvPr>
          <p:cNvPicPr>
            <a:picLocks noChangeAspect="1"/>
          </p:cNvPicPr>
          <p:nvPr/>
        </p:nvPicPr>
        <p:blipFill>
          <a:blip r:embed="rId10"/>
          <a:stretch>
            <a:fillRect/>
          </a:stretch>
        </p:blipFill>
        <p:spPr>
          <a:xfrm>
            <a:off x="6771917" y="5781640"/>
            <a:ext cx="561920" cy="964807"/>
          </a:xfrm>
          <a:prstGeom prst="rect">
            <a:avLst/>
          </a:prstGeom>
        </p:spPr>
      </p:pic>
      <p:pic>
        <p:nvPicPr>
          <p:cNvPr id="8" name="Picture 7">
            <a:extLst>
              <a:ext uri="{FF2B5EF4-FFF2-40B4-BE49-F238E27FC236}">
                <a16:creationId xmlns:a16="http://schemas.microsoft.com/office/drawing/2014/main" id="{1E66E8C0-AABD-421C-AF48-1A59C653F73F}"/>
              </a:ext>
            </a:extLst>
          </p:cNvPr>
          <p:cNvPicPr>
            <a:picLocks noChangeAspect="1"/>
          </p:cNvPicPr>
          <p:nvPr/>
        </p:nvPicPr>
        <p:blipFill>
          <a:blip r:embed="rId11"/>
          <a:stretch>
            <a:fillRect/>
          </a:stretch>
        </p:blipFill>
        <p:spPr>
          <a:xfrm>
            <a:off x="7480136" y="5814970"/>
            <a:ext cx="551719" cy="898146"/>
          </a:xfrm>
          <a:prstGeom prst="rect">
            <a:avLst/>
          </a:prstGeom>
        </p:spPr>
      </p:pic>
      <p:sp>
        <p:nvSpPr>
          <p:cNvPr id="60" name="TextBox 59">
            <a:extLst>
              <a:ext uri="{FF2B5EF4-FFF2-40B4-BE49-F238E27FC236}">
                <a16:creationId xmlns:a16="http://schemas.microsoft.com/office/drawing/2014/main" id="{86D0EDB1-3E10-4F13-BE42-0663896D21C3}"/>
              </a:ext>
            </a:extLst>
          </p:cNvPr>
          <p:cNvSpPr txBox="1"/>
          <p:nvPr/>
        </p:nvSpPr>
        <p:spPr>
          <a:xfrm>
            <a:off x="3533611" y="5558223"/>
            <a:ext cx="2780780" cy="246221"/>
          </a:xfrm>
          <a:prstGeom prst="rect">
            <a:avLst/>
          </a:prstGeom>
          <a:solidFill>
            <a:srgbClr val="92D050"/>
          </a:solid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Looping Devices</a:t>
            </a:r>
            <a:endParaRPr lang="en-GB" sz="1000" b="1" dirty="0">
              <a:ea typeface="Verdana"/>
              <a:cs typeface="Arial"/>
            </a:endParaRPr>
          </a:p>
        </p:txBody>
      </p:sp>
      <p:sp>
        <p:nvSpPr>
          <p:cNvPr id="64" name="TextBox 63">
            <a:extLst>
              <a:ext uri="{FF2B5EF4-FFF2-40B4-BE49-F238E27FC236}">
                <a16:creationId xmlns:a16="http://schemas.microsoft.com/office/drawing/2014/main" id="{D320D010-26D3-437A-AC12-087A249DA8F3}"/>
              </a:ext>
            </a:extLst>
          </p:cNvPr>
          <p:cNvSpPr txBox="1"/>
          <p:nvPr/>
        </p:nvSpPr>
        <p:spPr>
          <a:xfrm>
            <a:off x="3495412" y="5835796"/>
            <a:ext cx="2310530" cy="830997"/>
          </a:xfrm>
          <a:prstGeom prst="rect">
            <a:avLst/>
          </a:prstGeom>
          <a:noFill/>
        </p:spPr>
        <p:txBody>
          <a:bodyPr wrap="square" rtlCol="0">
            <a:spAutoFit/>
          </a:bodyPr>
          <a:lstStyle/>
          <a:p>
            <a:r>
              <a:rPr lang="en-US" sz="800" dirty="0"/>
              <a:t>Loop pedals allow you to record and loop short sections of audio, often guitar or vocals. This has influenced singer/songwriters like Ed </a:t>
            </a:r>
            <a:r>
              <a:rPr lang="en-US" sz="800" dirty="0" err="1"/>
              <a:t>Sheeran</a:t>
            </a:r>
            <a:r>
              <a:rPr lang="en-US" sz="800" dirty="0"/>
              <a:t>. Loop capabilities in DAWs like </a:t>
            </a:r>
            <a:r>
              <a:rPr lang="en-US" sz="800" dirty="0" err="1"/>
              <a:t>Ableton</a:t>
            </a:r>
            <a:r>
              <a:rPr lang="en-US" sz="800" dirty="0"/>
              <a:t> make it possible to incorporate lots of loops into live performances.</a:t>
            </a:r>
          </a:p>
        </p:txBody>
      </p:sp>
      <p:pic>
        <p:nvPicPr>
          <p:cNvPr id="68" name="Picture 67">
            <a:extLst>
              <a:ext uri="{FF2B5EF4-FFF2-40B4-BE49-F238E27FC236}">
                <a16:creationId xmlns:a16="http://schemas.microsoft.com/office/drawing/2014/main" id="{E26E2E72-B4DC-4D97-8EE4-AC62F4CF468F}"/>
              </a:ext>
            </a:extLst>
          </p:cNvPr>
          <p:cNvPicPr>
            <a:picLocks noChangeAspect="1"/>
          </p:cNvPicPr>
          <p:nvPr/>
        </p:nvPicPr>
        <p:blipFill>
          <a:blip r:embed="rId12"/>
          <a:stretch>
            <a:fillRect/>
          </a:stretch>
        </p:blipFill>
        <p:spPr>
          <a:xfrm>
            <a:off x="5716727" y="5835796"/>
            <a:ext cx="597664" cy="976540"/>
          </a:xfrm>
          <a:prstGeom prst="rect">
            <a:avLst/>
          </a:prstGeom>
        </p:spPr>
      </p:pic>
      <p:pic>
        <p:nvPicPr>
          <p:cNvPr id="15" name="Picture 14">
            <a:extLst>
              <a:ext uri="{FF2B5EF4-FFF2-40B4-BE49-F238E27FC236}">
                <a16:creationId xmlns:a16="http://schemas.microsoft.com/office/drawing/2014/main" id="{EF2377A2-1155-4F72-A146-794128DEAD10}"/>
              </a:ext>
            </a:extLst>
          </p:cNvPr>
          <p:cNvPicPr>
            <a:picLocks noChangeAspect="1"/>
          </p:cNvPicPr>
          <p:nvPr/>
        </p:nvPicPr>
        <p:blipFill>
          <a:blip r:embed="rId13"/>
          <a:stretch>
            <a:fillRect/>
          </a:stretch>
        </p:blipFill>
        <p:spPr>
          <a:xfrm>
            <a:off x="8120822" y="5799652"/>
            <a:ext cx="527761" cy="903284"/>
          </a:xfrm>
          <a:prstGeom prst="rect">
            <a:avLst/>
          </a:prstGeom>
        </p:spPr>
      </p:pic>
      <p:cxnSp>
        <p:nvCxnSpPr>
          <p:cNvPr id="50" name="Straight Connector 49">
            <a:extLst>
              <a:ext uri="{FF2B5EF4-FFF2-40B4-BE49-F238E27FC236}">
                <a16:creationId xmlns:a16="http://schemas.microsoft.com/office/drawing/2014/main" id="{0CDE10CD-5FC0-4BB6-B29A-B2EEBF006290}"/>
              </a:ext>
            </a:extLst>
          </p:cNvPr>
          <p:cNvCxnSpPr>
            <a:cxnSpLocks/>
          </p:cNvCxnSpPr>
          <p:nvPr/>
        </p:nvCxnSpPr>
        <p:spPr>
          <a:xfrm flipH="1">
            <a:off x="3378596" y="3814639"/>
            <a:ext cx="326309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7EEA5D5C-B0BF-4C52-A520-EBF348EA1B5F}"/>
              </a:ext>
            </a:extLst>
          </p:cNvPr>
          <p:cNvSpPr txBox="1"/>
          <p:nvPr/>
        </p:nvSpPr>
        <p:spPr>
          <a:xfrm>
            <a:off x="8737550" y="6443004"/>
            <a:ext cx="370729" cy="369332"/>
          </a:xfrm>
          <a:prstGeom prst="rect">
            <a:avLst/>
          </a:prstGeom>
          <a:solidFill>
            <a:srgbClr val="002060"/>
          </a:solidFill>
        </p:spPr>
        <p:txBody>
          <a:bodyPr wrap="square" rtlCol="0">
            <a:spAutoFit/>
          </a:bodyPr>
          <a:lstStyle/>
          <a:p>
            <a:r>
              <a:rPr lang="en-GB" dirty="0">
                <a:solidFill>
                  <a:schemeClr val="bg1"/>
                </a:solidFill>
              </a:rPr>
              <a:t>5</a:t>
            </a:r>
          </a:p>
        </p:txBody>
      </p:sp>
    </p:spTree>
    <p:extLst>
      <p:ext uri="{BB962C8B-B14F-4D97-AF65-F5344CB8AC3E}">
        <p14:creationId xmlns:p14="http://schemas.microsoft.com/office/powerpoint/2010/main" val="948316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43" grpId="0" animBg="1"/>
      <p:bldP spid="46" grpId="0" animBg="1"/>
      <p:bldP spid="59" grpId="0" animBg="1"/>
      <p:bldP spid="66" grpId="0" animBg="1"/>
      <p:bldP spid="78" grpId="0" animBg="1"/>
      <p:bldP spid="79" grpId="0" animBg="1"/>
      <p:bldP spid="6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1AD74042-55A6-439A-A5E8-1D050072D9F1}"/>
              </a:ext>
            </a:extLst>
          </p:cNvPr>
          <p:cNvSpPr/>
          <p:nvPr/>
        </p:nvSpPr>
        <p:spPr>
          <a:xfrm>
            <a:off x="3788391" y="1878780"/>
            <a:ext cx="3031284" cy="1861294"/>
          </a:xfrm>
          <a:prstGeom prst="rect">
            <a:avLst/>
          </a:prstGeom>
          <a:solidFill>
            <a:schemeClr val="bg2">
              <a:lumMod val="9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extLst>
              <a:ext uri="{FF2B5EF4-FFF2-40B4-BE49-F238E27FC236}">
                <a16:creationId xmlns:a16="http://schemas.microsoft.com/office/drawing/2014/main" id="{07D2B984-F0BD-49C2-9D1B-38B49BE20612}"/>
              </a:ext>
            </a:extLst>
          </p:cNvPr>
          <p:cNvSpPr/>
          <p:nvPr/>
        </p:nvSpPr>
        <p:spPr>
          <a:xfrm>
            <a:off x="3784890" y="3827418"/>
            <a:ext cx="3043874" cy="2016464"/>
          </a:xfrm>
          <a:prstGeom prst="rect">
            <a:avLst/>
          </a:prstGeom>
          <a:solidFill>
            <a:schemeClr val="accent4">
              <a:lumMod val="40000"/>
              <a:lumOff val="6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a:extLst>
              <a:ext uri="{FF2B5EF4-FFF2-40B4-BE49-F238E27FC236}">
                <a16:creationId xmlns:a16="http://schemas.microsoft.com/office/drawing/2014/main" id="{0FD5B398-5718-402D-9CC1-7C69A29D6CFC}"/>
              </a:ext>
            </a:extLst>
          </p:cNvPr>
          <p:cNvSpPr/>
          <p:nvPr/>
        </p:nvSpPr>
        <p:spPr>
          <a:xfrm>
            <a:off x="102787" y="5814578"/>
            <a:ext cx="3403311" cy="969496"/>
          </a:xfrm>
          <a:prstGeom prst="rect">
            <a:avLst/>
          </a:prstGeom>
          <a:solidFill>
            <a:schemeClr val="tx2">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a:extLst>
              <a:ext uri="{FF2B5EF4-FFF2-40B4-BE49-F238E27FC236}">
                <a16:creationId xmlns:a16="http://schemas.microsoft.com/office/drawing/2014/main" id="{C68AD204-D737-4053-9AC8-93242247216F}"/>
              </a:ext>
            </a:extLst>
          </p:cNvPr>
          <p:cNvSpPr/>
          <p:nvPr/>
        </p:nvSpPr>
        <p:spPr>
          <a:xfrm>
            <a:off x="102220" y="4604061"/>
            <a:ext cx="3403878" cy="1092607"/>
          </a:xfrm>
          <a:prstGeom prst="rect">
            <a:avLst/>
          </a:prstGeom>
          <a:solidFill>
            <a:schemeClr val="accent6">
              <a:lumMod val="20000"/>
              <a:lumOff val="8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A01E275A-0B9B-4408-8ABF-56E3082B342D}"/>
              </a:ext>
            </a:extLst>
          </p:cNvPr>
          <p:cNvSpPr/>
          <p:nvPr/>
        </p:nvSpPr>
        <p:spPr>
          <a:xfrm>
            <a:off x="94260" y="2954750"/>
            <a:ext cx="3549806" cy="1495647"/>
          </a:xfrm>
          <a:prstGeom prst="rect">
            <a:avLst/>
          </a:prstGeom>
          <a:solidFill>
            <a:schemeClr val="accent4">
              <a:lumMod val="40000"/>
              <a:lumOff val="6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0017644-6A09-47EB-BDA2-BE5D88A10FC3}"/>
              </a:ext>
            </a:extLst>
          </p:cNvPr>
          <p:cNvPicPr>
            <a:picLocks noChangeAspect="1"/>
          </p:cNvPicPr>
          <p:nvPr/>
        </p:nvPicPr>
        <p:blipFill>
          <a:blip r:embed="rId3"/>
          <a:stretch>
            <a:fillRect/>
          </a:stretch>
        </p:blipFill>
        <p:spPr>
          <a:xfrm>
            <a:off x="7394977" y="3474236"/>
            <a:ext cx="1681872" cy="361726"/>
          </a:xfrm>
          <a:prstGeom prst="rect">
            <a:avLst/>
          </a:prstGeom>
        </p:spPr>
      </p:pic>
      <p:pic>
        <p:nvPicPr>
          <p:cNvPr id="12" name="Picture 11">
            <a:extLst>
              <a:ext uri="{FF2B5EF4-FFF2-40B4-BE49-F238E27FC236}">
                <a16:creationId xmlns:a16="http://schemas.microsoft.com/office/drawing/2014/main" id="{CA5BE574-FD09-45A6-9028-B9E966FEDB69}"/>
              </a:ext>
            </a:extLst>
          </p:cNvPr>
          <p:cNvPicPr>
            <a:picLocks noChangeAspect="1"/>
          </p:cNvPicPr>
          <p:nvPr/>
        </p:nvPicPr>
        <p:blipFill>
          <a:blip r:embed="rId4"/>
          <a:stretch>
            <a:fillRect/>
          </a:stretch>
        </p:blipFill>
        <p:spPr>
          <a:xfrm>
            <a:off x="7044320" y="424294"/>
            <a:ext cx="2032529" cy="443461"/>
          </a:xfrm>
          <a:prstGeom prst="rect">
            <a:avLst/>
          </a:prstGeom>
        </p:spPr>
      </p:pic>
      <p:pic>
        <p:nvPicPr>
          <p:cNvPr id="13" name="Picture 12">
            <a:extLst>
              <a:ext uri="{FF2B5EF4-FFF2-40B4-BE49-F238E27FC236}">
                <a16:creationId xmlns:a16="http://schemas.microsoft.com/office/drawing/2014/main" id="{A5990337-1C1A-4DA6-9E0D-6B91D60F9815}"/>
              </a:ext>
            </a:extLst>
          </p:cNvPr>
          <p:cNvPicPr>
            <a:picLocks noChangeAspect="1"/>
          </p:cNvPicPr>
          <p:nvPr/>
        </p:nvPicPr>
        <p:blipFill>
          <a:blip r:embed="rId5"/>
          <a:stretch>
            <a:fillRect/>
          </a:stretch>
        </p:blipFill>
        <p:spPr>
          <a:xfrm>
            <a:off x="7180730" y="867755"/>
            <a:ext cx="1886686" cy="397379"/>
          </a:xfrm>
          <a:prstGeom prst="rect">
            <a:avLst/>
          </a:prstGeom>
        </p:spPr>
      </p:pic>
      <p:pic>
        <p:nvPicPr>
          <p:cNvPr id="14" name="Picture 13">
            <a:extLst>
              <a:ext uri="{FF2B5EF4-FFF2-40B4-BE49-F238E27FC236}">
                <a16:creationId xmlns:a16="http://schemas.microsoft.com/office/drawing/2014/main" id="{30411F60-2525-4DA3-9E9F-C4263F40FBE8}"/>
              </a:ext>
            </a:extLst>
          </p:cNvPr>
          <p:cNvPicPr>
            <a:picLocks noChangeAspect="1"/>
          </p:cNvPicPr>
          <p:nvPr/>
        </p:nvPicPr>
        <p:blipFill>
          <a:blip r:embed="rId6"/>
          <a:stretch>
            <a:fillRect/>
          </a:stretch>
        </p:blipFill>
        <p:spPr>
          <a:xfrm>
            <a:off x="7568074" y="3088274"/>
            <a:ext cx="1481759" cy="393774"/>
          </a:xfrm>
          <a:prstGeom prst="rect">
            <a:avLst/>
          </a:prstGeom>
        </p:spPr>
      </p:pic>
      <p:pic>
        <p:nvPicPr>
          <p:cNvPr id="15" name="Picture 14">
            <a:extLst>
              <a:ext uri="{FF2B5EF4-FFF2-40B4-BE49-F238E27FC236}">
                <a16:creationId xmlns:a16="http://schemas.microsoft.com/office/drawing/2014/main" id="{6C4156E9-F7ED-45EE-B910-61DA7D12585C}"/>
              </a:ext>
            </a:extLst>
          </p:cNvPr>
          <p:cNvPicPr>
            <a:picLocks noChangeAspect="1"/>
          </p:cNvPicPr>
          <p:nvPr/>
        </p:nvPicPr>
        <p:blipFill>
          <a:blip r:embed="rId7"/>
          <a:stretch>
            <a:fillRect/>
          </a:stretch>
        </p:blipFill>
        <p:spPr>
          <a:xfrm>
            <a:off x="7756682" y="4425799"/>
            <a:ext cx="1293151" cy="393811"/>
          </a:xfrm>
          <a:prstGeom prst="rect">
            <a:avLst/>
          </a:prstGeom>
        </p:spPr>
      </p:pic>
      <p:pic>
        <p:nvPicPr>
          <p:cNvPr id="17" name="Picture 16">
            <a:extLst>
              <a:ext uri="{FF2B5EF4-FFF2-40B4-BE49-F238E27FC236}">
                <a16:creationId xmlns:a16="http://schemas.microsoft.com/office/drawing/2014/main" id="{674837A8-4632-437F-958C-0FE9283FDAC1}"/>
              </a:ext>
            </a:extLst>
          </p:cNvPr>
          <p:cNvPicPr>
            <a:picLocks noChangeAspect="1"/>
          </p:cNvPicPr>
          <p:nvPr/>
        </p:nvPicPr>
        <p:blipFill>
          <a:blip r:embed="rId8"/>
          <a:stretch>
            <a:fillRect/>
          </a:stretch>
        </p:blipFill>
        <p:spPr>
          <a:xfrm>
            <a:off x="7180730" y="2596008"/>
            <a:ext cx="1869103" cy="453116"/>
          </a:xfrm>
          <a:prstGeom prst="rect">
            <a:avLst/>
          </a:prstGeom>
        </p:spPr>
      </p:pic>
      <p:pic>
        <p:nvPicPr>
          <p:cNvPr id="18" name="Picture 17">
            <a:extLst>
              <a:ext uri="{FF2B5EF4-FFF2-40B4-BE49-F238E27FC236}">
                <a16:creationId xmlns:a16="http://schemas.microsoft.com/office/drawing/2014/main" id="{C7CA2731-9297-421D-BF3A-D3C8C3CA6122}"/>
              </a:ext>
            </a:extLst>
          </p:cNvPr>
          <p:cNvPicPr>
            <a:picLocks noChangeAspect="1"/>
          </p:cNvPicPr>
          <p:nvPr/>
        </p:nvPicPr>
        <p:blipFill>
          <a:blip r:embed="rId9"/>
          <a:stretch>
            <a:fillRect/>
          </a:stretch>
        </p:blipFill>
        <p:spPr>
          <a:xfrm>
            <a:off x="7037338" y="1311216"/>
            <a:ext cx="2030078" cy="426437"/>
          </a:xfrm>
          <a:prstGeom prst="rect">
            <a:avLst/>
          </a:prstGeom>
        </p:spPr>
      </p:pic>
      <p:pic>
        <p:nvPicPr>
          <p:cNvPr id="20" name="Picture 19">
            <a:extLst>
              <a:ext uri="{FF2B5EF4-FFF2-40B4-BE49-F238E27FC236}">
                <a16:creationId xmlns:a16="http://schemas.microsoft.com/office/drawing/2014/main" id="{089F5C34-872C-4AE3-984B-1D7FB70F3F80}"/>
              </a:ext>
            </a:extLst>
          </p:cNvPr>
          <p:cNvPicPr>
            <a:picLocks noChangeAspect="1"/>
          </p:cNvPicPr>
          <p:nvPr/>
        </p:nvPicPr>
        <p:blipFill>
          <a:blip r:embed="rId10"/>
          <a:stretch>
            <a:fillRect/>
          </a:stretch>
        </p:blipFill>
        <p:spPr>
          <a:xfrm>
            <a:off x="7207745" y="1712190"/>
            <a:ext cx="1869104" cy="424485"/>
          </a:xfrm>
          <a:prstGeom prst="rect">
            <a:avLst/>
          </a:prstGeom>
        </p:spPr>
      </p:pic>
      <p:sp>
        <p:nvSpPr>
          <p:cNvPr id="4" name="TextBox 3"/>
          <p:cNvSpPr txBox="1"/>
          <p:nvPr/>
        </p:nvSpPr>
        <p:spPr>
          <a:xfrm>
            <a:off x="7487639" y="93476"/>
            <a:ext cx="1015979" cy="307777"/>
          </a:xfrm>
          <a:prstGeom prst="rect">
            <a:avLst/>
          </a:prstGeom>
          <a:solidFill>
            <a:schemeClr val="accent2">
              <a:lumMod val="40000"/>
              <a:lumOff val="60000"/>
            </a:schemeClr>
          </a:solidFill>
          <a:ln>
            <a:solidFill>
              <a:schemeClr val="tx1"/>
            </a:solidFill>
          </a:ln>
        </p:spPr>
        <p:txBody>
          <a:bodyPr wrap="square" rtlCol="0">
            <a:spAutoFit/>
          </a:bodyPr>
          <a:lstStyle/>
          <a:p>
            <a:pPr algn="ctr"/>
            <a:r>
              <a:rPr lang="en-US" sz="1400" b="1" dirty="0"/>
              <a:t>GLOSSARY</a:t>
            </a:r>
            <a:endParaRPr lang="en-GB" sz="1400" b="1" dirty="0"/>
          </a:p>
        </p:txBody>
      </p:sp>
      <p:pic>
        <p:nvPicPr>
          <p:cNvPr id="6" name="Picture 5"/>
          <p:cNvPicPr>
            <a:picLocks noChangeAspect="1"/>
          </p:cNvPicPr>
          <p:nvPr/>
        </p:nvPicPr>
        <p:blipFill>
          <a:blip r:embed="rId11"/>
          <a:stretch>
            <a:fillRect/>
          </a:stretch>
        </p:blipFill>
        <p:spPr>
          <a:xfrm>
            <a:off x="6984981" y="2141120"/>
            <a:ext cx="2082435" cy="441107"/>
          </a:xfrm>
          <a:prstGeom prst="rect">
            <a:avLst/>
          </a:prstGeom>
        </p:spPr>
      </p:pic>
      <p:pic>
        <p:nvPicPr>
          <p:cNvPr id="7" name="Picture 6"/>
          <p:cNvPicPr>
            <a:picLocks noChangeAspect="1"/>
          </p:cNvPicPr>
          <p:nvPr/>
        </p:nvPicPr>
        <p:blipFill>
          <a:blip r:embed="rId12"/>
          <a:stretch>
            <a:fillRect/>
          </a:stretch>
        </p:blipFill>
        <p:spPr>
          <a:xfrm>
            <a:off x="6965183" y="4860427"/>
            <a:ext cx="2084650" cy="401097"/>
          </a:xfrm>
          <a:prstGeom prst="rect">
            <a:avLst/>
          </a:prstGeom>
        </p:spPr>
      </p:pic>
      <p:pic>
        <p:nvPicPr>
          <p:cNvPr id="8" name="Picture 7"/>
          <p:cNvPicPr>
            <a:picLocks noChangeAspect="1"/>
          </p:cNvPicPr>
          <p:nvPr/>
        </p:nvPicPr>
        <p:blipFill>
          <a:blip r:embed="rId13"/>
          <a:stretch>
            <a:fillRect/>
          </a:stretch>
        </p:blipFill>
        <p:spPr>
          <a:xfrm>
            <a:off x="7430448" y="3871818"/>
            <a:ext cx="1646401" cy="513164"/>
          </a:xfrm>
          <a:prstGeom prst="rect">
            <a:avLst/>
          </a:prstGeom>
        </p:spPr>
      </p:pic>
      <p:pic>
        <p:nvPicPr>
          <p:cNvPr id="48" name="Picture 47"/>
          <p:cNvPicPr>
            <a:picLocks noChangeAspect="1"/>
          </p:cNvPicPr>
          <p:nvPr/>
        </p:nvPicPr>
        <p:blipFill>
          <a:blip r:embed="rId14"/>
          <a:stretch>
            <a:fillRect/>
          </a:stretch>
        </p:blipFill>
        <p:spPr>
          <a:xfrm>
            <a:off x="7268695" y="5816685"/>
            <a:ext cx="1752927" cy="419179"/>
          </a:xfrm>
          <a:prstGeom prst="rect">
            <a:avLst/>
          </a:prstGeom>
        </p:spPr>
      </p:pic>
      <p:pic>
        <p:nvPicPr>
          <p:cNvPr id="51" name="Picture 50"/>
          <p:cNvPicPr>
            <a:picLocks noChangeAspect="1"/>
          </p:cNvPicPr>
          <p:nvPr/>
        </p:nvPicPr>
        <p:blipFill>
          <a:blip r:embed="rId15"/>
          <a:stretch>
            <a:fillRect/>
          </a:stretch>
        </p:blipFill>
        <p:spPr>
          <a:xfrm>
            <a:off x="6984981" y="5361525"/>
            <a:ext cx="2070870" cy="375444"/>
          </a:xfrm>
          <a:prstGeom prst="rect">
            <a:avLst/>
          </a:prstGeom>
        </p:spPr>
      </p:pic>
      <p:sp>
        <p:nvSpPr>
          <p:cNvPr id="19" name="TextBox 18">
            <a:extLst>
              <a:ext uri="{FF2B5EF4-FFF2-40B4-BE49-F238E27FC236}">
                <a16:creationId xmlns:a16="http://schemas.microsoft.com/office/drawing/2014/main" id="{F0E0DFB2-27E9-4049-B0EE-995E3A1B90F8}"/>
              </a:ext>
            </a:extLst>
          </p:cNvPr>
          <p:cNvSpPr txBox="1"/>
          <p:nvPr/>
        </p:nvSpPr>
        <p:spPr>
          <a:xfrm>
            <a:off x="54699" y="58518"/>
            <a:ext cx="1578738" cy="246221"/>
          </a:xfrm>
          <a:prstGeom prst="rect">
            <a:avLst/>
          </a:prstGeom>
          <a:solidFill>
            <a:srgbClr val="92D050"/>
          </a:solidFill>
          <a:ln>
            <a:solidFill>
              <a:schemeClr val="tx1"/>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1" dirty="0">
                <a:solidFill>
                  <a:prstClr val="black"/>
                </a:solidFill>
                <a:ea typeface="Verdana" panose="020B0604030504040204" pitchFamily="34" charset="0"/>
                <a:cs typeface="Arial" panose="020B0604020202020204" pitchFamily="34" charset="0"/>
              </a:rPr>
              <a:t>Consumer Audio Formats</a:t>
            </a:r>
            <a:endParaRPr lang="en-GB" sz="1000" b="1" dirty="0">
              <a:ea typeface="Verdana"/>
              <a:cs typeface="Arial"/>
            </a:endParaRPr>
          </a:p>
        </p:txBody>
      </p:sp>
      <p:sp>
        <p:nvSpPr>
          <p:cNvPr id="21" name="TextBox 20">
            <a:extLst>
              <a:ext uri="{FF2B5EF4-FFF2-40B4-BE49-F238E27FC236}">
                <a16:creationId xmlns:a16="http://schemas.microsoft.com/office/drawing/2014/main" id="{CAA8EF8C-3A77-43C6-BFC1-1C12B6B68DAE}"/>
              </a:ext>
            </a:extLst>
          </p:cNvPr>
          <p:cNvSpPr txBox="1"/>
          <p:nvPr/>
        </p:nvSpPr>
        <p:spPr>
          <a:xfrm>
            <a:off x="78197" y="407526"/>
            <a:ext cx="6540371" cy="1338828"/>
          </a:xfrm>
          <a:prstGeom prst="rect">
            <a:avLst/>
          </a:prstGeom>
          <a:solidFill>
            <a:schemeClr val="accent2">
              <a:lumMod val="40000"/>
              <a:lumOff val="60000"/>
            </a:schemeClr>
          </a:solidFill>
          <a:effectLst>
            <a:glow rad="63500">
              <a:schemeClr val="tx1">
                <a:alpha val="40000"/>
              </a:schemeClr>
            </a:glow>
          </a:effectLst>
        </p:spPr>
        <p:txBody>
          <a:bodyPr wrap="square" rtlCol="0">
            <a:spAutoFit/>
          </a:bodyPr>
          <a:lstStyle/>
          <a:p>
            <a:r>
              <a:rPr lang="en-US" sz="900" b="1" u="sng" dirty="0"/>
              <a:t>VINYL </a:t>
            </a:r>
            <a:r>
              <a:rPr lang="en-US" sz="900" u="sng" dirty="0"/>
              <a:t>(1930-): </a:t>
            </a:r>
          </a:p>
          <a:p>
            <a:r>
              <a:rPr lang="en-US" sz="800" b="1" dirty="0"/>
              <a:t>How it works: </a:t>
            </a:r>
            <a:r>
              <a:rPr lang="en-US" sz="800" dirty="0"/>
              <a:t>an analogue storage device. As the record spins, a needle moves through grooves that represent the waveform of the music. This creates an electrical signal which is amplified through a speaker.</a:t>
            </a:r>
          </a:p>
          <a:p>
            <a:r>
              <a:rPr lang="en-US" sz="800" b="1" dirty="0"/>
              <a:t>Advantages: </a:t>
            </a:r>
            <a:r>
              <a:rPr lang="en-US" sz="800" dirty="0"/>
              <a:t>the first common way of owning music.</a:t>
            </a:r>
          </a:p>
          <a:p>
            <a:r>
              <a:rPr lang="en-US" sz="800" dirty="0"/>
              <a:t>‘Coloration’ adds warmth to the sound.</a:t>
            </a:r>
          </a:p>
          <a:p>
            <a:r>
              <a:rPr lang="en-US" sz="800" dirty="0"/>
              <a:t>Some like the sound of vinyl defects e.g. noise from dust and pops and crackles.</a:t>
            </a:r>
          </a:p>
          <a:p>
            <a:r>
              <a:rPr lang="en-US" sz="800" b="1" dirty="0"/>
              <a:t>Disadvantages: </a:t>
            </a:r>
            <a:r>
              <a:rPr lang="en-US" sz="800" dirty="0"/>
              <a:t>cannot store as music on one disc as later formats.</a:t>
            </a:r>
          </a:p>
          <a:p>
            <a:r>
              <a:rPr lang="en-US" sz="800" dirty="0"/>
              <a:t>Quality degrades over time.</a:t>
            </a:r>
          </a:p>
          <a:p>
            <a:r>
              <a:rPr lang="en-US" sz="800" dirty="0"/>
              <a:t>Can develop scratches that cannot be fixed.</a:t>
            </a:r>
          </a:p>
          <a:p>
            <a:r>
              <a:rPr lang="en-US" sz="800" dirty="0"/>
              <a:t>Can warp, becoming misshapen and producing an out of tune sound.</a:t>
            </a:r>
            <a:endParaRPr lang="en-GB" sz="800" dirty="0"/>
          </a:p>
        </p:txBody>
      </p:sp>
      <p:sp>
        <p:nvSpPr>
          <p:cNvPr id="22" name="TextBox 21">
            <a:extLst>
              <a:ext uri="{FF2B5EF4-FFF2-40B4-BE49-F238E27FC236}">
                <a16:creationId xmlns:a16="http://schemas.microsoft.com/office/drawing/2014/main" id="{A991C2B3-F517-4B9A-9D46-60BE33541156}"/>
              </a:ext>
            </a:extLst>
          </p:cNvPr>
          <p:cNvSpPr txBox="1"/>
          <p:nvPr/>
        </p:nvSpPr>
        <p:spPr>
          <a:xfrm>
            <a:off x="94260" y="1870018"/>
            <a:ext cx="3549806" cy="969496"/>
          </a:xfrm>
          <a:prstGeom prst="rect">
            <a:avLst/>
          </a:prstGeom>
          <a:solidFill>
            <a:schemeClr val="accent1">
              <a:lumMod val="20000"/>
              <a:lumOff val="80000"/>
            </a:schemeClr>
          </a:solidFill>
          <a:effectLst>
            <a:glow rad="63500">
              <a:schemeClr val="tx1">
                <a:alpha val="40000"/>
              </a:schemeClr>
            </a:glow>
          </a:effectLst>
        </p:spPr>
        <p:txBody>
          <a:bodyPr wrap="square" rtlCol="0">
            <a:spAutoFit/>
          </a:bodyPr>
          <a:lstStyle/>
          <a:p>
            <a:r>
              <a:rPr lang="en-US" sz="900" b="1" u="sng" dirty="0"/>
              <a:t>CASSETTE</a:t>
            </a:r>
            <a:r>
              <a:rPr lang="en-US" sz="900" u="sng" dirty="0"/>
              <a:t> (1963 but popular in the 80s): </a:t>
            </a:r>
          </a:p>
          <a:p>
            <a:r>
              <a:rPr lang="en-US" sz="800" b="1" dirty="0"/>
              <a:t>How it works: </a:t>
            </a:r>
            <a:r>
              <a:rPr lang="en-US" sz="800" dirty="0"/>
              <a:t>an analogue storage device. Is the same as a tape machine, only smaller.</a:t>
            </a:r>
          </a:p>
          <a:p>
            <a:r>
              <a:rPr lang="en-US" sz="800" b="1" dirty="0"/>
              <a:t>Advantages: </a:t>
            </a:r>
            <a:r>
              <a:rPr lang="en-US" sz="800" dirty="0"/>
              <a:t>Small and easy to transport. </a:t>
            </a:r>
          </a:p>
          <a:p>
            <a:r>
              <a:rPr lang="en-US" sz="800" dirty="0"/>
              <a:t>Could store 1hr of music. </a:t>
            </a:r>
          </a:p>
          <a:p>
            <a:r>
              <a:rPr lang="en-US" sz="800" b="1" dirty="0"/>
              <a:t>Disadvantages: </a:t>
            </a:r>
            <a:r>
              <a:rPr lang="en-US" sz="800" dirty="0"/>
              <a:t>Quality degrades over time.</a:t>
            </a:r>
          </a:p>
          <a:p>
            <a:r>
              <a:rPr lang="en-US" sz="800" dirty="0"/>
              <a:t>Can easily become damaged.</a:t>
            </a:r>
            <a:endParaRPr lang="en-GB" sz="800" dirty="0"/>
          </a:p>
        </p:txBody>
      </p:sp>
      <p:sp>
        <p:nvSpPr>
          <p:cNvPr id="23" name="TextBox 22">
            <a:extLst>
              <a:ext uri="{FF2B5EF4-FFF2-40B4-BE49-F238E27FC236}">
                <a16:creationId xmlns:a16="http://schemas.microsoft.com/office/drawing/2014/main" id="{BD2F5251-5CE4-44BD-A3D9-5781B3CAEEE8}"/>
              </a:ext>
            </a:extLst>
          </p:cNvPr>
          <p:cNvSpPr txBox="1"/>
          <p:nvPr/>
        </p:nvSpPr>
        <p:spPr>
          <a:xfrm>
            <a:off x="94167" y="3126958"/>
            <a:ext cx="2429129" cy="1323439"/>
          </a:xfrm>
          <a:prstGeom prst="rect">
            <a:avLst/>
          </a:prstGeom>
          <a:noFill/>
        </p:spPr>
        <p:txBody>
          <a:bodyPr wrap="square" rtlCol="0">
            <a:spAutoFit/>
          </a:bodyPr>
          <a:lstStyle/>
          <a:p>
            <a:r>
              <a:rPr lang="en-US" sz="800" b="1" dirty="0"/>
              <a:t>How it works:</a:t>
            </a:r>
            <a:r>
              <a:rPr lang="en-US" sz="800" dirty="0"/>
              <a:t> digital storage device. Music is written to the disc digitally. A CD player head reads the digital information and converts it back into audio. Popular late 80s – mid 2010s. </a:t>
            </a:r>
          </a:p>
          <a:p>
            <a:r>
              <a:rPr lang="en-US" sz="800" b="1" dirty="0"/>
              <a:t>Advantages: </a:t>
            </a:r>
            <a:r>
              <a:rPr lang="en-US" sz="800" dirty="0"/>
              <a:t>Thin, portable and can store 80 minutes of audio. You could skip between tracks!</a:t>
            </a:r>
          </a:p>
          <a:p>
            <a:r>
              <a:rPr lang="en-US" sz="800" b="1" dirty="0"/>
              <a:t>Disadvantages: </a:t>
            </a:r>
            <a:r>
              <a:rPr lang="en-US" sz="800" dirty="0"/>
              <a:t>Easily scratched, leading to skips when playing back music or being unreadable by the CD player.</a:t>
            </a:r>
          </a:p>
          <a:p>
            <a:r>
              <a:rPr lang="en-US" sz="800" dirty="0"/>
              <a:t>Lightweight plastic cases easily break.</a:t>
            </a:r>
          </a:p>
        </p:txBody>
      </p:sp>
      <p:sp>
        <p:nvSpPr>
          <p:cNvPr id="24" name="Rectangle 23">
            <a:extLst>
              <a:ext uri="{FF2B5EF4-FFF2-40B4-BE49-F238E27FC236}">
                <a16:creationId xmlns:a16="http://schemas.microsoft.com/office/drawing/2014/main" id="{857807A8-CEF7-4A04-8CF4-B50F102C60C3}"/>
              </a:ext>
            </a:extLst>
          </p:cNvPr>
          <p:cNvSpPr/>
          <p:nvPr/>
        </p:nvSpPr>
        <p:spPr>
          <a:xfrm>
            <a:off x="3253128" y="74932"/>
            <a:ext cx="2614820" cy="2646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The Development of Music Technology</a:t>
            </a:r>
          </a:p>
        </p:txBody>
      </p:sp>
      <p:pic>
        <p:nvPicPr>
          <p:cNvPr id="3" name="Picture 2">
            <a:extLst>
              <a:ext uri="{FF2B5EF4-FFF2-40B4-BE49-F238E27FC236}">
                <a16:creationId xmlns:a16="http://schemas.microsoft.com/office/drawing/2014/main" id="{87D3EC7A-AA3F-4363-AB00-E17E30A9348C}"/>
              </a:ext>
            </a:extLst>
          </p:cNvPr>
          <p:cNvPicPr>
            <a:picLocks noChangeAspect="1"/>
          </p:cNvPicPr>
          <p:nvPr/>
        </p:nvPicPr>
        <p:blipFill>
          <a:blip r:embed="rId16"/>
          <a:stretch>
            <a:fillRect/>
          </a:stretch>
        </p:blipFill>
        <p:spPr>
          <a:xfrm>
            <a:off x="4276423" y="817242"/>
            <a:ext cx="1620848" cy="885562"/>
          </a:xfrm>
          <a:prstGeom prst="rect">
            <a:avLst/>
          </a:prstGeom>
        </p:spPr>
      </p:pic>
      <p:pic>
        <p:nvPicPr>
          <p:cNvPr id="10" name="Picture 9">
            <a:extLst>
              <a:ext uri="{FF2B5EF4-FFF2-40B4-BE49-F238E27FC236}">
                <a16:creationId xmlns:a16="http://schemas.microsoft.com/office/drawing/2014/main" id="{2A46F257-1577-4B3B-8CCF-AD0D8C86197F}"/>
              </a:ext>
            </a:extLst>
          </p:cNvPr>
          <p:cNvPicPr>
            <a:picLocks noChangeAspect="1"/>
          </p:cNvPicPr>
          <p:nvPr/>
        </p:nvPicPr>
        <p:blipFill>
          <a:blip r:embed="rId17"/>
          <a:stretch>
            <a:fillRect/>
          </a:stretch>
        </p:blipFill>
        <p:spPr>
          <a:xfrm>
            <a:off x="2562167" y="2213832"/>
            <a:ext cx="908012" cy="595056"/>
          </a:xfrm>
          <a:prstGeom prst="rect">
            <a:avLst/>
          </a:prstGeom>
        </p:spPr>
      </p:pic>
      <p:pic>
        <p:nvPicPr>
          <p:cNvPr id="25" name="Picture 24">
            <a:extLst>
              <a:ext uri="{FF2B5EF4-FFF2-40B4-BE49-F238E27FC236}">
                <a16:creationId xmlns:a16="http://schemas.microsoft.com/office/drawing/2014/main" id="{7F2ED1C5-772A-4A16-A0C1-F44FE1D33C1B}"/>
              </a:ext>
            </a:extLst>
          </p:cNvPr>
          <p:cNvPicPr>
            <a:picLocks noChangeAspect="1"/>
          </p:cNvPicPr>
          <p:nvPr/>
        </p:nvPicPr>
        <p:blipFill>
          <a:blip r:embed="rId18"/>
          <a:stretch>
            <a:fillRect/>
          </a:stretch>
        </p:blipFill>
        <p:spPr>
          <a:xfrm>
            <a:off x="2495343" y="3301328"/>
            <a:ext cx="1033243" cy="1003207"/>
          </a:xfrm>
          <a:prstGeom prst="rect">
            <a:avLst/>
          </a:prstGeom>
        </p:spPr>
      </p:pic>
      <p:sp>
        <p:nvSpPr>
          <p:cNvPr id="28" name="TextBox 27">
            <a:extLst>
              <a:ext uri="{FF2B5EF4-FFF2-40B4-BE49-F238E27FC236}">
                <a16:creationId xmlns:a16="http://schemas.microsoft.com/office/drawing/2014/main" id="{AD8B3035-AC19-40A4-8126-5529A3A201BE}"/>
              </a:ext>
            </a:extLst>
          </p:cNvPr>
          <p:cNvSpPr txBox="1"/>
          <p:nvPr/>
        </p:nvSpPr>
        <p:spPr>
          <a:xfrm>
            <a:off x="75697" y="4604061"/>
            <a:ext cx="2516160" cy="1092607"/>
          </a:xfrm>
          <a:prstGeom prst="rect">
            <a:avLst/>
          </a:prstGeom>
          <a:noFill/>
        </p:spPr>
        <p:txBody>
          <a:bodyPr wrap="square" rtlCol="0">
            <a:spAutoFit/>
          </a:bodyPr>
          <a:lstStyle/>
          <a:p>
            <a:r>
              <a:rPr lang="en-US" sz="900" b="1" u="sng" dirty="0" err="1"/>
              <a:t>MiniDisc</a:t>
            </a:r>
            <a:r>
              <a:rPr lang="en-US" sz="900" b="1" u="sng" dirty="0"/>
              <a:t> (1992)</a:t>
            </a:r>
            <a:r>
              <a:rPr lang="en-US" sz="900" u="sng" dirty="0"/>
              <a:t> (no longer produced): </a:t>
            </a:r>
          </a:p>
          <a:p>
            <a:r>
              <a:rPr lang="en-US" sz="800" b="1" dirty="0"/>
              <a:t>How it works: </a:t>
            </a:r>
            <a:r>
              <a:rPr lang="en-US" sz="800" dirty="0"/>
              <a:t>a digital storage device. The same as a CD only smaller.</a:t>
            </a:r>
          </a:p>
          <a:p>
            <a:r>
              <a:rPr lang="en-US" sz="800" b="1" dirty="0"/>
              <a:t>Advantages: </a:t>
            </a:r>
            <a:r>
              <a:rPr lang="en-US" sz="800" dirty="0"/>
              <a:t>Didn’t scratch or skip easily like a CD. More portable than a CD because of size.</a:t>
            </a:r>
          </a:p>
          <a:p>
            <a:r>
              <a:rPr lang="en-US" sz="800" b="1" dirty="0"/>
              <a:t>Disadvantages: </a:t>
            </a:r>
            <a:r>
              <a:rPr lang="en-US" sz="800" dirty="0" err="1"/>
              <a:t>MiniDiscs</a:t>
            </a:r>
            <a:r>
              <a:rPr lang="en-US" sz="800" dirty="0"/>
              <a:t> and </a:t>
            </a:r>
            <a:r>
              <a:rPr lang="en-US" sz="800" dirty="0" err="1"/>
              <a:t>MiniDisc</a:t>
            </a:r>
            <a:r>
              <a:rPr lang="en-US" sz="800" dirty="0"/>
              <a:t> players were more expensive so never really took off because people didn’t want to replace their entire collection.</a:t>
            </a:r>
            <a:endParaRPr lang="en-GB" sz="800" dirty="0"/>
          </a:p>
        </p:txBody>
      </p:sp>
      <p:pic>
        <p:nvPicPr>
          <p:cNvPr id="27" name="Picture 26">
            <a:extLst>
              <a:ext uri="{FF2B5EF4-FFF2-40B4-BE49-F238E27FC236}">
                <a16:creationId xmlns:a16="http://schemas.microsoft.com/office/drawing/2014/main" id="{AF70F550-E0FF-4CDE-8CAC-FAF2EAC34948}"/>
              </a:ext>
            </a:extLst>
          </p:cNvPr>
          <p:cNvPicPr>
            <a:picLocks noChangeAspect="1"/>
          </p:cNvPicPr>
          <p:nvPr/>
        </p:nvPicPr>
        <p:blipFill>
          <a:blip r:embed="rId19"/>
          <a:stretch>
            <a:fillRect/>
          </a:stretch>
        </p:blipFill>
        <p:spPr>
          <a:xfrm>
            <a:off x="2654165" y="4768979"/>
            <a:ext cx="752719" cy="765585"/>
          </a:xfrm>
          <a:prstGeom prst="rect">
            <a:avLst/>
          </a:prstGeom>
        </p:spPr>
      </p:pic>
      <p:sp>
        <p:nvSpPr>
          <p:cNvPr id="31" name="TextBox 30">
            <a:extLst>
              <a:ext uri="{FF2B5EF4-FFF2-40B4-BE49-F238E27FC236}">
                <a16:creationId xmlns:a16="http://schemas.microsoft.com/office/drawing/2014/main" id="{D3FE2856-4FD1-404A-B28C-F086DDBEB49D}"/>
              </a:ext>
            </a:extLst>
          </p:cNvPr>
          <p:cNvSpPr txBox="1"/>
          <p:nvPr/>
        </p:nvSpPr>
        <p:spPr>
          <a:xfrm>
            <a:off x="90207" y="5814578"/>
            <a:ext cx="3086460" cy="969496"/>
          </a:xfrm>
          <a:prstGeom prst="rect">
            <a:avLst/>
          </a:prstGeom>
          <a:noFill/>
        </p:spPr>
        <p:txBody>
          <a:bodyPr wrap="square" rtlCol="0">
            <a:spAutoFit/>
          </a:bodyPr>
          <a:lstStyle/>
          <a:p>
            <a:r>
              <a:rPr lang="en-US" sz="900" b="1" u="sng" dirty="0"/>
              <a:t>M-PEG Audio Layer III </a:t>
            </a:r>
            <a:r>
              <a:rPr lang="en-US" sz="900" u="sng" dirty="0"/>
              <a:t>(mp3)(1999): </a:t>
            </a:r>
          </a:p>
          <a:p>
            <a:r>
              <a:rPr lang="en-US" sz="800" b="1" dirty="0"/>
              <a:t>How it works: </a:t>
            </a:r>
            <a:r>
              <a:rPr lang="en-US" sz="800" dirty="0"/>
              <a:t>a digital file type. Apple released the iPod in 2001 which meant you could travel with 1,000 songs in your pocket. </a:t>
            </a:r>
            <a:r>
              <a:rPr lang="en-US" sz="800" b="1" dirty="0"/>
              <a:t>Advantages: </a:t>
            </a:r>
            <a:r>
              <a:rPr lang="en-US" sz="800" dirty="0"/>
              <a:t>Compressed so can store loads.</a:t>
            </a:r>
          </a:p>
          <a:p>
            <a:r>
              <a:rPr lang="en-US" sz="800" dirty="0"/>
              <a:t>Cheaper than physical formats.</a:t>
            </a:r>
          </a:p>
          <a:p>
            <a:r>
              <a:rPr lang="en-US" sz="800" b="1" dirty="0"/>
              <a:t>Disadvantages: </a:t>
            </a:r>
            <a:r>
              <a:rPr lang="en-US" sz="800" dirty="0"/>
              <a:t>Many prefer the quality of uncompressed audio.</a:t>
            </a:r>
          </a:p>
          <a:p>
            <a:r>
              <a:rPr lang="en-US" sz="800" dirty="0"/>
              <a:t>MP3 players were made obsolete by streaming platforms like Spotify.</a:t>
            </a:r>
            <a:endParaRPr lang="en-GB" sz="800" dirty="0"/>
          </a:p>
        </p:txBody>
      </p:sp>
      <p:sp>
        <p:nvSpPr>
          <p:cNvPr id="32" name="TextBox 31">
            <a:extLst>
              <a:ext uri="{FF2B5EF4-FFF2-40B4-BE49-F238E27FC236}">
                <a16:creationId xmlns:a16="http://schemas.microsoft.com/office/drawing/2014/main" id="{A307A5A1-4C6F-4D2B-9627-B62ACE2EA6FC}"/>
              </a:ext>
            </a:extLst>
          </p:cNvPr>
          <p:cNvSpPr txBox="1"/>
          <p:nvPr/>
        </p:nvSpPr>
        <p:spPr>
          <a:xfrm>
            <a:off x="3746942" y="3813986"/>
            <a:ext cx="3026097" cy="1538883"/>
          </a:xfrm>
          <a:prstGeom prst="rect">
            <a:avLst/>
          </a:prstGeom>
          <a:noFill/>
        </p:spPr>
        <p:txBody>
          <a:bodyPr wrap="square" rtlCol="0">
            <a:spAutoFit/>
          </a:bodyPr>
          <a:lstStyle/>
          <a:p>
            <a:r>
              <a:rPr lang="en-US" sz="900" b="1" u="sng" dirty="0"/>
              <a:t>Streaming </a:t>
            </a:r>
            <a:r>
              <a:rPr lang="en-US" sz="900" u="sng" dirty="0"/>
              <a:t>(2001-)</a:t>
            </a:r>
          </a:p>
          <a:p>
            <a:endParaRPr lang="en-US" sz="500" u="sng" dirty="0"/>
          </a:p>
          <a:p>
            <a:r>
              <a:rPr lang="en-US" sz="800" b="1" dirty="0"/>
              <a:t>How it works: </a:t>
            </a:r>
            <a:r>
              <a:rPr lang="en-US" sz="800" dirty="0"/>
              <a:t>Apps host libraries of music on their servers, which you can access online for free or for a fee. </a:t>
            </a:r>
          </a:p>
          <a:p>
            <a:endParaRPr lang="en-US" sz="800" b="1" dirty="0"/>
          </a:p>
          <a:p>
            <a:r>
              <a:rPr lang="en-US" sz="800" b="1" dirty="0"/>
              <a:t>Advantages: </a:t>
            </a:r>
            <a:r>
              <a:rPr lang="en-US" sz="800" dirty="0"/>
              <a:t>Can be accessed on phone, computer etc. without having to buy the music. </a:t>
            </a:r>
          </a:p>
          <a:p>
            <a:r>
              <a:rPr lang="en-US" sz="800" dirty="0"/>
              <a:t>Takes up no physical space.</a:t>
            </a:r>
          </a:p>
          <a:p>
            <a:r>
              <a:rPr lang="en-US" sz="800" dirty="0"/>
              <a:t>You can access almost any music you wish at no extra cost.</a:t>
            </a:r>
          </a:p>
          <a:p>
            <a:endParaRPr lang="en-US" sz="800" dirty="0"/>
          </a:p>
          <a:p>
            <a:r>
              <a:rPr lang="en-US" sz="800" b="1" dirty="0"/>
              <a:t>Disadvantages: </a:t>
            </a:r>
            <a:r>
              <a:rPr lang="en-US" sz="800" dirty="0"/>
              <a:t>Artists receive very little in royalties in comparison with physical formats.</a:t>
            </a:r>
            <a:endParaRPr lang="en-GB" sz="800" dirty="0"/>
          </a:p>
        </p:txBody>
      </p:sp>
      <p:pic>
        <p:nvPicPr>
          <p:cNvPr id="30" name="Picture 29">
            <a:extLst>
              <a:ext uri="{FF2B5EF4-FFF2-40B4-BE49-F238E27FC236}">
                <a16:creationId xmlns:a16="http://schemas.microsoft.com/office/drawing/2014/main" id="{776AD21D-350D-406D-8093-F9475E148905}"/>
              </a:ext>
            </a:extLst>
          </p:cNvPr>
          <p:cNvPicPr>
            <a:picLocks noChangeAspect="1"/>
          </p:cNvPicPr>
          <p:nvPr/>
        </p:nvPicPr>
        <p:blipFill>
          <a:blip r:embed="rId20"/>
          <a:stretch>
            <a:fillRect/>
          </a:stretch>
        </p:blipFill>
        <p:spPr>
          <a:xfrm>
            <a:off x="5841642" y="5252150"/>
            <a:ext cx="909100" cy="506762"/>
          </a:xfrm>
          <a:prstGeom prst="rect">
            <a:avLst/>
          </a:prstGeom>
        </p:spPr>
      </p:pic>
      <p:sp>
        <p:nvSpPr>
          <p:cNvPr id="35" name="TextBox 34">
            <a:extLst>
              <a:ext uri="{FF2B5EF4-FFF2-40B4-BE49-F238E27FC236}">
                <a16:creationId xmlns:a16="http://schemas.microsoft.com/office/drawing/2014/main" id="{39D1B97C-30F7-4B1E-8742-CF2EFD32E668}"/>
              </a:ext>
            </a:extLst>
          </p:cNvPr>
          <p:cNvSpPr txBox="1"/>
          <p:nvPr/>
        </p:nvSpPr>
        <p:spPr>
          <a:xfrm>
            <a:off x="3763976" y="1830961"/>
            <a:ext cx="2336778" cy="1954381"/>
          </a:xfrm>
          <a:prstGeom prst="rect">
            <a:avLst/>
          </a:prstGeom>
          <a:noFill/>
          <a:effectLst>
            <a:glow rad="63500">
              <a:schemeClr val="accent2">
                <a:satMod val="175000"/>
                <a:alpha val="40000"/>
              </a:schemeClr>
            </a:glow>
          </a:effectLst>
        </p:spPr>
        <p:txBody>
          <a:bodyPr wrap="square" rtlCol="0">
            <a:spAutoFit/>
          </a:bodyPr>
          <a:lstStyle/>
          <a:p>
            <a:r>
              <a:rPr lang="en-US" sz="900" b="1" u="sng" dirty="0"/>
              <a:t>MUSIC VIDEOS</a:t>
            </a:r>
            <a:r>
              <a:rPr lang="en-US" sz="900" u="sng" dirty="0"/>
              <a:t> (1980s -):</a:t>
            </a:r>
          </a:p>
          <a:p>
            <a:r>
              <a:rPr lang="en-US" sz="800" b="1" dirty="0"/>
              <a:t>How it works: </a:t>
            </a:r>
            <a:r>
              <a:rPr lang="en-US" sz="800" dirty="0"/>
              <a:t>Dedicated television channels e.g. MTV play music videos. In 2005, YouTube launched providing access to millions of music videos for free.</a:t>
            </a:r>
          </a:p>
          <a:p>
            <a:endParaRPr lang="en-US" sz="800" b="1" dirty="0"/>
          </a:p>
          <a:p>
            <a:r>
              <a:rPr lang="en-US" sz="800" b="1" dirty="0"/>
              <a:t>Advantages: </a:t>
            </a:r>
          </a:p>
          <a:p>
            <a:r>
              <a:rPr lang="en-US" sz="800" dirty="0"/>
              <a:t>A good way for artists to promote themselves.</a:t>
            </a:r>
          </a:p>
          <a:p>
            <a:r>
              <a:rPr lang="en-US" sz="800" dirty="0"/>
              <a:t>Music channels provided an alternative to the radio for discovering new music.</a:t>
            </a:r>
          </a:p>
          <a:p>
            <a:r>
              <a:rPr lang="en-US" sz="800" dirty="0"/>
              <a:t>YouTube can be accessed for free.</a:t>
            </a:r>
          </a:p>
          <a:p>
            <a:endParaRPr lang="en-US" sz="800" dirty="0"/>
          </a:p>
          <a:p>
            <a:r>
              <a:rPr lang="en-US" sz="800" b="1" dirty="0"/>
              <a:t>Disadvantages: </a:t>
            </a:r>
            <a:r>
              <a:rPr lang="en-US" sz="800" dirty="0"/>
              <a:t>Artists have to be very successful to make any money out of YouTube.</a:t>
            </a:r>
          </a:p>
          <a:p>
            <a:r>
              <a:rPr lang="en-US" sz="800" dirty="0"/>
              <a:t>YouTube and music channels make you watch ads.</a:t>
            </a:r>
            <a:endParaRPr lang="en-GB" sz="800" dirty="0"/>
          </a:p>
        </p:txBody>
      </p:sp>
      <p:pic>
        <p:nvPicPr>
          <p:cNvPr id="34" name="Picture 33">
            <a:extLst>
              <a:ext uri="{FF2B5EF4-FFF2-40B4-BE49-F238E27FC236}">
                <a16:creationId xmlns:a16="http://schemas.microsoft.com/office/drawing/2014/main" id="{CD434386-4987-46BC-9D1B-080199BC592C}"/>
              </a:ext>
            </a:extLst>
          </p:cNvPr>
          <p:cNvPicPr>
            <a:picLocks noChangeAspect="1"/>
          </p:cNvPicPr>
          <p:nvPr/>
        </p:nvPicPr>
        <p:blipFill>
          <a:blip r:embed="rId21"/>
          <a:stretch>
            <a:fillRect/>
          </a:stretch>
        </p:blipFill>
        <p:spPr>
          <a:xfrm>
            <a:off x="6084267" y="2074880"/>
            <a:ext cx="729279" cy="475174"/>
          </a:xfrm>
          <a:prstGeom prst="rect">
            <a:avLst/>
          </a:prstGeom>
        </p:spPr>
      </p:pic>
      <p:pic>
        <p:nvPicPr>
          <p:cNvPr id="37" name="Picture 36">
            <a:extLst>
              <a:ext uri="{FF2B5EF4-FFF2-40B4-BE49-F238E27FC236}">
                <a16:creationId xmlns:a16="http://schemas.microsoft.com/office/drawing/2014/main" id="{2D87408D-93AC-4F34-B69F-4CCB1C7E0C14}"/>
              </a:ext>
            </a:extLst>
          </p:cNvPr>
          <p:cNvPicPr>
            <a:picLocks noChangeAspect="1"/>
          </p:cNvPicPr>
          <p:nvPr/>
        </p:nvPicPr>
        <p:blipFill>
          <a:blip r:embed="rId22"/>
          <a:stretch>
            <a:fillRect/>
          </a:stretch>
        </p:blipFill>
        <p:spPr>
          <a:xfrm>
            <a:off x="6106894" y="2882485"/>
            <a:ext cx="666146" cy="325372"/>
          </a:xfrm>
          <a:prstGeom prst="rect">
            <a:avLst/>
          </a:prstGeom>
        </p:spPr>
      </p:pic>
      <p:cxnSp>
        <p:nvCxnSpPr>
          <p:cNvPr id="40" name="Straight Connector 39">
            <a:extLst>
              <a:ext uri="{FF2B5EF4-FFF2-40B4-BE49-F238E27FC236}">
                <a16:creationId xmlns:a16="http://schemas.microsoft.com/office/drawing/2014/main" id="{4E349D7C-3FE8-4B52-AA69-E52E01F18578}"/>
              </a:ext>
            </a:extLst>
          </p:cNvPr>
          <p:cNvCxnSpPr/>
          <p:nvPr/>
        </p:nvCxnSpPr>
        <p:spPr>
          <a:xfrm>
            <a:off x="6935155" y="0"/>
            <a:ext cx="16953" cy="685800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10A15361-61A4-4BEF-86E4-6325DE12F414}"/>
              </a:ext>
            </a:extLst>
          </p:cNvPr>
          <p:cNvSpPr txBox="1"/>
          <p:nvPr/>
        </p:nvSpPr>
        <p:spPr>
          <a:xfrm>
            <a:off x="94167" y="2963178"/>
            <a:ext cx="3279882" cy="369332"/>
          </a:xfrm>
          <a:prstGeom prst="rect">
            <a:avLst/>
          </a:prstGeom>
          <a:noFill/>
        </p:spPr>
        <p:txBody>
          <a:bodyPr wrap="square" rtlCol="0">
            <a:spAutoFit/>
          </a:bodyPr>
          <a:lstStyle/>
          <a:p>
            <a:r>
              <a:rPr lang="en-US" sz="900" b="1" u="sng" dirty="0"/>
              <a:t>COMPACT DISC </a:t>
            </a:r>
            <a:r>
              <a:rPr lang="en-US" sz="900" u="sng" dirty="0"/>
              <a:t>(CD) (1982 but popular late 80s- mid 2010s): </a:t>
            </a:r>
          </a:p>
          <a:p>
            <a:endParaRPr lang="en-GB" sz="900" dirty="0"/>
          </a:p>
        </p:txBody>
      </p:sp>
      <p:sp>
        <p:nvSpPr>
          <p:cNvPr id="42" name="Rectangle 41">
            <a:extLst>
              <a:ext uri="{FF2B5EF4-FFF2-40B4-BE49-F238E27FC236}">
                <a16:creationId xmlns:a16="http://schemas.microsoft.com/office/drawing/2014/main" id="{01A6D5DD-16CF-475B-847E-0DF08BAEB9D7}"/>
              </a:ext>
            </a:extLst>
          </p:cNvPr>
          <p:cNvSpPr/>
          <p:nvPr/>
        </p:nvSpPr>
        <p:spPr>
          <a:xfrm>
            <a:off x="3784890" y="5925834"/>
            <a:ext cx="3043874" cy="897110"/>
          </a:xfrm>
          <a:prstGeom prst="rect">
            <a:avLst/>
          </a:prstGeom>
          <a:solidFill>
            <a:schemeClr val="accent3">
              <a:lumMod val="60000"/>
              <a:lumOff val="40000"/>
            </a:schemeClr>
          </a:solidFill>
          <a:ln>
            <a:noFill/>
          </a:ln>
          <a:effectLst>
            <a:glow rad="63500">
              <a:schemeClr val="tx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AD512023-38F8-4CFE-B368-68FC8A7D899A}"/>
              </a:ext>
            </a:extLst>
          </p:cNvPr>
          <p:cNvSpPr txBox="1"/>
          <p:nvPr/>
        </p:nvSpPr>
        <p:spPr>
          <a:xfrm>
            <a:off x="3746943" y="5885958"/>
            <a:ext cx="3043874" cy="600164"/>
          </a:xfrm>
          <a:prstGeom prst="rect">
            <a:avLst/>
          </a:prstGeom>
          <a:noFill/>
          <a:effectLst>
            <a:glow rad="63500">
              <a:schemeClr val="accent2">
                <a:satMod val="175000"/>
                <a:alpha val="40000"/>
              </a:schemeClr>
            </a:glow>
          </a:effectLst>
        </p:spPr>
        <p:txBody>
          <a:bodyPr wrap="square" rtlCol="0">
            <a:spAutoFit/>
          </a:bodyPr>
          <a:lstStyle/>
          <a:p>
            <a:r>
              <a:rPr lang="en-US" sz="900" b="1" u="sng" dirty="0"/>
              <a:t>Digital Versatile Disc (DVD) </a:t>
            </a:r>
            <a:r>
              <a:rPr lang="en-US" sz="900" u="sng" dirty="0"/>
              <a:t>(1996 -):</a:t>
            </a:r>
          </a:p>
          <a:p>
            <a:r>
              <a:rPr lang="en-US" sz="800" b="1" dirty="0"/>
              <a:t>How it works: </a:t>
            </a:r>
            <a:r>
              <a:rPr lang="en-US" sz="800" dirty="0"/>
              <a:t>Like a CD but we mainly store videos on it.</a:t>
            </a:r>
          </a:p>
          <a:p>
            <a:r>
              <a:rPr lang="en-US" sz="800" b="1" dirty="0"/>
              <a:t>Advantages: </a:t>
            </a:r>
            <a:r>
              <a:rPr lang="en-US" sz="800" dirty="0"/>
              <a:t>Can store between 4.7 – 8.5GB of data.</a:t>
            </a:r>
          </a:p>
          <a:p>
            <a:r>
              <a:rPr lang="en-US" sz="800" b="1" dirty="0"/>
              <a:t>Disadvantages: </a:t>
            </a:r>
            <a:r>
              <a:rPr lang="en-US" sz="800" dirty="0"/>
              <a:t>Have become less popular because of streaming.</a:t>
            </a:r>
            <a:endParaRPr lang="en-GB" sz="800" dirty="0"/>
          </a:p>
        </p:txBody>
      </p:sp>
      <p:pic>
        <p:nvPicPr>
          <p:cNvPr id="16" name="Picture 15">
            <a:extLst>
              <a:ext uri="{FF2B5EF4-FFF2-40B4-BE49-F238E27FC236}">
                <a16:creationId xmlns:a16="http://schemas.microsoft.com/office/drawing/2014/main" id="{95E2CB68-EF06-4E95-B6F0-CACBD1FF0463}"/>
              </a:ext>
            </a:extLst>
          </p:cNvPr>
          <p:cNvPicPr>
            <a:picLocks noChangeAspect="1"/>
          </p:cNvPicPr>
          <p:nvPr/>
        </p:nvPicPr>
        <p:blipFill>
          <a:blip r:embed="rId23"/>
          <a:stretch>
            <a:fillRect/>
          </a:stretch>
        </p:blipFill>
        <p:spPr>
          <a:xfrm>
            <a:off x="6100754" y="6487517"/>
            <a:ext cx="649988" cy="296557"/>
          </a:xfrm>
          <a:prstGeom prst="rect">
            <a:avLst/>
          </a:prstGeom>
        </p:spPr>
      </p:pic>
      <p:sp>
        <p:nvSpPr>
          <p:cNvPr id="43" name="TextBox 42">
            <a:extLst>
              <a:ext uri="{FF2B5EF4-FFF2-40B4-BE49-F238E27FC236}">
                <a16:creationId xmlns:a16="http://schemas.microsoft.com/office/drawing/2014/main" id="{D3F2BEFD-AA72-441B-B7BC-6F27467F9CF4}"/>
              </a:ext>
            </a:extLst>
          </p:cNvPr>
          <p:cNvSpPr txBox="1"/>
          <p:nvPr/>
        </p:nvSpPr>
        <p:spPr>
          <a:xfrm>
            <a:off x="8706120" y="6430229"/>
            <a:ext cx="370729" cy="369332"/>
          </a:xfrm>
          <a:prstGeom prst="rect">
            <a:avLst/>
          </a:prstGeom>
          <a:solidFill>
            <a:srgbClr val="002060"/>
          </a:solidFill>
        </p:spPr>
        <p:txBody>
          <a:bodyPr wrap="square" rtlCol="0">
            <a:spAutoFit/>
          </a:bodyPr>
          <a:lstStyle/>
          <a:p>
            <a:r>
              <a:rPr lang="en-GB" dirty="0">
                <a:solidFill>
                  <a:schemeClr val="bg1"/>
                </a:solidFill>
              </a:rPr>
              <a:t>6</a:t>
            </a:r>
          </a:p>
        </p:txBody>
      </p:sp>
    </p:spTree>
    <p:extLst>
      <p:ext uri="{BB962C8B-B14F-4D97-AF65-F5344CB8AC3E}">
        <p14:creationId xmlns:p14="http://schemas.microsoft.com/office/powerpoint/2010/main" val="2960942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a:extLst>
              <a:ext uri="{FF2B5EF4-FFF2-40B4-BE49-F238E27FC236}">
                <a16:creationId xmlns:a16="http://schemas.microsoft.com/office/drawing/2014/main" id="{1FA14566-9AFE-427A-8052-1740B4E012D6}"/>
              </a:ext>
            </a:extLst>
          </p:cNvPr>
          <p:cNvPicPr>
            <a:picLocks noChangeAspect="1"/>
          </p:cNvPicPr>
          <p:nvPr/>
        </p:nvPicPr>
        <p:blipFill>
          <a:blip r:embed="rId3"/>
          <a:stretch>
            <a:fillRect/>
          </a:stretch>
        </p:blipFill>
        <p:spPr>
          <a:xfrm>
            <a:off x="8241007" y="2354426"/>
            <a:ext cx="645723" cy="751662"/>
          </a:xfrm>
          <a:prstGeom prst="rect">
            <a:avLst/>
          </a:prstGeom>
        </p:spPr>
      </p:pic>
      <p:sp>
        <p:nvSpPr>
          <p:cNvPr id="45" name="Oval 44">
            <a:extLst>
              <a:ext uri="{FF2B5EF4-FFF2-40B4-BE49-F238E27FC236}">
                <a16:creationId xmlns:a16="http://schemas.microsoft.com/office/drawing/2014/main" id="{BDAC1142-300F-402B-A085-8BFE6DEC952C}"/>
              </a:ext>
            </a:extLst>
          </p:cNvPr>
          <p:cNvSpPr/>
          <p:nvPr/>
        </p:nvSpPr>
        <p:spPr>
          <a:xfrm>
            <a:off x="6868918" y="2973561"/>
            <a:ext cx="1235152" cy="492438"/>
          </a:xfrm>
          <a:prstGeom prst="ellipse">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C8CA933-8304-43E8-97A3-62D5E800AE28}"/>
              </a:ext>
            </a:extLst>
          </p:cNvPr>
          <p:cNvSpPr txBox="1"/>
          <p:nvPr/>
        </p:nvSpPr>
        <p:spPr>
          <a:xfrm>
            <a:off x="2877799" y="7716"/>
            <a:ext cx="6257364" cy="307777"/>
          </a:xfrm>
          <a:prstGeom prst="rect">
            <a:avLst/>
          </a:prstGeom>
          <a:noFill/>
        </p:spPr>
        <p:txBody>
          <a:bodyPr wrap="square" rtlCol="0">
            <a:spAutoFit/>
          </a:bodyPr>
          <a:lstStyle/>
          <a:p>
            <a:pPr algn="ctr"/>
            <a:r>
              <a:rPr lang="en-GB" sz="1400" b="1" u="sng" dirty="0"/>
              <a:t>Content Area 1 – Music Technology and the Music Business - Knowledge Organiser</a:t>
            </a:r>
          </a:p>
        </p:txBody>
      </p:sp>
      <p:sp>
        <p:nvSpPr>
          <p:cNvPr id="47" name="Rectangle 46">
            <a:extLst>
              <a:ext uri="{FF2B5EF4-FFF2-40B4-BE49-F238E27FC236}">
                <a16:creationId xmlns:a16="http://schemas.microsoft.com/office/drawing/2014/main" id="{F2B8D326-51E6-43F3-8F2A-9201AFB1C7CE}"/>
              </a:ext>
            </a:extLst>
          </p:cNvPr>
          <p:cNvSpPr/>
          <p:nvPr/>
        </p:nvSpPr>
        <p:spPr>
          <a:xfrm>
            <a:off x="3652996" y="309489"/>
            <a:ext cx="1621260" cy="270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t>Music Business</a:t>
            </a:r>
          </a:p>
        </p:txBody>
      </p:sp>
      <p:sp>
        <p:nvSpPr>
          <p:cNvPr id="6" name="Rectangle 5">
            <a:extLst>
              <a:ext uri="{FF2B5EF4-FFF2-40B4-BE49-F238E27FC236}">
                <a16:creationId xmlns:a16="http://schemas.microsoft.com/office/drawing/2014/main" id="{BB12FD72-F958-4906-A780-6079575A88F0}"/>
              </a:ext>
            </a:extLst>
          </p:cNvPr>
          <p:cNvSpPr/>
          <p:nvPr/>
        </p:nvSpPr>
        <p:spPr>
          <a:xfrm>
            <a:off x="407467" y="62419"/>
            <a:ext cx="1621260" cy="198369"/>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Marketing</a:t>
            </a:r>
          </a:p>
        </p:txBody>
      </p:sp>
      <p:sp>
        <p:nvSpPr>
          <p:cNvPr id="7" name="Rectangle 6">
            <a:extLst>
              <a:ext uri="{FF2B5EF4-FFF2-40B4-BE49-F238E27FC236}">
                <a16:creationId xmlns:a16="http://schemas.microsoft.com/office/drawing/2014/main" id="{1AE43BC3-1BE1-44A3-B449-01551A31EDE8}"/>
              </a:ext>
            </a:extLst>
          </p:cNvPr>
          <p:cNvSpPr/>
          <p:nvPr/>
        </p:nvSpPr>
        <p:spPr>
          <a:xfrm>
            <a:off x="3932257" y="4263952"/>
            <a:ext cx="1621260" cy="208233"/>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Promotion</a:t>
            </a:r>
          </a:p>
        </p:txBody>
      </p:sp>
      <p:graphicFrame>
        <p:nvGraphicFramePr>
          <p:cNvPr id="13" name="Table 12">
            <a:extLst>
              <a:ext uri="{FF2B5EF4-FFF2-40B4-BE49-F238E27FC236}">
                <a16:creationId xmlns:a16="http://schemas.microsoft.com/office/drawing/2014/main" id="{167D05EE-2E40-419E-BBAF-7D2071EB1FEF}"/>
              </a:ext>
            </a:extLst>
          </p:cNvPr>
          <p:cNvGraphicFramePr>
            <a:graphicFrameLocks noGrp="1"/>
          </p:cNvGraphicFramePr>
          <p:nvPr/>
        </p:nvGraphicFramePr>
        <p:xfrm>
          <a:off x="82189" y="341766"/>
          <a:ext cx="3374475" cy="792480"/>
        </p:xfrm>
        <a:graphic>
          <a:graphicData uri="http://schemas.openxmlformats.org/drawingml/2006/table">
            <a:tbl>
              <a:tblPr firstRow="1" bandRow="1">
                <a:tableStyleId>{5C22544A-7EE6-4342-B048-85BDC9FD1C3A}</a:tableStyleId>
              </a:tblPr>
              <a:tblGrid>
                <a:gridCol w="1037421">
                  <a:extLst>
                    <a:ext uri="{9D8B030D-6E8A-4147-A177-3AD203B41FA5}">
                      <a16:colId xmlns:a16="http://schemas.microsoft.com/office/drawing/2014/main" val="2622595010"/>
                    </a:ext>
                  </a:extLst>
                </a:gridCol>
                <a:gridCol w="1189572">
                  <a:extLst>
                    <a:ext uri="{9D8B030D-6E8A-4147-A177-3AD203B41FA5}">
                      <a16:colId xmlns:a16="http://schemas.microsoft.com/office/drawing/2014/main" val="2564904093"/>
                    </a:ext>
                  </a:extLst>
                </a:gridCol>
                <a:gridCol w="1147482">
                  <a:extLst>
                    <a:ext uri="{9D8B030D-6E8A-4147-A177-3AD203B41FA5}">
                      <a16:colId xmlns:a16="http://schemas.microsoft.com/office/drawing/2014/main" val="511593429"/>
                    </a:ext>
                  </a:extLst>
                </a:gridCol>
              </a:tblGrid>
              <a:tr h="174499">
                <a:tc>
                  <a:txBody>
                    <a:bodyPr/>
                    <a:lstStyle/>
                    <a:p>
                      <a:pPr marL="0" indent="0" algn="ctr">
                        <a:buFont typeface="Arial" panose="020B0604020202020204" pitchFamily="34" charset="0"/>
                        <a:buNone/>
                      </a:pPr>
                      <a:r>
                        <a:rPr lang="en-GB" sz="800" dirty="0">
                          <a:solidFill>
                            <a:schemeClr val="tx1"/>
                          </a:solidFill>
                          <a:latin typeface="+mn-lt"/>
                          <a:cs typeface="Arial" panose="020B0604020202020204" pitchFamily="34" charset="0"/>
                        </a:rPr>
                        <a:t>Market Research</a:t>
                      </a:r>
                    </a:p>
                  </a:txBody>
                  <a:tcPr>
                    <a:lnL w="6350">
                      <a:solidFill>
                        <a:schemeClr val="tx1"/>
                      </a:solidFill>
                    </a:lnL>
                    <a:lnR w="6350">
                      <a:solidFill>
                        <a:schemeClr val="tx1"/>
                      </a:solidFill>
                    </a:lnR>
                    <a:lnT w="6350">
                      <a:solidFill>
                        <a:schemeClr val="tx1"/>
                      </a:solidFill>
                    </a:lnT>
                    <a:lnB w="6350" cap="flat" cmpd="sng" algn="ctr">
                      <a:solidFill>
                        <a:schemeClr val="tx1"/>
                      </a:solidFill>
                      <a:prstDash val="solid"/>
                      <a:round/>
                      <a:headEnd type="none" w="med" len="med"/>
                      <a:tailEnd type="none" w="med" len="med"/>
                    </a:lnB>
                    <a:solidFill>
                      <a:schemeClr val="bg1"/>
                    </a:solidFill>
                  </a:tcPr>
                </a:tc>
                <a:tc>
                  <a:txBody>
                    <a:bodyPr/>
                    <a:lstStyle/>
                    <a:p>
                      <a:pPr marL="0" indent="0" algn="ctr">
                        <a:buFont typeface="Arial" panose="020B0604020202020204" pitchFamily="34" charset="0"/>
                        <a:buNone/>
                      </a:pPr>
                      <a:r>
                        <a:rPr lang="en-GB" sz="800" dirty="0">
                          <a:solidFill>
                            <a:schemeClr val="tx1"/>
                          </a:solidFill>
                          <a:latin typeface="+mn-lt"/>
                          <a:cs typeface="Arial" panose="020B0604020202020204" pitchFamily="34" charset="0"/>
                        </a:rPr>
                        <a:t>Branding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a:solidFill>
                        <a:schemeClr val="tx1"/>
                      </a:solidFill>
                    </a:lnT>
                    <a:lnB w="6350" cap="flat" cmpd="sng" algn="ctr">
                      <a:solidFill>
                        <a:schemeClr val="tx1"/>
                      </a:solidFill>
                      <a:prstDash val="solid"/>
                      <a:round/>
                      <a:headEnd type="none" w="med" len="med"/>
                      <a:tailEnd type="none" w="med" len="med"/>
                    </a:lnB>
                    <a:solidFill>
                      <a:schemeClr val="bg1"/>
                    </a:solidFill>
                  </a:tcPr>
                </a:tc>
                <a:tc>
                  <a:txBody>
                    <a:bodyPr/>
                    <a:lstStyle/>
                    <a:p>
                      <a:pPr marL="0" indent="0" algn="ctr">
                        <a:buFont typeface="Arial" panose="020B0604020202020204" pitchFamily="34" charset="0"/>
                        <a:buNone/>
                      </a:pPr>
                      <a:r>
                        <a:rPr lang="en-GB" sz="800" dirty="0">
                          <a:solidFill>
                            <a:schemeClr val="tx1"/>
                          </a:solidFill>
                          <a:latin typeface="+mn-lt"/>
                          <a:cs typeface="Arial" panose="020B0604020202020204" pitchFamily="34" charset="0"/>
                        </a:rPr>
                        <a:t>Campaign</a:t>
                      </a:r>
                    </a:p>
                  </a:txBody>
                  <a:tcPr>
                    <a:lnL w="6350" cap="flat" cmpd="sng" algn="ctr">
                      <a:solidFill>
                        <a:schemeClr val="tx1"/>
                      </a:solidFill>
                      <a:prstDash val="solid"/>
                      <a:round/>
                      <a:headEnd type="none" w="med" len="med"/>
                      <a:tailEnd type="none" w="med" len="med"/>
                    </a:lnL>
                    <a:lnR w="6350">
                      <a:solidFill>
                        <a:schemeClr val="tx1"/>
                      </a:solid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0459271"/>
                  </a:ext>
                </a:extLst>
              </a:tr>
              <a:tr h="515268">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800" b="0" dirty="0">
                          <a:latin typeface="+mn-lt"/>
                          <a:cs typeface="Arial" panose="020B0604020202020204" pitchFamily="34" charset="0"/>
                        </a:rPr>
                        <a:t>Audience demographic</a:t>
                      </a:r>
                    </a:p>
                  </a:txBody>
                  <a:tcPr>
                    <a:lnL w="6350">
                      <a:solidFill>
                        <a:schemeClr val="tx1"/>
                      </a:solidFill>
                    </a:lnL>
                    <a:lnR w="6350">
                      <a:solidFill>
                        <a:schemeClr val="tx1"/>
                      </a:solid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8F9D4">
                        <a:alpha val="40000"/>
                      </a:srgbClr>
                    </a:solidFill>
                  </a:tcPr>
                </a:tc>
                <a:tc>
                  <a:txBody>
                    <a:bodyPr/>
                    <a:lstStyle/>
                    <a:p>
                      <a:pPr marL="0" indent="0" algn="l">
                        <a:buFont typeface="Arial" panose="020B0604020202020204" pitchFamily="34" charset="0"/>
                        <a:buNone/>
                      </a:pPr>
                      <a:r>
                        <a:rPr lang="en-US" sz="800" b="0" dirty="0">
                          <a:latin typeface="+mn-lt"/>
                          <a:cs typeface="Arial" panose="020B0604020202020204" pitchFamily="34" charset="0"/>
                        </a:rPr>
                        <a:t>Development of the brand</a:t>
                      </a:r>
                    </a:p>
                    <a:p>
                      <a:pPr marL="0" indent="0" algn="l">
                        <a:buFont typeface="Arial" panose="020B0604020202020204" pitchFamily="34" charset="0"/>
                        <a:buNone/>
                      </a:pPr>
                      <a:r>
                        <a:rPr lang="en-US" sz="800" b="0" dirty="0">
                          <a:latin typeface="+mn-lt"/>
                          <a:cs typeface="Arial" panose="020B0604020202020204" pitchFamily="34" charset="0"/>
                        </a:rPr>
                        <a:t>Logos</a:t>
                      </a:r>
                    </a:p>
                    <a:p>
                      <a:pPr marL="0" indent="0" algn="l">
                        <a:buFont typeface="Arial" panose="020B0604020202020204" pitchFamily="34" charset="0"/>
                        <a:buNone/>
                      </a:pPr>
                      <a:r>
                        <a:rPr lang="en-US" sz="800" b="0" dirty="0" err="1">
                          <a:latin typeface="+mn-lt"/>
                          <a:cs typeface="Arial" panose="020B0604020202020204" pitchFamily="34" charset="0"/>
                        </a:rPr>
                        <a:t>Colour</a:t>
                      </a:r>
                      <a:r>
                        <a:rPr lang="en-US" sz="800" b="0" dirty="0">
                          <a:latin typeface="+mn-lt"/>
                          <a:cs typeface="Arial" panose="020B0604020202020204" pitchFamily="34" charset="0"/>
                        </a:rPr>
                        <a:t> schemes</a:t>
                      </a:r>
                      <a:endParaRPr lang="en-GB" sz="800" dirty="0">
                        <a:latin typeface="+mn-lt"/>
                        <a:cs typeface="Arial" panose="020B060402020202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8F9D4">
                        <a:alpha val="40000"/>
                      </a:srgbClr>
                    </a:solidFill>
                  </a:tcPr>
                </a:tc>
                <a:tc>
                  <a:txBody>
                    <a:bodyPr/>
                    <a:lstStyle/>
                    <a:p>
                      <a:pPr marL="0" indent="0" algn="l">
                        <a:buFont typeface="Arial" panose="020B0604020202020204" pitchFamily="34" charset="0"/>
                        <a:buNone/>
                      </a:pPr>
                      <a:r>
                        <a:rPr lang="en-US" sz="800" b="0" dirty="0">
                          <a:latin typeface="+mn-lt"/>
                          <a:cs typeface="Arial" panose="020B0604020202020204" pitchFamily="34" charset="0"/>
                        </a:rPr>
                        <a:t>Visibility of musical artists and product</a:t>
                      </a:r>
                    </a:p>
                  </a:txBody>
                  <a:tcPr>
                    <a:lnL w="6350" cap="flat" cmpd="sng" algn="ctr">
                      <a:solidFill>
                        <a:schemeClr val="tx1"/>
                      </a:solidFill>
                      <a:prstDash val="solid"/>
                      <a:round/>
                      <a:headEnd type="none" w="med" len="med"/>
                      <a:tailEnd type="none" w="med" len="med"/>
                    </a:lnL>
                    <a:lnR w="6350">
                      <a:solidFill>
                        <a:schemeClr val="tx1"/>
                      </a:solid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8F9D4">
                        <a:alpha val="40000"/>
                      </a:srgbClr>
                    </a:solidFill>
                  </a:tcPr>
                </a:tc>
                <a:extLst>
                  <a:ext uri="{0D108BD9-81ED-4DB2-BD59-A6C34878D82A}">
                    <a16:rowId xmlns:a16="http://schemas.microsoft.com/office/drawing/2014/main" val="1619836299"/>
                  </a:ext>
                </a:extLst>
              </a:tr>
            </a:tbl>
          </a:graphicData>
        </a:graphic>
      </p:graphicFrame>
      <p:pic>
        <p:nvPicPr>
          <p:cNvPr id="14" name="Picture 13">
            <a:extLst>
              <a:ext uri="{FF2B5EF4-FFF2-40B4-BE49-F238E27FC236}">
                <a16:creationId xmlns:a16="http://schemas.microsoft.com/office/drawing/2014/main" id="{C59EA185-901B-4238-AB99-448063BC706D}"/>
              </a:ext>
            </a:extLst>
          </p:cNvPr>
          <p:cNvPicPr>
            <a:picLocks noChangeAspect="1"/>
          </p:cNvPicPr>
          <p:nvPr/>
        </p:nvPicPr>
        <p:blipFill>
          <a:blip r:embed="rId4"/>
          <a:stretch>
            <a:fillRect/>
          </a:stretch>
        </p:blipFill>
        <p:spPr>
          <a:xfrm>
            <a:off x="78710" y="1178176"/>
            <a:ext cx="2750500" cy="459960"/>
          </a:xfrm>
          <a:prstGeom prst="rect">
            <a:avLst/>
          </a:prstGeom>
        </p:spPr>
      </p:pic>
      <p:pic>
        <p:nvPicPr>
          <p:cNvPr id="16" name="Picture 15">
            <a:extLst>
              <a:ext uri="{FF2B5EF4-FFF2-40B4-BE49-F238E27FC236}">
                <a16:creationId xmlns:a16="http://schemas.microsoft.com/office/drawing/2014/main" id="{AC0FCE0B-C3D0-48ED-9069-8C59C10F3007}"/>
              </a:ext>
            </a:extLst>
          </p:cNvPr>
          <p:cNvPicPr>
            <a:picLocks noChangeAspect="1"/>
          </p:cNvPicPr>
          <p:nvPr/>
        </p:nvPicPr>
        <p:blipFill>
          <a:blip r:embed="rId5"/>
          <a:stretch>
            <a:fillRect/>
          </a:stretch>
        </p:blipFill>
        <p:spPr>
          <a:xfrm>
            <a:off x="78709" y="1694858"/>
            <a:ext cx="2271816" cy="352687"/>
          </a:xfrm>
          <a:prstGeom prst="rect">
            <a:avLst/>
          </a:prstGeom>
        </p:spPr>
      </p:pic>
      <p:pic>
        <p:nvPicPr>
          <p:cNvPr id="18" name="Picture 17">
            <a:extLst>
              <a:ext uri="{FF2B5EF4-FFF2-40B4-BE49-F238E27FC236}">
                <a16:creationId xmlns:a16="http://schemas.microsoft.com/office/drawing/2014/main" id="{6D09D4E6-AC36-405B-A5EA-65D81AA5B0DF}"/>
              </a:ext>
            </a:extLst>
          </p:cNvPr>
          <p:cNvPicPr>
            <a:picLocks noChangeAspect="1"/>
          </p:cNvPicPr>
          <p:nvPr/>
        </p:nvPicPr>
        <p:blipFill>
          <a:blip r:embed="rId6"/>
          <a:stretch>
            <a:fillRect/>
          </a:stretch>
        </p:blipFill>
        <p:spPr>
          <a:xfrm>
            <a:off x="119051" y="2134210"/>
            <a:ext cx="2271817" cy="337877"/>
          </a:xfrm>
          <a:prstGeom prst="rect">
            <a:avLst/>
          </a:prstGeom>
        </p:spPr>
      </p:pic>
      <p:pic>
        <p:nvPicPr>
          <p:cNvPr id="20" name="Picture 19">
            <a:extLst>
              <a:ext uri="{FF2B5EF4-FFF2-40B4-BE49-F238E27FC236}">
                <a16:creationId xmlns:a16="http://schemas.microsoft.com/office/drawing/2014/main" id="{85C3A34F-6FA1-4F17-B70B-689BCB27B63E}"/>
              </a:ext>
            </a:extLst>
          </p:cNvPr>
          <p:cNvPicPr>
            <a:picLocks noChangeAspect="1"/>
          </p:cNvPicPr>
          <p:nvPr/>
        </p:nvPicPr>
        <p:blipFill>
          <a:blip r:embed="rId7"/>
          <a:stretch>
            <a:fillRect/>
          </a:stretch>
        </p:blipFill>
        <p:spPr>
          <a:xfrm>
            <a:off x="119051" y="4459614"/>
            <a:ext cx="3374475" cy="611855"/>
          </a:xfrm>
          <a:prstGeom prst="rect">
            <a:avLst/>
          </a:prstGeom>
        </p:spPr>
      </p:pic>
      <p:sp>
        <p:nvSpPr>
          <p:cNvPr id="21" name="TextBox 20">
            <a:extLst>
              <a:ext uri="{FF2B5EF4-FFF2-40B4-BE49-F238E27FC236}">
                <a16:creationId xmlns:a16="http://schemas.microsoft.com/office/drawing/2014/main" id="{255841B7-390F-47DC-A4CD-103BB52151FA}"/>
              </a:ext>
            </a:extLst>
          </p:cNvPr>
          <p:cNvSpPr txBox="1"/>
          <p:nvPr/>
        </p:nvSpPr>
        <p:spPr>
          <a:xfrm>
            <a:off x="1083901" y="4222015"/>
            <a:ext cx="2088776" cy="261610"/>
          </a:xfrm>
          <a:prstGeom prst="rect">
            <a:avLst/>
          </a:prstGeom>
          <a:noFill/>
        </p:spPr>
        <p:txBody>
          <a:bodyPr wrap="square" rtlCol="0">
            <a:spAutoFit/>
          </a:bodyPr>
          <a:lstStyle/>
          <a:p>
            <a:r>
              <a:rPr lang="en-GB" sz="1100" b="1" u="sng" dirty="0"/>
              <a:t>Physical promotion</a:t>
            </a:r>
          </a:p>
        </p:txBody>
      </p:sp>
      <p:pic>
        <p:nvPicPr>
          <p:cNvPr id="23" name="Picture 22">
            <a:extLst>
              <a:ext uri="{FF2B5EF4-FFF2-40B4-BE49-F238E27FC236}">
                <a16:creationId xmlns:a16="http://schemas.microsoft.com/office/drawing/2014/main" id="{F5C12DE4-D1A2-4021-A507-37180337B68B}"/>
              </a:ext>
            </a:extLst>
          </p:cNvPr>
          <p:cNvPicPr>
            <a:picLocks noChangeAspect="1"/>
          </p:cNvPicPr>
          <p:nvPr/>
        </p:nvPicPr>
        <p:blipFill>
          <a:blip r:embed="rId8"/>
          <a:stretch>
            <a:fillRect/>
          </a:stretch>
        </p:blipFill>
        <p:spPr>
          <a:xfrm>
            <a:off x="1083901" y="5085960"/>
            <a:ext cx="1197826" cy="1709489"/>
          </a:xfrm>
          <a:prstGeom prst="rect">
            <a:avLst/>
          </a:prstGeom>
        </p:spPr>
      </p:pic>
      <p:sp>
        <p:nvSpPr>
          <p:cNvPr id="24" name="TextBox 23">
            <a:extLst>
              <a:ext uri="{FF2B5EF4-FFF2-40B4-BE49-F238E27FC236}">
                <a16:creationId xmlns:a16="http://schemas.microsoft.com/office/drawing/2014/main" id="{FBBF002E-6FB2-409E-82BF-3BBDB2DEF52F}"/>
              </a:ext>
            </a:extLst>
          </p:cNvPr>
          <p:cNvSpPr txBox="1"/>
          <p:nvPr/>
        </p:nvSpPr>
        <p:spPr>
          <a:xfrm>
            <a:off x="78709" y="5055400"/>
            <a:ext cx="1120587" cy="1692771"/>
          </a:xfrm>
          <a:prstGeom prst="rect">
            <a:avLst/>
          </a:prstGeom>
          <a:noFill/>
        </p:spPr>
        <p:txBody>
          <a:bodyPr wrap="square" rtlCol="0">
            <a:spAutoFit/>
          </a:bodyPr>
          <a:lstStyle/>
          <a:p>
            <a:r>
              <a:rPr lang="en-GB" sz="800" b="1" u="sng" dirty="0"/>
              <a:t>Materials</a:t>
            </a:r>
          </a:p>
          <a:p>
            <a:r>
              <a:rPr lang="en-GB" sz="800" b="1" dirty="0"/>
              <a:t>What to include:</a:t>
            </a:r>
          </a:p>
          <a:p>
            <a:r>
              <a:rPr lang="en-GB" sz="800" dirty="0"/>
              <a:t>Promotion company</a:t>
            </a:r>
          </a:p>
          <a:p>
            <a:r>
              <a:rPr lang="en-GB" sz="800" dirty="0"/>
              <a:t>Artist name/logo</a:t>
            </a:r>
          </a:p>
          <a:p>
            <a:r>
              <a:rPr lang="en-GB" sz="800" dirty="0"/>
              <a:t>Support acts</a:t>
            </a:r>
          </a:p>
          <a:p>
            <a:r>
              <a:rPr lang="en-GB" sz="800" dirty="0"/>
              <a:t>Venue</a:t>
            </a:r>
          </a:p>
          <a:p>
            <a:r>
              <a:rPr lang="en-GB" sz="800" dirty="0"/>
              <a:t>Price?</a:t>
            </a:r>
          </a:p>
          <a:p>
            <a:r>
              <a:rPr lang="en-GB" sz="800" dirty="0"/>
              <a:t>Date</a:t>
            </a:r>
          </a:p>
          <a:p>
            <a:r>
              <a:rPr lang="en-GB" sz="800" dirty="0"/>
              <a:t>Time</a:t>
            </a:r>
          </a:p>
          <a:p>
            <a:r>
              <a:rPr lang="en-GB" sz="800" dirty="0"/>
              <a:t>Where to buy tickets</a:t>
            </a:r>
          </a:p>
          <a:p>
            <a:r>
              <a:rPr lang="en-GB" sz="800" dirty="0"/>
              <a:t>Website?</a:t>
            </a:r>
          </a:p>
          <a:p>
            <a:r>
              <a:rPr lang="en-GB" sz="800" dirty="0"/>
              <a:t>Social media?</a:t>
            </a:r>
          </a:p>
          <a:p>
            <a:r>
              <a:rPr lang="en-GB" sz="800" dirty="0"/>
              <a:t>Promotional images</a:t>
            </a:r>
          </a:p>
        </p:txBody>
      </p:sp>
      <p:pic>
        <p:nvPicPr>
          <p:cNvPr id="26" name="Picture 25">
            <a:extLst>
              <a:ext uri="{FF2B5EF4-FFF2-40B4-BE49-F238E27FC236}">
                <a16:creationId xmlns:a16="http://schemas.microsoft.com/office/drawing/2014/main" id="{FCA85133-4AF2-424E-A927-B0FFF7B39364}"/>
              </a:ext>
            </a:extLst>
          </p:cNvPr>
          <p:cNvPicPr>
            <a:picLocks noChangeAspect="1"/>
          </p:cNvPicPr>
          <p:nvPr/>
        </p:nvPicPr>
        <p:blipFill>
          <a:blip r:embed="rId9"/>
          <a:stretch>
            <a:fillRect/>
          </a:stretch>
        </p:blipFill>
        <p:spPr>
          <a:xfrm>
            <a:off x="3685116" y="4735466"/>
            <a:ext cx="2038507" cy="611855"/>
          </a:xfrm>
          <a:prstGeom prst="rect">
            <a:avLst/>
          </a:prstGeom>
        </p:spPr>
      </p:pic>
      <p:sp>
        <p:nvSpPr>
          <p:cNvPr id="28" name="TextBox 27">
            <a:extLst>
              <a:ext uri="{FF2B5EF4-FFF2-40B4-BE49-F238E27FC236}">
                <a16:creationId xmlns:a16="http://schemas.microsoft.com/office/drawing/2014/main" id="{18EE587D-CD3F-49F4-9D6E-FF7812F3EDAB}"/>
              </a:ext>
            </a:extLst>
          </p:cNvPr>
          <p:cNvSpPr txBox="1"/>
          <p:nvPr/>
        </p:nvSpPr>
        <p:spPr>
          <a:xfrm>
            <a:off x="3618969" y="4458247"/>
            <a:ext cx="2088776" cy="261610"/>
          </a:xfrm>
          <a:prstGeom prst="rect">
            <a:avLst/>
          </a:prstGeom>
          <a:noFill/>
        </p:spPr>
        <p:txBody>
          <a:bodyPr wrap="square" rtlCol="0">
            <a:spAutoFit/>
          </a:bodyPr>
          <a:lstStyle/>
          <a:p>
            <a:r>
              <a:rPr lang="en-GB" sz="1100" b="1" u="sng" dirty="0"/>
              <a:t>Digital Promotion</a:t>
            </a:r>
          </a:p>
        </p:txBody>
      </p:sp>
      <p:pic>
        <p:nvPicPr>
          <p:cNvPr id="31" name="Picture 30">
            <a:extLst>
              <a:ext uri="{FF2B5EF4-FFF2-40B4-BE49-F238E27FC236}">
                <a16:creationId xmlns:a16="http://schemas.microsoft.com/office/drawing/2014/main" id="{B5C9F1AC-AAF7-4795-BC18-9C46518C5A33}"/>
              </a:ext>
            </a:extLst>
          </p:cNvPr>
          <p:cNvPicPr>
            <a:picLocks noChangeAspect="1"/>
          </p:cNvPicPr>
          <p:nvPr/>
        </p:nvPicPr>
        <p:blipFill rotWithShape="1">
          <a:blip r:embed="rId10"/>
          <a:srcRect t="22902" b="-1"/>
          <a:stretch/>
        </p:blipFill>
        <p:spPr>
          <a:xfrm>
            <a:off x="3615871" y="6368277"/>
            <a:ext cx="2331334" cy="376979"/>
          </a:xfrm>
          <a:prstGeom prst="rect">
            <a:avLst/>
          </a:prstGeom>
        </p:spPr>
      </p:pic>
      <p:sp>
        <p:nvSpPr>
          <p:cNvPr id="32" name="TextBox 31">
            <a:extLst>
              <a:ext uri="{FF2B5EF4-FFF2-40B4-BE49-F238E27FC236}">
                <a16:creationId xmlns:a16="http://schemas.microsoft.com/office/drawing/2014/main" id="{5B14AD62-CF5F-49DB-93F3-44C60E6182ED}"/>
              </a:ext>
            </a:extLst>
          </p:cNvPr>
          <p:cNvSpPr txBox="1"/>
          <p:nvPr/>
        </p:nvSpPr>
        <p:spPr>
          <a:xfrm>
            <a:off x="3618969" y="6159066"/>
            <a:ext cx="2237990" cy="215444"/>
          </a:xfrm>
          <a:prstGeom prst="rect">
            <a:avLst/>
          </a:prstGeom>
          <a:noFill/>
        </p:spPr>
        <p:txBody>
          <a:bodyPr wrap="square" rtlCol="0">
            <a:spAutoFit/>
          </a:bodyPr>
          <a:lstStyle/>
          <a:p>
            <a:r>
              <a:rPr lang="en-GB" sz="800" b="1" u="sng" dirty="0"/>
              <a:t>Content: Social media stories</a:t>
            </a:r>
          </a:p>
        </p:txBody>
      </p:sp>
      <p:sp>
        <p:nvSpPr>
          <p:cNvPr id="34" name="TextBox 33">
            <a:extLst>
              <a:ext uri="{FF2B5EF4-FFF2-40B4-BE49-F238E27FC236}">
                <a16:creationId xmlns:a16="http://schemas.microsoft.com/office/drawing/2014/main" id="{42CE74DA-F161-4FD1-A3D8-9A2084E88F03}"/>
              </a:ext>
            </a:extLst>
          </p:cNvPr>
          <p:cNvSpPr txBox="1"/>
          <p:nvPr/>
        </p:nvSpPr>
        <p:spPr>
          <a:xfrm>
            <a:off x="5723623" y="4172430"/>
            <a:ext cx="2297731" cy="2154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800" b="1" u="sng" dirty="0">
                <a:solidFill>
                  <a:srgbClr val="333333"/>
                </a:solidFill>
                <a:ea typeface="Verdana"/>
                <a:cs typeface="Verdana"/>
              </a:rPr>
              <a:t>Content: Videos</a:t>
            </a:r>
          </a:p>
        </p:txBody>
      </p:sp>
      <p:sp>
        <p:nvSpPr>
          <p:cNvPr id="35" name="TextBox 34">
            <a:extLst>
              <a:ext uri="{FF2B5EF4-FFF2-40B4-BE49-F238E27FC236}">
                <a16:creationId xmlns:a16="http://schemas.microsoft.com/office/drawing/2014/main" id="{4B7141AB-F27F-41F2-B005-85755EA02220}"/>
              </a:ext>
            </a:extLst>
          </p:cNvPr>
          <p:cNvSpPr txBox="1"/>
          <p:nvPr/>
        </p:nvSpPr>
        <p:spPr>
          <a:xfrm>
            <a:off x="5714230" y="4312406"/>
            <a:ext cx="329984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ea typeface="Verdana" panose="020B0604030504040204" pitchFamily="34" charset="0"/>
                <a:cs typeface="Arial" panose="020B0604020202020204" pitchFamily="34" charset="0"/>
              </a:rPr>
              <a:t>Definition:</a:t>
            </a:r>
          </a:p>
          <a:p>
            <a:pPr lvl="0">
              <a:defRPr/>
            </a:pPr>
            <a:r>
              <a:rPr lang="en-GB" sz="800" noProof="0" dirty="0">
                <a:solidFill>
                  <a:prstClr val="black"/>
                </a:solidFill>
                <a:ea typeface="Verdana" panose="020B0604030504040204" pitchFamily="34" charset="0"/>
                <a:cs typeface="Arial" panose="020B0604020202020204" pitchFamily="34" charset="0"/>
              </a:rPr>
              <a:t>Usually pre-recorded footage that is then released over time. For example, the lead up to a concert</a:t>
            </a:r>
            <a:r>
              <a:rPr lang="en-GB" sz="800" dirty="0">
                <a:solidFill>
                  <a:prstClr val="black"/>
                </a:solidFill>
                <a:ea typeface="Verdana" panose="020B0604030504040204" pitchFamily="34" charset="0"/>
                <a:cs typeface="Arial" panose="020B0604020202020204" pitchFamily="34" charset="0"/>
              </a:rPr>
              <a:t>, o</a:t>
            </a:r>
            <a:r>
              <a:rPr lang="en-GB" sz="800" noProof="0" dirty="0">
                <a:solidFill>
                  <a:prstClr val="black"/>
                </a:solidFill>
                <a:ea typeface="Verdana" panose="020B0604030504040204" pitchFamily="34" charset="0"/>
                <a:cs typeface="Arial" panose="020B0604020202020204" pitchFamily="34" charset="0"/>
              </a:rPr>
              <a:t>r footage from recording an album. This gives fans something to regularly be engaged in, that can be shared and re-watched.</a:t>
            </a:r>
          </a:p>
        </p:txBody>
      </p:sp>
      <p:sp>
        <p:nvSpPr>
          <p:cNvPr id="36" name="TextBox 35">
            <a:extLst>
              <a:ext uri="{FF2B5EF4-FFF2-40B4-BE49-F238E27FC236}">
                <a16:creationId xmlns:a16="http://schemas.microsoft.com/office/drawing/2014/main" id="{0EC678E7-0A05-49C8-A4F8-E858FCE78FDD}"/>
              </a:ext>
            </a:extLst>
          </p:cNvPr>
          <p:cNvSpPr txBox="1"/>
          <p:nvPr/>
        </p:nvSpPr>
        <p:spPr>
          <a:xfrm>
            <a:off x="5717299" y="4955849"/>
            <a:ext cx="1894391" cy="2154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800" b="1" u="sng" dirty="0">
                <a:solidFill>
                  <a:srgbClr val="333333"/>
                </a:solidFill>
                <a:ea typeface="Verdana"/>
                <a:cs typeface="Verdana"/>
              </a:rPr>
              <a:t>Content: Live streaming</a:t>
            </a:r>
          </a:p>
        </p:txBody>
      </p:sp>
      <p:sp>
        <p:nvSpPr>
          <p:cNvPr id="37" name="TextBox 36">
            <a:extLst>
              <a:ext uri="{FF2B5EF4-FFF2-40B4-BE49-F238E27FC236}">
                <a16:creationId xmlns:a16="http://schemas.microsoft.com/office/drawing/2014/main" id="{4FB2BE80-99BC-47B2-9314-C930FDA44D1C}"/>
              </a:ext>
            </a:extLst>
          </p:cNvPr>
          <p:cNvSpPr txBox="1"/>
          <p:nvPr/>
        </p:nvSpPr>
        <p:spPr>
          <a:xfrm>
            <a:off x="5723623" y="5098240"/>
            <a:ext cx="329984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ea typeface="Verdana" panose="020B0604030504040204" pitchFamily="34" charset="0"/>
                <a:cs typeface="Arial" panose="020B0604020202020204" pitchFamily="34" charset="0"/>
              </a:rPr>
              <a:t>Definition: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ea typeface="Verdana" panose="020B0604030504040204" pitchFamily="34" charset="0"/>
                <a:cs typeface="Arial" panose="020B0604020202020204" pitchFamily="34" charset="0"/>
              </a:rPr>
              <a:t>Live streaming is when an artist sends a video feed that is unedited. This will often be scheduled so as many fans will be there to watch. This can be used to announce something special or for a question and answer or short performance. Sometimes these happen unannounced.</a:t>
            </a:r>
          </a:p>
        </p:txBody>
      </p:sp>
      <p:pic>
        <p:nvPicPr>
          <p:cNvPr id="38" name="Picture 37">
            <a:extLst>
              <a:ext uri="{FF2B5EF4-FFF2-40B4-BE49-F238E27FC236}">
                <a16:creationId xmlns:a16="http://schemas.microsoft.com/office/drawing/2014/main" id="{C0B1AED4-8E7F-4519-BAC5-3473C3014973}"/>
              </a:ext>
            </a:extLst>
          </p:cNvPr>
          <p:cNvPicPr>
            <a:picLocks noChangeAspect="1"/>
          </p:cNvPicPr>
          <p:nvPr/>
        </p:nvPicPr>
        <p:blipFill>
          <a:blip r:embed="rId11"/>
          <a:stretch>
            <a:fillRect/>
          </a:stretch>
        </p:blipFill>
        <p:spPr>
          <a:xfrm>
            <a:off x="5607748" y="286435"/>
            <a:ext cx="3500340" cy="644799"/>
          </a:xfrm>
          <a:prstGeom prst="rect">
            <a:avLst/>
          </a:prstGeom>
        </p:spPr>
      </p:pic>
      <p:sp>
        <p:nvSpPr>
          <p:cNvPr id="40" name="Rectangle 39">
            <a:extLst>
              <a:ext uri="{FF2B5EF4-FFF2-40B4-BE49-F238E27FC236}">
                <a16:creationId xmlns:a16="http://schemas.microsoft.com/office/drawing/2014/main" id="{324DB30B-3384-4BED-8E86-E6DA59A7F686}"/>
              </a:ext>
            </a:extLst>
          </p:cNvPr>
          <p:cNvSpPr/>
          <p:nvPr/>
        </p:nvSpPr>
        <p:spPr>
          <a:xfrm>
            <a:off x="3923529" y="639660"/>
            <a:ext cx="1621260" cy="24499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Selling Music</a:t>
            </a:r>
          </a:p>
        </p:txBody>
      </p:sp>
      <p:pic>
        <p:nvPicPr>
          <p:cNvPr id="8" name="Picture 7">
            <a:extLst>
              <a:ext uri="{FF2B5EF4-FFF2-40B4-BE49-F238E27FC236}">
                <a16:creationId xmlns:a16="http://schemas.microsoft.com/office/drawing/2014/main" id="{677E8B3A-623B-48BE-8BD7-82B475C4E0F7}"/>
              </a:ext>
            </a:extLst>
          </p:cNvPr>
          <p:cNvPicPr>
            <a:picLocks noChangeAspect="1"/>
          </p:cNvPicPr>
          <p:nvPr/>
        </p:nvPicPr>
        <p:blipFill>
          <a:blip r:embed="rId12"/>
          <a:stretch>
            <a:fillRect/>
          </a:stretch>
        </p:blipFill>
        <p:spPr>
          <a:xfrm>
            <a:off x="3883093" y="2253730"/>
            <a:ext cx="1831137" cy="361497"/>
          </a:xfrm>
          <a:prstGeom prst="rect">
            <a:avLst/>
          </a:prstGeom>
        </p:spPr>
      </p:pic>
      <p:pic>
        <p:nvPicPr>
          <p:cNvPr id="11" name="Picture 10">
            <a:extLst>
              <a:ext uri="{FF2B5EF4-FFF2-40B4-BE49-F238E27FC236}">
                <a16:creationId xmlns:a16="http://schemas.microsoft.com/office/drawing/2014/main" id="{4620F4F9-6474-4E32-B3C0-AE11CB171A9E}"/>
              </a:ext>
            </a:extLst>
          </p:cNvPr>
          <p:cNvPicPr>
            <a:picLocks noChangeAspect="1"/>
          </p:cNvPicPr>
          <p:nvPr/>
        </p:nvPicPr>
        <p:blipFill>
          <a:blip r:embed="rId13"/>
          <a:stretch>
            <a:fillRect/>
          </a:stretch>
        </p:blipFill>
        <p:spPr>
          <a:xfrm>
            <a:off x="5765208" y="1507374"/>
            <a:ext cx="1592710" cy="637084"/>
          </a:xfrm>
          <a:prstGeom prst="rect">
            <a:avLst/>
          </a:prstGeom>
        </p:spPr>
      </p:pic>
      <p:pic>
        <p:nvPicPr>
          <p:cNvPr id="17" name="Picture 16">
            <a:extLst>
              <a:ext uri="{FF2B5EF4-FFF2-40B4-BE49-F238E27FC236}">
                <a16:creationId xmlns:a16="http://schemas.microsoft.com/office/drawing/2014/main" id="{27F7310A-AE61-4562-81C6-48AC74C0E87A}"/>
              </a:ext>
            </a:extLst>
          </p:cNvPr>
          <p:cNvPicPr>
            <a:picLocks noChangeAspect="1"/>
          </p:cNvPicPr>
          <p:nvPr/>
        </p:nvPicPr>
        <p:blipFill>
          <a:blip r:embed="rId14"/>
          <a:stretch>
            <a:fillRect/>
          </a:stretch>
        </p:blipFill>
        <p:spPr>
          <a:xfrm>
            <a:off x="7404966" y="1506902"/>
            <a:ext cx="1679726" cy="678510"/>
          </a:xfrm>
          <a:prstGeom prst="rect">
            <a:avLst/>
          </a:prstGeom>
        </p:spPr>
      </p:pic>
      <p:cxnSp>
        <p:nvCxnSpPr>
          <p:cNvPr id="39" name="Straight Connector 38">
            <a:extLst>
              <a:ext uri="{FF2B5EF4-FFF2-40B4-BE49-F238E27FC236}">
                <a16:creationId xmlns:a16="http://schemas.microsoft.com/office/drawing/2014/main" id="{B8377237-A791-4C4A-AF15-77879C683936}"/>
              </a:ext>
            </a:extLst>
          </p:cNvPr>
          <p:cNvCxnSpPr>
            <a:cxnSpLocks/>
          </p:cNvCxnSpPr>
          <p:nvPr/>
        </p:nvCxnSpPr>
        <p:spPr>
          <a:xfrm>
            <a:off x="0" y="4186936"/>
            <a:ext cx="9135163" cy="1"/>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6F144116-2115-4E8D-87A0-FB74EC068645}"/>
              </a:ext>
            </a:extLst>
          </p:cNvPr>
          <p:cNvSpPr txBox="1"/>
          <p:nvPr/>
        </p:nvSpPr>
        <p:spPr>
          <a:xfrm>
            <a:off x="3865675" y="1339748"/>
            <a:ext cx="1899533" cy="954107"/>
          </a:xfrm>
          <a:prstGeom prst="rect">
            <a:avLst/>
          </a:prstGeom>
          <a:noFill/>
        </p:spPr>
        <p:txBody>
          <a:bodyPr wrap="square" rtlCol="0">
            <a:spAutoFit/>
          </a:bodyPr>
          <a:lstStyle/>
          <a:p>
            <a:pPr marL="171450" indent="-171450">
              <a:buFont typeface="Arial" panose="020B0604020202020204" pitchFamily="34" charset="0"/>
              <a:buChar char="•"/>
            </a:pPr>
            <a:r>
              <a:rPr lang="en-GB" sz="800" dirty="0"/>
              <a:t>Artists release tracks they think are most likely to succeed on singles charts.</a:t>
            </a:r>
          </a:p>
          <a:p>
            <a:pPr marL="171450" indent="-171450">
              <a:buFont typeface="Arial" panose="020B0604020202020204" pitchFamily="34" charset="0"/>
              <a:buChar char="•"/>
            </a:pPr>
            <a:r>
              <a:rPr lang="en-GB" sz="800" dirty="0"/>
              <a:t>This track is featured on the ‘A’ side if it is on7” vinyl. </a:t>
            </a:r>
          </a:p>
          <a:p>
            <a:pPr marL="171450" indent="-171450">
              <a:buFont typeface="Arial" panose="020B0604020202020204" pitchFamily="34" charset="0"/>
              <a:buChar char="•"/>
            </a:pPr>
            <a:r>
              <a:rPr lang="en-GB" sz="800" dirty="0"/>
              <a:t>Bonus tracks/remixes feature on the B-side.</a:t>
            </a:r>
          </a:p>
        </p:txBody>
      </p:sp>
      <p:sp>
        <p:nvSpPr>
          <p:cNvPr id="41" name="TextBox 40">
            <a:extLst>
              <a:ext uri="{FF2B5EF4-FFF2-40B4-BE49-F238E27FC236}">
                <a16:creationId xmlns:a16="http://schemas.microsoft.com/office/drawing/2014/main" id="{3B28C07D-2319-409A-BAF4-E2E741909166}"/>
              </a:ext>
            </a:extLst>
          </p:cNvPr>
          <p:cNvSpPr txBox="1"/>
          <p:nvPr/>
        </p:nvSpPr>
        <p:spPr>
          <a:xfrm>
            <a:off x="3838037" y="2585086"/>
            <a:ext cx="2065597" cy="461665"/>
          </a:xfrm>
          <a:prstGeom prst="rect">
            <a:avLst/>
          </a:prstGeom>
          <a:noFill/>
        </p:spPr>
        <p:txBody>
          <a:bodyPr wrap="square" rtlCol="0">
            <a:spAutoFit/>
          </a:bodyPr>
          <a:lstStyle/>
          <a:p>
            <a:pPr marL="171450" indent="-171450">
              <a:buFont typeface="Arial" panose="020B0604020202020204" pitchFamily="34" charset="0"/>
              <a:buChar char="•"/>
            </a:pPr>
            <a:r>
              <a:rPr lang="en-GB" sz="800" dirty="0"/>
              <a:t>EPs are four or five tracks in length. </a:t>
            </a:r>
          </a:p>
          <a:p>
            <a:pPr marL="171450" indent="-171450">
              <a:buFont typeface="Arial" panose="020B0604020202020204" pitchFamily="34" charset="0"/>
              <a:buChar char="•"/>
            </a:pPr>
            <a:r>
              <a:rPr lang="en-GB" sz="800" dirty="0"/>
              <a:t>They are sometimes released in groups of 2 or 3 to form an album.</a:t>
            </a:r>
          </a:p>
        </p:txBody>
      </p:sp>
      <p:sp>
        <p:nvSpPr>
          <p:cNvPr id="30" name="TextBox 29">
            <a:extLst>
              <a:ext uri="{FF2B5EF4-FFF2-40B4-BE49-F238E27FC236}">
                <a16:creationId xmlns:a16="http://schemas.microsoft.com/office/drawing/2014/main" id="{90D5245F-A555-4188-AF09-A5A7BD9384D3}"/>
              </a:ext>
            </a:extLst>
          </p:cNvPr>
          <p:cNvSpPr txBox="1"/>
          <p:nvPr/>
        </p:nvSpPr>
        <p:spPr>
          <a:xfrm>
            <a:off x="3838037" y="2977025"/>
            <a:ext cx="2196625" cy="492443"/>
          </a:xfrm>
          <a:prstGeom prst="rect">
            <a:avLst/>
          </a:prstGeom>
          <a:noFill/>
        </p:spPr>
        <p:txBody>
          <a:bodyPr wrap="square" rtlCol="0">
            <a:spAutoFit/>
          </a:bodyPr>
          <a:lstStyle/>
          <a:p>
            <a:r>
              <a:rPr lang="en-GB" sz="1000" b="1" u="sng" dirty="0"/>
              <a:t>Album</a:t>
            </a:r>
          </a:p>
          <a:p>
            <a:pPr marL="171450" indent="-171450">
              <a:buFont typeface="Arial" panose="020B0604020202020204" pitchFamily="34" charset="0"/>
              <a:buChar char="•"/>
            </a:pPr>
            <a:r>
              <a:rPr lang="en-GB" sz="800" dirty="0"/>
              <a:t>Often between 10-12 tracks</a:t>
            </a:r>
          </a:p>
          <a:p>
            <a:pPr marL="171450" indent="-171450">
              <a:buFont typeface="Arial" panose="020B0604020202020204" pitchFamily="34" charset="0"/>
              <a:buChar char="•"/>
            </a:pPr>
            <a:r>
              <a:rPr lang="en-GB" sz="800" dirty="0"/>
              <a:t>Used to be called LPs (long plays) on vinyl.</a:t>
            </a:r>
          </a:p>
        </p:txBody>
      </p:sp>
      <p:sp>
        <p:nvSpPr>
          <p:cNvPr id="42" name="TextBox 41">
            <a:extLst>
              <a:ext uri="{FF2B5EF4-FFF2-40B4-BE49-F238E27FC236}">
                <a16:creationId xmlns:a16="http://schemas.microsoft.com/office/drawing/2014/main" id="{FD5D74C0-13C3-43D1-A172-922F8A116219}"/>
              </a:ext>
            </a:extLst>
          </p:cNvPr>
          <p:cNvSpPr txBox="1"/>
          <p:nvPr/>
        </p:nvSpPr>
        <p:spPr>
          <a:xfrm>
            <a:off x="3852268" y="3470951"/>
            <a:ext cx="2272026" cy="615553"/>
          </a:xfrm>
          <a:prstGeom prst="rect">
            <a:avLst/>
          </a:prstGeom>
          <a:noFill/>
        </p:spPr>
        <p:txBody>
          <a:bodyPr wrap="square" rtlCol="0">
            <a:spAutoFit/>
          </a:bodyPr>
          <a:lstStyle/>
          <a:p>
            <a:r>
              <a:rPr lang="en-GB" sz="1000" b="1" u="sng" dirty="0"/>
              <a:t>Videos</a:t>
            </a:r>
          </a:p>
          <a:p>
            <a:pPr marL="171450" indent="-171450">
              <a:buFont typeface="Arial" panose="020B0604020202020204" pitchFamily="34" charset="0"/>
              <a:buChar char="•"/>
            </a:pPr>
            <a:r>
              <a:rPr lang="en-GB" sz="800" dirty="0"/>
              <a:t>One of the most common media products because of YouTube.</a:t>
            </a:r>
          </a:p>
          <a:p>
            <a:pPr marL="171450" indent="-171450">
              <a:buFont typeface="Arial" panose="020B0604020202020204" pitchFamily="34" charset="0"/>
              <a:buChar char="•"/>
            </a:pPr>
            <a:r>
              <a:rPr lang="en-GB" sz="800" dirty="0"/>
              <a:t>Live concerts etc are also released as DVDs.</a:t>
            </a:r>
          </a:p>
        </p:txBody>
      </p:sp>
      <p:pic>
        <p:nvPicPr>
          <p:cNvPr id="43" name="Picture 42">
            <a:extLst>
              <a:ext uri="{FF2B5EF4-FFF2-40B4-BE49-F238E27FC236}">
                <a16:creationId xmlns:a16="http://schemas.microsoft.com/office/drawing/2014/main" id="{7EC5EF8D-F8B5-4603-8254-264B4979DFE7}"/>
              </a:ext>
            </a:extLst>
          </p:cNvPr>
          <p:cNvPicPr>
            <a:picLocks noChangeAspect="1"/>
          </p:cNvPicPr>
          <p:nvPr/>
        </p:nvPicPr>
        <p:blipFill>
          <a:blip r:embed="rId15"/>
          <a:stretch>
            <a:fillRect/>
          </a:stretch>
        </p:blipFill>
        <p:spPr>
          <a:xfrm>
            <a:off x="3923529" y="925265"/>
            <a:ext cx="1707615" cy="423594"/>
          </a:xfrm>
          <a:prstGeom prst="rect">
            <a:avLst/>
          </a:prstGeom>
        </p:spPr>
      </p:pic>
      <p:sp>
        <p:nvSpPr>
          <p:cNvPr id="44" name="TextBox 43">
            <a:extLst>
              <a:ext uri="{FF2B5EF4-FFF2-40B4-BE49-F238E27FC236}">
                <a16:creationId xmlns:a16="http://schemas.microsoft.com/office/drawing/2014/main" id="{53A4F71D-FE3F-4BF2-BB8A-1E4992ED3DF4}"/>
              </a:ext>
            </a:extLst>
          </p:cNvPr>
          <p:cNvSpPr txBox="1"/>
          <p:nvPr/>
        </p:nvSpPr>
        <p:spPr>
          <a:xfrm>
            <a:off x="5723623" y="889885"/>
            <a:ext cx="2942106" cy="615553"/>
          </a:xfrm>
          <a:prstGeom prst="rect">
            <a:avLst/>
          </a:prstGeom>
          <a:noFill/>
        </p:spPr>
        <p:txBody>
          <a:bodyPr wrap="square" rtlCol="0">
            <a:spAutoFit/>
          </a:bodyPr>
          <a:lstStyle/>
          <a:p>
            <a:r>
              <a:rPr lang="en-GB" sz="1000" b="1" u="sng" dirty="0"/>
              <a:t>Compressed formats:</a:t>
            </a:r>
          </a:p>
          <a:p>
            <a:pPr marL="171450" indent="-171450">
              <a:buFont typeface="Arial" panose="020B0604020202020204" pitchFamily="34" charset="0"/>
              <a:buChar char="•"/>
            </a:pPr>
            <a:r>
              <a:rPr lang="en-GB" sz="800" dirty="0"/>
              <a:t>Different to the dynamic compression you use in GarageBand.</a:t>
            </a:r>
          </a:p>
          <a:p>
            <a:pPr marL="171450" indent="-171450">
              <a:buFont typeface="Arial" panose="020B0604020202020204" pitchFamily="34" charset="0"/>
              <a:buChar char="•"/>
            </a:pPr>
            <a:r>
              <a:rPr lang="en-GB" sz="800" dirty="0"/>
              <a:t>Compressed formats reduce the size of a file by removing information. This may result in worse quality.</a:t>
            </a:r>
          </a:p>
        </p:txBody>
      </p:sp>
      <p:sp>
        <p:nvSpPr>
          <p:cNvPr id="46" name="TextBox 45">
            <a:extLst>
              <a:ext uri="{FF2B5EF4-FFF2-40B4-BE49-F238E27FC236}">
                <a16:creationId xmlns:a16="http://schemas.microsoft.com/office/drawing/2014/main" id="{CB0DA7FF-B013-4193-B5F9-1CD74E9DA261}"/>
              </a:ext>
            </a:extLst>
          </p:cNvPr>
          <p:cNvSpPr txBox="1"/>
          <p:nvPr/>
        </p:nvSpPr>
        <p:spPr>
          <a:xfrm>
            <a:off x="7059580" y="3054094"/>
            <a:ext cx="916163" cy="246221"/>
          </a:xfrm>
          <a:prstGeom prst="rect">
            <a:avLst/>
          </a:prstGeom>
          <a:noFill/>
        </p:spPr>
        <p:txBody>
          <a:bodyPr wrap="square" rtlCol="0">
            <a:spAutoFit/>
          </a:bodyPr>
          <a:lstStyle/>
          <a:p>
            <a:r>
              <a:rPr lang="en-GB" sz="1000" b="1" u="sng" dirty="0"/>
              <a:t>Merchandise</a:t>
            </a:r>
            <a:endParaRPr lang="en-GB" sz="800" b="1" dirty="0"/>
          </a:p>
        </p:txBody>
      </p:sp>
      <p:pic>
        <p:nvPicPr>
          <p:cNvPr id="51" name="Picture 50">
            <a:extLst>
              <a:ext uri="{FF2B5EF4-FFF2-40B4-BE49-F238E27FC236}">
                <a16:creationId xmlns:a16="http://schemas.microsoft.com/office/drawing/2014/main" id="{5F94AB71-8C66-4265-8486-239EC0069202}"/>
              </a:ext>
            </a:extLst>
          </p:cNvPr>
          <p:cNvPicPr>
            <a:picLocks noChangeAspect="1"/>
          </p:cNvPicPr>
          <p:nvPr/>
        </p:nvPicPr>
        <p:blipFill>
          <a:blip r:embed="rId16"/>
          <a:stretch>
            <a:fillRect/>
          </a:stretch>
        </p:blipFill>
        <p:spPr>
          <a:xfrm>
            <a:off x="6146560" y="2292020"/>
            <a:ext cx="472949" cy="679269"/>
          </a:xfrm>
          <a:prstGeom prst="rect">
            <a:avLst/>
          </a:prstGeom>
        </p:spPr>
      </p:pic>
      <p:pic>
        <p:nvPicPr>
          <p:cNvPr id="53" name="Picture 52">
            <a:extLst>
              <a:ext uri="{FF2B5EF4-FFF2-40B4-BE49-F238E27FC236}">
                <a16:creationId xmlns:a16="http://schemas.microsoft.com/office/drawing/2014/main" id="{2ED62671-73C8-4D0F-B5F7-44754662EE68}"/>
              </a:ext>
            </a:extLst>
          </p:cNvPr>
          <p:cNvPicPr>
            <a:picLocks noChangeAspect="1"/>
          </p:cNvPicPr>
          <p:nvPr/>
        </p:nvPicPr>
        <p:blipFill>
          <a:blip r:embed="rId17"/>
          <a:stretch>
            <a:fillRect/>
          </a:stretch>
        </p:blipFill>
        <p:spPr>
          <a:xfrm>
            <a:off x="6261231" y="3115309"/>
            <a:ext cx="423830" cy="777799"/>
          </a:xfrm>
          <a:prstGeom prst="rect">
            <a:avLst/>
          </a:prstGeom>
        </p:spPr>
      </p:pic>
      <p:sp>
        <p:nvSpPr>
          <p:cNvPr id="54" name="TextBox 53">
            <a:extLst>
              <a:ext uri="{FF2B5EF4-FFF2-40B4-BE49-F238E27FC236}">
                <a16:creationId xmlns:a16="http://schemas.microsoft.com/office/drawing/2014/main" id="{9045E2CD-C09D-4C25-9309-2A3E3B44B487}"/>
              </a:ext>
            </a:extLst>
          </p:cNvPr>
          <p:cNvSpPr txBox="1"/>
          <p:nvPr/>
        </p:nvSpPr>
        <p:spPr>
          <a:xfrm>
            <a:off x="8142523" y="3110671"/>
            <a:ext cx="980622" cy="461665"/>
          </a:xfrm>
          <a:prstGeom prst="rect">
            <a:avLst/>
          </a:prstGeom>
          <a:noFill/>
        </p:spPr>
        <p:txBody>
          <a:bodyPr wrap="square" rtlCol="0">
            <a:spAutoFit/>
          </a:bodyPr>
          <a:lstStyle/>
          <a:p>
            <a:r>
              <a:rPr lang="en-GB" sz="800" b="1" dirty="0"/>
              <a:t>Clothing</a:t>
            </a:r>
            <a:r>
              <a:rPr lang="en-GB" sz="800" dirty="0"/>
              <a:t> is often sold at concerts/online.</a:t>
            </a:r>
          </a:p>
        </p:txBody>
      </p:sp>
      <p:sp>
        <p:nvSpPr>
          <p:cNvPr id="55" name="TextBox 54">
            <a:extLst>
              <a:ext uri="{FF2B5EF4-FFF2-40B4-BE49-F238E27FC236}">
                <a16:creationId xmlns:a16="http://schemas.microsoft.com/office/drawing/2014/main" id="{98EA917E-026A-4660-8B62-F3ACFBC9689E}"/>
              </a:ext>
            </a:extLst>
          </p:cNvPr>
          <p:cNvSpPr txBox="1"/>
          <p:nvPr/>
        </p:nvSpPr>
        <p:spPr>
          <a:xfrm>
            <a:off x="6604530" y="2291258"/>
            <a:ext cx="1494413" cy="461665"/>
          </a:xfrm>
          <a:prstGeom prst="rect">
            <a:avLst/>
          </a:prstGeom>
          <a:noFill/>
        </p:spPr>
        <p:txBody>
          <a:bodyPr wrap="square" rtlCol="0">
            <a:spAutoFit/>
          </a:bodyPr>
          <a:lstStyle/>
          <a:p>
            <a:r>
              <a:rPr lang="en-GB" sz="800" b="1" dirty="0"/>
              <a:t>Visual products </a:t>
            </a:r>
            <a:r>
              <a:rPr lang="en-GB" sz="800" dirty="0"/>
              <a:t>such as framed posters, autographs and signed photos.</a:t>
            </a:r>
          </a:p>
        </p:txBody>
      </p:sp>
      <p:sp>
        <p:nvSpPr>
          <p:cNvPr id="56" name="TextBox 55">
            <a:extLst>
              <a:ext uri="{FF2B5EF4-FFF2-40B4-BE49-F238E27FC236}">
                <a16:creationId xmlns:a16="http://schemas.microsoft.com/office/drawing/2014/main" id="{9AEAC994-0669-4843-97A0-307DAAC35B9A}"/>
              </a:ext>
            </a:extLst>
          </p:cNvPr>
          <p:cNvSpPr txBox="1"/>
          <p:nvPr/>
        </p:nvSpPr>
        <p:spPr>
          <a:xfrm>
            <a:off x="6685061" y="3550082"/>
            <a:ext cx="1547035" cy="461665"/>
          </a:xfrm>
          <a:prstGeom prst="rect">
            <a:avLst/>
          </a:prstGeom>
          <a:noFill/>
        </p:spPr>
        <p:txBody>
          <a:bodyPr wrap="square" rtlCol="0">
            <a:spAutoFit/>
          </a:bodyPr>
          <a:lstStyle/>
          <a:p>
            <a:r>
              <a:rPr lang="en-GB" sz="800" b="1" dirty="0"/>
              <a:t>Accessories</a:t>
            </a:r>
            <a:r>
              <a:rPr lang="en-GB" sz="800" dirty="0"/>
              <a:t> such as phone cases, key rings and guitar plectrums.</a:t>
            </a:r>
          </a:p>
        </p:txBody>
      </p:sp>
      <p:cxnSp>
        <p:nvCxnSpPr>
          <p:cNvPr id="57" name="Straight Connector 56">
            <a:extLst>
              <a:ext uri="{FF2B5EF4-FFF2-40B4-BE49-F238E27FC236}">
                <a16:creationId xmlns:a16="http://schemas.microsoft.com/office/drawing/2014/main" id="{F0C9A5EC-DB84-4167-AD8B-0941CC378B7D}"/>
              </a:ext>
            </a:extLst>
          </p:cNvPr>
          <p:cNvCxnSpPr>
            <a:cxnSpLocks/>
            <a:endCxn id="45" idx="1"/>
          </p:cNvCxnSpPr>
          <p:nvPr/>
        </p:nvCxnSpPr>
        <p:spPr>
          <a:xfrm>
            <a:off x="6604530" y="2752161"/>
            <a:ext cx="445272" cy="29351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24E62646-AAFF-4570-98BD-499ADB38719B}"/>
              </a:ext>
            </a:extLst>
          </p:cNvPr>
          <p:cNvCxnSpPr>
            <a:cxnSpLocks/>
          </p:cNvCxnSpPr>
          <p:nvPr/>
        </p:nvCxnSpPr>
        <p:spPr>
          <a:xfrm flipV="1">
            <a:off x="6664495" y="3326310"/>
            <a:ext cx="247135" cy="114297"/>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B79E2A64-838C-4A04-B1DE-3CDE00B335CE}"/>
              </a:ext>
            </a:extLst>
          </p:cNvPr>
          <p:cNvCxnSpPr>
            <a:cxnSpLocks/>
          </p:cNvCxnSpPr>
          <p:nvPr/>
        </p:nvCxnSpPr>
        <p:spPr>
          <a:xfrm flipV="1">
            <a:off x="8024708" y="2692928"/>
            <a:ext cx="350171" cy="407291"/>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33663B5C-F51C-4EF7-A1F6-3D494B18DF57}"/>
              </a:ext>
            </a:extLst>
          </p:cNvPr>
          <p:cNvSpPr txBox="1"/>
          <p:nvPr/>
        </p:nvSpPr>
        <p:spPr>
          <a:xfrm>
            <a:off x="-21281" y="2522090"/>
            <a:ext cx="3853396" cy="1692771"/>
          </a:xfrm>
          <a:prstGeom prst="rect">
            <a:avLst/>
          </a:prstGeom>
          <a:noFill/>
        </p:spPr>
        <p:txBody>
          <a:bodyPr wrap="square" rtlCol="0">
            <a:spAutoFit/>
          </a:bodyPr>
          <a:lstStyle/>
          <a:p>
            <a:pPr marL="171450" indent="-171450">
              <a:buFont typeface="Arial" panose="020B0604020202020204" pitchFamily="34" charset="0"/>
              <a:buChar char="•"/>
            </a:pPr>
            <a:r>
              <a:rPr lang="en-GB" sz="800" dirty="0"/>
              <a:t>Before putting together a campaign (the process of promoting and releasing a product), it is important to do market research.</a:t>
            </a:r>
          </a:p>
          <a:p>
            <a:pPr marL="171450" indent="-171450">
              <a:buFont typeface="Arial" panose="020B0604020202020204" pitchFamily="34" charset="0"/>
              <a:buChar char="•"/>
            </a:pPr>
            <a:endParaRPr lang="en-GB" sz="800" dirty="0"/>
          </a:p>
          <a:p>
            <a:pPr marL="171450" indent="-171450">
              <a:buFont typeface="Arial" panose="020B0604020202020204" pitchFamily="34" charset="0"/>
              <a:buChar char="•"/>
            </a:pPr>
            <a:r>
              <a:rPr lang="en-GB" sz="800" dirty="0"/>
              <a:t>By considering the audience demographic (age, gender, occupation etc.), you can focus your branding and advertising to appeal to your audience.</a:t>
            </a:r>
          </a:p>
          <a:p>
            <a:pPr marL="171450" indent="-171450">
              <a:buFont typeface="Arial" panose="020B0604020202020204" pitchFamily="34" charset="0"/>
              <a:buChar char="•"/>
            </a:pPr>
            <a:endParaRPr lang="en-GB" sz="800" dirty="0"/>
          </a:p>
          <a:p>
            <a:pPr marL="171450" indent="-171450">
              <a:buFont typeface="Arial" panose="020B0604020202020204" pitchFamily="34" charset="0"/>
              <a:buChar char="•"/>
            </a:pPr>
            <a:r>
              <a:rPr lang="en-GB" sz="800" dirty="0"/>
              <a:t>Branding takes into account the appearance of an artists’ social media presence; logos; colour schemes used in promotional material.</a:t>
            </a:r>
          </a:p>
          <a:p>
            <a:pPr marL="171450" indent="-171450">
              <a:buFont typeface="Arial" panose="020B0604020202020204" pitchFamily="34" charset="0"/>
              <a:buChar char="•"/>
            </a:pPr>
            <a:endParaRPr lang="en-GB" sz="800" dirty="0"/>
          </a:p>
          <a:p>
            <a:pPr marL="171450" indent="-171450">
              <a:buFont typeface="Arial" panose="020B0604020202020204" pitchFamily="34" charset="0"/>
              <a:buChar char="•"/>
            </a:pPr>
            <a:r>
              <a:rPr lang="en-GB" sz="800" dirty="0"/>
              <a:t>Giving questionnaires to (potential) fans is a good way of doing research.</a:t>
            </a:r>
          </a:p>
          <a:p>
            <a:pPr marL="171450" indent="-171450">
              <a:buFont typeface="Arial" panose="020B0604020202020204" pitchFamily="34" charset="0"/>
              <a:buChar char="•"/>
            </a:pPr>
            <a:endParaRPr lang="en-GB" sz="800" dirty="0"/>
          </a:p>
          <a:p>
            <a:pPr marL="171450" indent="-171450">
              <a:buFont typeface="Arial" panose="020B0604020202020204" pitchFamily="34" charset="0"/>
              <a:buChar char="•"/>
            </a:pPr>
            <a:r>
              <a:rPr lang="en-GB" sz="800" dirty="0"/>
              <a:t>You campaign needs to be effectively managed, with well-planned promotion that is highly visible to the target audience.</a:t>
            </a:r>
          </a:p>
        </p:txBody>
      </p:sp>
      <p:cxnSp>
        <p:nvCxnSpPr>
          <p:cNvPr id="48" name="Straight Connector 47">
            <a:extLst>
              <a:ext uri="{FF2B5EF4-FFF2-40B4-BE49-F238E27FC236}">
                <a16:creationId xmlns:a16="http://schemas.microsoft.com/office/drawing/2014/main" id="{C2CCC99F-7317-4040-9AE6-2E5B3FA0482D}"/>
              </a:ext>
            </a:extLst>
          </p:cNvPr>
          <p:cNvCxnSpPr>
            <a:cxnSpLocks/>
          </p:cNvCxnSpPr>
          <p:nvPr/>
        </p:nvCxnSpPr>
        <p:spPr>
          <a:xfrm flipH="1" flipV="1">
            <a:off x="3796067" y="568567"/>
            <a:ext cx="22560" cy="3618369"/>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52" name="TextBox 51">
            <a:extLst>
              <a:ext uri="{FF2B5EF4-FFF2-40B4-BE49-F238E27FC236}">
                <a16:creationId xmlns:a16="http://schemas.microsoft.com/office/drawing/2014/main" id="{CE77DC86-E1FF-4E81-8E2C-48762063F0C9}"/>
              </a:ext>
            </a:extLst>
          </p:cNvPr>
          <p:cNvSpPr txBox="1"/>
          <p:nvPr/>
        </p:nvSpPr>
        <p:spPr>
          <a:xfrm>
            <a:off x="3612651" y="5417991"/>
            <a:ext cx="1894391" cy="2154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800" b="1" u="sng" dirty="0">
                <a:solidFill>
                  <a:srgbClr val="333333"/>
                </a:solidFill>
                <a:ea typeface="Verdana"/>
                <a:cs typeface="Verdana"/>
              </a:rPr>
              <a:t>Content: Social Media Posts</a:t>
            </a:r>
          </a:p>
        </p:txBody>
      </p:sp>
      <p:sp>
        <p:nvSpPr>
          <p:cNvPr id="58" name="TextBox 57">
            <a:extLst>
              <a:ext uri="{FF2B5EF4-FFF2-40B4-BE49-F238E27FC236}">
                <a16:creationId xmlns:a16="http://schemas.microsoft.com/office/drawing/2014/main" id="{93A99784-9745-42E4-8687-6D79278E0EBF}"/>
              </a:ext>
            </a:extLst>
          </p:cNvPr>
          <p:cNvSpPr txBox="1"/>
          <p:nvPr/>
        </p:nvSpPr>
        <p:spPr>
          <a:xfrm>
            <a:off x="3607980" y="5582530"/>
            <a:ext cx="2381666" cy="584775"/>
          </a:xfrm>
          <a:prstGeom prst="rect">
            <a:avLst/>
          </a:prstGeom>
          <a:noFill/>
        </p:spPr>
        <p:txBody>
          <a:bodyPr wrap="square" rtlCol="0">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Social media posts is one of the most effective ways to promote if you have a big following.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This is because it goes direct to your fanbase’s feed, who is likely to check it regularly.</a:t>
            </a:r>
          </a:p>
        </p:txBody>
      </p:sp>
      <p:sp>
        <p:nvSpPr>
          <p:cNvPr id="59" name="TextBox 58">
            <a:extLst>
              <a:ext uri="{FF2B5EF4-FFF2-40B4-BE49-F238E27FC236}">
                <a16:creationId xmlns:a16="http://schemas.microsoft.com/office/drawing/2014/main" id="{C137FBFF-1126-4AFC-8315-49AD28EAA803}"/>
              </a:ext>
            </a:extLst>
          </p:cNvPr>
          <p:cNvSpPr txBox="1"/>
          <p:nvPr/>
        </p:nvSpPr>
        <p:spPr>
          <a:xfrm>
            <a:off x="5879970" y="5754515"/>
            <a:ext cx="1894391" cy="2154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800" b="1" u="sng" dirty="0">
                <a:solidFill>
                  <a:srgbClr val="333333"/>
                </a:solidFill>
                <a:ea typeface="Verdana"/>
                <a:cs typeface="Verdana"/>
              </a:rPr>
              <a:t>Content: Websites</a:t>
            </a:r>
          </a:p>
        </p:txBody>
      </p:sp>
      <p:sp>
        <p:nvSpPr>
          <p:cNvPr id="61" name="TextBox 60">
            <a:extLst>
              <a:ext uri="{FF2B5EF4-FFF2-40B4-BE49-F238E27FC236}">
                <a16:creationId xmlns:a16="http://schemas.microsoft.com/office/drawing/2014/main" id="{E898E796-CC47-421C-834E-6D4080B986B1}"/>
              </a:ext>
            </a:extLst>
          </p:cNvPr>
          <p:cNvSpPr txBox="1"/>
          <p:nvPr/>
        </p:nvSpPr>
        <p:spPr>
          <a:xfrm>
            <a:off x="5879970" y="5931595"/>
            <a:ext cx="329984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solidFill>
                  <a:prstClr val="black"/>
                </a:solidFill>
                <a:ea typeface="Verdana" panose="020B0604030504040204" pitchFamily="34" charset="0"/>
                <a:cs typeface="Arial" panose="020B0604020202020204" pitchFamily="34" charset="0"/>
              </a:rPr>
              <a:t>Artists have their own websites because they can be an easy-to-find platform containing all of the artist’s business; from tour dates to merchandise and recordings.</a:t>
            </a:r>
          </a:p>
        </p:txBody>
      </p:sp>
      <p:sp>
        <p:nvSpPr>
          <p:cNvPr id="62" name="TextBox 61">
            <a:extLst>
              <a:ext uri="{FF2B5EF4-FFF2-40B4-BE49-F238E27FC236}">
                <a16:creationId xmlns:a16="http://schemas.microsoft.com/office/drawing/2014/main" id="{AD005526-CECE-4F12-AE11-5B1EE29FB396}"/>
              </a:ext>
            </a:extLst>
          </p:cNvPr>
          <p:cNvSpPr txBox="1"/>
          <p:nvPr/>
        </p:nvSpPr>
        <p:spPr>
          <a:xfrm>
            <a:off x="5903634" y="6426396"/>
            <a:ext cx="2897084"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solidFill>
                  <a:prstClr val="black"/>
                </a:solidFill>
                <a:ea typeface="Verdana" panose="020B0604030504040204" pitchFamily="34" charset="0"/>
                <a:cs typeface="Arial" panose="020B0604020202020204" pitchFamily="34" charset="0"/>
              </a:rPr>
              <a:t>Digital promotion </a:t>
            </a:r>
            <a:r>
              <a:rPr lang="en-GB" sz="800" dirty="0">
                <a:solidFill>
                  <a:prstClr val="black"/>
                </a:solidFill>
                <a:ea typeface="Verdana" panose="020B0604030504040204" pitchFamily="34" charset="0"/>
                <a:cs typeface="Arial" panose="020B0604020202020204" pitchFamily="34" charset="0"/>
              </a:rPr>
              <a:t>is very important because it is cheap/free, has a massive global reach and is a very fast delivery medium.</a:t>
            </a:r>
          </a:p>
        </p:txBody>
      </p:sp>
      <p:sp>
        <p:nvSpPr>
          <p:cNvPr id="64" name="TextBox 63">
            <a:extLst>
              <a:ext uri="{FF2B5EF4-FFF2-40B4-BE49-F238E27FC236}">
                <a16:creationId xmlns:a16="http://schemas.microsoft.com/office/drawing/2014/main" id="{A0C29D0B-9153-4F90-BA58-92761F46A20C}"/>
              </a:ext>
            </a:extLst>
          </p:cNvPr>
          <p:cNvSpPr txBox="1"/>
          <p:nvPr/>
        </p:nvSpPr>
        <p:spPr>
          <a:xfrm>
            <a:off x="8741467" y="6426396"/>
            <a:ext cx="370729" cy="369332"/>
          </a:xfrm>
          <a:prstGeom prst="rect">
            <a:avLst/>
          </a:prstGeom>
          <a:solidFill>
            <a:srgbClr val="002060"/>
          </a:solidFill>
        </p:spPr>
        <p:txBody>
          <a:bodyPr wrap="square" rtlCol="0">
            <a:spAutoFit/>
          </a:bodyPr>
          <a:lstStyle/>
          <a:p>
            <a:r>
              <a:rPr lang="en-GB" dirty="0">
                <a:solidFill>
                  <a:schemeClr val="bg1"/>
                </a:solidFill>
              </a:rPr>
              <a:t>7</a:t>
            </a:r>
          </a:p>
        </p:txBody>
      </p:sp>
    </p:spTree>
    <p:extLst>
      <p:ext uri="{BB962C8B-B14F-4D97-AF65-F5344CB8AC3E}">
        <p14:creationId xmlns:p14="http://schemas.microsoft.com/office/powerpoint/2010/main" val="31991909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C8CA933-8304-43E8-97A3-62D5E800AE28}"/>
              </a:ext>
            </a:extLst>
          </p:cNvPr>
          <p:cNvSpPr txBox="1"/>
          <p:nvPr/>
        </p:nvSpPr>
        <p:spPr>
          <a:xfrm>
            <a:off x="1604553" y="-27492"/>
            <a:ext cx="6257364" cy="307777"/>
          </a:xfrm>
          <a:prstGeom prst="rect">
            <a:avLst/>
          </a:prstGeom>
          <a:noFill/>
        </p:spPr>
        <p:txBody>
          <a:bodyPr wrap="square" rtlCol="0">
            <a:spAutoFit/>
          </a:bodyPr>
          <a:lstStyle/>
          <a:p>
            <a:pPr algn="ctr"/>
            <a:r>
              <a:rPr lang="en-GB" sz="1400" b="1" u="sng" dirty="0"/>
              <a:t>Content Area 1 – Music Technology and the Music Business - Knowledge Organiser</a:t>
            </a:r>
          </a:p>
        </p:txBody>
      </p:sp>
      <p:sp>
        <p:nvSpPr>
          <p:cNvPr id="40" name="Rectangle 39">
            <a:extLst>
              <a:ext uri="{FF2B5EF4-FFF2-40B4-BE49-F238E27FC236}">
                <a16:creationId xmlns:a16="http://schemas.microsoft.com/office/drawing/2014/main" id="{324DB30B-3384-4BED-8E86-E6DA59A7F686}"/>
              </a:ext>
            </a:extLst>
          </p:cNvPr>
          <p:cNvSpPr/>
          <p:nvPr/>
        </p:nvSpPr>
        <p:spPr>
          <a:xfrm>
            <a:off x="5513046" y="305128"/>
            <a:ext cx="1894023" cy="24499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Administrative Services</a:t>
            </a:r>
          </a:p>
        </p:txBody>
      </p:sp>
      <p:pic>
        <p:nvPicPr>
          <p:cNvPr id="58" name="Picture 57">
            <a:extLst>
              <a:ext uri="{FF2B5EF4-FFF2-40B4-BE49-F238E27FC236}">
                <a16:creationId xmlns:a16="http://schemas.microsoft.com/office/drawing/2014/main" id="{5970B78C-1C8B-46D9-AE82-2C8C67AD6924}"/>
              </a:ext>
            </a:extLst>
          </p:cNvPr>
          <p:cNvPicPr>
            <a:picLocks noChangeAspect="1"/>
          </p:cNvPicPr>
          <p:nvPr/>
        </p:nvPicPr>
        <p:blipFill>
          <a:blip r:embed="rId3"/>
          <a:stretch>
            <a:fillRect/>
          </a:stretch>
        </p:blipFill>
        <p:spPr>
          <a:xfrm>
            <a:off x="183574" y="1299114"/>
            <a:ext cx="1836789" cy="472120"/>
          </a:xfrm>
          <a:prstGeom prst="rect">
            <a:avLst/>
          </a:prstGeom>
        </p:spPr>
      </p:pic>
      <p:pic>
        <p:nvPicPr>
          <p:cNvPr id="59" name="Picture 58">
            <a:extLst>
              <a:ext uri="{FF2B5EF4-FFF2-40B4-BE49-F238E27FC236}">
                <a16:creationId xmlns:a16="http://schemas.microsoft.com/office/drawing/2014/main" id="{78CFB5A5-A3D0-466C-BB4B-D193C888E445}"/>
              </a:ext>
            </a:extLst>
          </p:cNvPr>
          <p:cNvPicPr>
            <a:picLocks noChangeAspect="1"/>
          </p:cNvPicPr>
          <p:nvPr/>
        </p:nvPicPr>
        <p:blipFill>
          <a:blip r:embed="rId4"/>
          <a:stretch>
            <a:fillRect/>
          </a:stretch>
        </p:blipFill>
        <p:spPr>
          <a:xfrm>
            <a:off x="5248774" y="595182"/>
            <a:ext cx="2422565" cy="398230"/>
          </a:xfrm>
          <a:prstGeom prst="rect">
            <a:avLst/>
          </a:prstGeom>
        </p:spPr>
      </p:pic>
      <p:pic>
        <p:nvPicPr>
          <p:cNvPr id="61" name="Picture 60">
            <a:extLst>
              <a:ext uri="{FF2B5EF4-FFF2-40B4-BE49-F238E27FC236}">
                <a16:creationId xmlns:a16="http://schemas.microsoft.com/office/drawing/2014/main" id="{D517B127-FCC7-4BC5-9125-564ADAC224CE}"/>
              </a:ext>
            </a:extLst>
          </p:cNvPr>
          <p:cNvPicPr>
            <a:picLocks noChangeAspect="1"/>
          </p:cNvPicPr>
          <p:nvPr/>
        </p:nvPicPr>
        <p:blipFill>
          <a:blip r:embed="rId5"/>
          <a:stretch>
            <a:fillRect/>
          </a:stretch>
        </p:blipFill>
        <p:spPr>
          <a:xfrm>
            <a:off x="183574" y="619433"/>
            <a:ext cx="2078931" cy="659173"/>
          </a:xfrm>
          <a:prstGeom prst="rect">
            <a:avLst/>
          </a:prstGeom>
        </p:spPr>
      </p:pic>
      <p:pic>
        <p:nvPicPr>
          <p:cNvPr id="62" name="Picture 61">
            <a:extLst>
              <a:ext uri="{FF2B5EF4-FFF2-40B4-BE49-F238E27FC236}">
                <a16:creationId xmlns:a16="http://schemas.microsoft.com/office/drawing/2014/main" id="{65D647B9-E99D-4FD6-BF4F-653C8FF10BF4}"/>
              </a:ext>
            </a:extLst>
          </p:cNvPr>
          <p:cNvPicPr>
            <a:picLocks noChangeAspect="1"/>
          </p:cNvPicPr>
          <p:nvPr/>
        </p:nvPicPr>
        <p:blipFill>
          <a:blip r:embed="rId6"/>
          <a:stretch>
            <a:fillRect/>
          </a:stretch>
        </p:blipFill>
        <p:spPr>
          <a:xfrm>
            <a:off x="201998" y="1833414"/>
            <a:ext cx="2380924" cy="325301"/>
          </a:xfrm>
          <a:prstGeom prst="rect">
            <a:avLst/>
          </a:prstGeom>
        </p:spPr>
      </p:pic>
      <p:sp>
        <p:nvSpPr>
          <p:cNvPr id="64" name="TextBox 63">
            <a:extLst>
              <a:ext uri="{FF2B5EF4-FFF2-40B4-BE49-F238E27FC236}">
                <a16:creationId xmlns:a16="http://schemas.microsoft.com/office/drawing/2014/main" id="{4F8088F0-178A-4AA6-A2F1-66BFD0DC9137}"/>
              </a:ext>
            </a:extLst>
          </p:cNvPr>
          <p:cNvSpPr txBox="1"/>
          <p:nvPr/>
        </p:nvSpPr>
        <p:spPr>
          <a:xfrm>
            <a:off x="143581" y="5242390"/>
            <a:ext cx="1904703" cy="1107996"/>
          </a:xfrm>
          <a:prstGeom prst="rect">
            <a:avLst/>
          </a:prstGeom>
          <a:noFill/>
        </p:spPr>
        <p:txBody>
          <a:bodyPr wrap="square" rtlCol="0">
            <a:spAutoFit/>
          </a:bodyPr>
          <a:lstStyle/>
          <a:p>
            <a:r>
              <a:rPr lang="en-GB" sz="1000" b="1" dirty="0"/>
              <a:t>Aggregators</a:t>
            </a:r>
          </a:p>
          <a:p>
            <a:pPr marL="171450" indent="-171450">
              <a:buFont typeface="Arial" panose="020B0604020202020204" pitchFamily="34" charset="0"/>
              <a:buChar char="•"/>
            </a:pPr>
            <a:r>
              <a:rPr lang="en-GB" sz="800" dirty="0"/>
              <a:t>Aggregators do </a:t>
            </a:r>
            <a:r>
              <a:rPr lang="en-GB" sz="800" b="1" dirty="0"/>
              <a:t>digital distribution: </a:t>
            </a:r>
            <a:r>
              <a:rPr lang="en-GB" sz="800" dirty="0"/>
              <a:t>they put your music online in return for a fee or percentage.</a:t>
            </a:r>
          </a:p>
          <a:p>
            <a:pPr marL="171450" indent="-171450">
              <a:buFont typeface="Arial" panose="020B0604020202020204" pitchFamily="34" charset="0"/>
              <a:buChar char="•"/>
            </a:pPr>
            <a:r>
              <a:rPr lang="en-GB" sz="800" dirty="0"/>
              <a:t>Artists/record labels use these to distribute their music on online services such as Spotify and iTunes.</a:t>
            </a:r>
          </a:p>
          <a:p>
            <a:r>
              <a:rPr lang="en-GB" sz="800" b="1" dirty="0"/>
              <a:t>Examples: </a:t>
            </a:r>
            <a:r>
              <a:rPr lang="en-GB" sz="800" dirty="0" err="1"/>
              <a:t>DistroKid</a:t>
            </a:r>
            <a:r>
              <a:rPr lang="en-GB" sz="800" dirty="0"/>
              <a:t>, CD Baby</a:t>
            </a:r>
          </a:p>
        </p:txBody>
      </p:sp>
      <p:sp>
        <p:nvSpPr>
          <p:cNvPr id="65" name="TextBox 64">
            <a:extLst>
              <a:ext uri="{FF2B5EF4-FFF2-40B4-BE49-F238E27FC236}">
                <a16:creationId xmlns:a16="http://schemas.microsoft.com/office/drawing/2014/main" id="{40F18D41-9EFD-4747-8AB2-3740AD419F90}"/>
              </a:ext>
            </a:extLst>
          </p:cNvPr>
          <p:cNvSpPr txBox="1"/>
          <p:nvPr/>
        </p:nvSpPr>
        <p:spPr>
          <a:xfrm>
            <a:off x="85864" y="3298397"/>
            <a:ext cx="2289867" cy="861774"/>
          </a:xfrm>
          <a:prstGeom prst="rect">
            <a:avLst/>
          </a:prstGeom>
          <a:noFill/>
        </p:spPr>
        <p:txBody>
          <a:bodyPr wrap="square" rtlCol="0">
            <a:spAutoFit/>
          </a:bodyPr>
          <a:lstStyle/>
          <a:p>
            <a:r>
              <a:rPr lang="en-GB" sz="1000" b="1" dirty="0"/>
              <a:t>Shipping</a:t>
            </a:r>
          </a:p>
          <a:p>
            <a:pPr marL="171450" indent="-171450">
              <a:buFont typeface="Arial" panose="020B0604020202020204" pitchFamily="34" charset="0"/>
              <a:buChar char="•"/>
            </a:pPr>
            <a:r>
              <a:rPr lang="en-GB" sz="800" dirty="0"/>
              <a:t>The process of moving products from the manufacturer to the shops (retail) or to record labels/artists to decide where they want to sell them.</a:t>
            </a:r>
          </a:p>
          <a:p>
            <a:pPr marL="171450" indent="-171450">
              <a:buFont typeface="Arial" panose="020B0604020202020204" pitchFamily="34" charset="0"/>
              <a:buChar char="•"/>
            </a:pPr>
            <a:r>
              <a:rPr lang="en-GB" sz="800" dirty="0"/>
              <a:t>Shipping abroad will incur taxes</a:t>
            </a:r>
          </a:p>
        </p:txBody>
      </p:sp>
      <p:sp>
        <p:nvSpPr>
          <p:cNvPr id="66" name="TextBox 65">
            <a:extLst>
              <a:ext uri="{FF2B5EF4-FFF2-40B4-BE49-F238E27FC236}">
                <a16:creationId xmlns:a16="http://schemas.microsoft.com/office/drawing/2014/main" id="{B407F4F9-A1D2-4638-B9ED-95BB1EBA2638}"/>
              </a:ext>
            </a:extLst>
          </p:cNvPr>
          <p:cNvSpPr txBox="1"/>
          <p:nvPr/>
        </p:nvSpPr>
        <p:spPr>
          <a:xfrm>
            <a:off x="115660" y="4160171"/>
            <a:ext cx="1904703" cy="1107996"/>
          </a:xfrm>
          <a:prstGeom prst="rect">
            <a:avLst/>
          </a:prstGeom>
          <a:noFill/>
        </p:spPr>
        <p:txBody>
          <a:bodyPr wrap="square" rtlCol="0">
            <a:spAutoFit/>
          </a:bodyPr>
          <a:lstStyle/>
          <a:p>
            <a:r>
              <a:rPr lang="en-GB" sz="1000" b="1" dirty="0"/>
              <a:t>Retail</a:t>
            </a:r>
          </a:p>
          <a:p>
            <a:pPr marL="171450" indent="-171450">
              <a:buFont typeface="Arial" panose="020B0604020202020204" pitchFamily="34" charset="0"/>
              <a:buChar char="•"/>
            </a:pPr>
            <a:r>
              <a:rPr lang="en-GB" sz="800" dirty="0"/>
              <a:t>If you sell your music through a shop (retailer), they will buy at a lower price and sell at a higher prices.</a:t>
            </a:r>
          </a:p>
          <a:p>
            <a:pPr marL="171450" indent="-171450">
              <a:buFont typeface="Arial" panose="020B0604020202020204" pitchFamily="34" charset="0"/>
              <a:buChar char="•"/>
            </a:pPr>
            <a:r>
              <a:rPr lang="en-GB" sz="800" dirty="0"/>
              <a:t>This means you won’t get all the profit.</a:t>
            </a:r>
          </a:p>
          <a:p>
            <a:pPr marL="171450" indent="-171450">
              <a:buFont typeface="Arial" panose="020B0604020202020204" pitchFamily="34" charset="0"/>
              <a:buChar char="•"/>
            </a:pPr>
            <a:r>
              <a:rPr lang="en-GB" sz="800" dirty="0"/>
              <a:t>You will have the opportunity to reach a wider audience, though.</a:t>
            </a:r>
          </a:p>
        </p:txBody>
      </p:sp>
      <p:sp>
        <p:nvSpPr>
          <p:cNvPr id="67" name="TextBox 66">
            <a:extLst>
              <a:ext uri="{FF2B5EF4-FFF2-40B4-BE49-F238E27FC236}">
                <a16:creationId xmlns:a16="http://schemas.microsoft.com/office/drawing/2014/main" id="{9746AA70-AEF3-4F5D-9B8A-6A9B340BE4F9}"/>
              </a:ext>
            </a:extLst>
          </p:cNvPr>
          <p:cNvSpPr txBox="1"/>
          <p:nvPr/>
        </p:nvSpPr>
        <p:spPr>
          <a:xfrm>
            <a:off x="87968" y="2216178"/>
            <a:ext cx="2380924" cy="1107996"/>
          </a:xfrm>
          <a:prstGeom prst="rect">
            <a:avLst/>
          </a:prstGeom>
          <a:noFill/>
        </p:spPr>
        <p:txBody>
          <a:bodyPr wrap="square" rtlCol="0">
            <a:spAutoFit/>
          </a:bodyPr>
          <a:lstStyle/>
          <a:p>
            <a:r>
              <a:rPr lang="en-GB" sz="1000" b="1" dirty="0"/>
              <a:t>Manufacturing</a:t>
            </a:r>
          </a:p>
          <a:p>
            <a:pPr marL="171450" indent="-171450">
              <a:buFont typeface="Arial" panose="020B0604020202020204" pitchFamily="34" charset="0"/>
              <a:buChar char="•"/>
            </a:pPr>
            <a:r>
              <a:rPr lang="en-GB" sz="800" dirty="0"/>
              <a:t>There are many ways to produce physical products and packaging, from splattered vinyl to whether the case is  cardboard or plastic, and if you include a lyric booklet.</a:t>
            </a:r>
          </a:p>
          <a:p>
            <a:pPr marL="171450" indent="-171450">
              <a:buFont typeface="Arial" panose="020B0604020202020204" pitchFamily="34" charset="0"/>
              <a:buChar char="•"/>
            </a:pPr>
            <a:r>
              <a:rPr lang="en-GB" sz="800" dirty="0"/>
              <a:t>The more copies you order, the better deal you will get. This favours bigger record companies with bigger budgets.</a:t>
            </a:r>
          </a:p>
        </p:txBody>
      </p:sp>
      <p:pic>
        <p:nvPicPr>
          <p:cNvPr id="3" name="Picture 2">
            <a:extLst>
              <a:ext uri="{FF2B5EF4-FFF2-40B4-BE49-F238E27FC236}">
                <a16:creationId xmlns:a16="http://schemas.microsoft.com/office/drawing/2014/main" id="{6310DC55-6FE7-4C6F-A6F8-44BF47E1E751}"/>
              </a:ext>
            </a:extLst>
          </p:cNvPr>
          <p:cNvPicPr>
            <a:picLocks noChangeAspect="1"/>
          </p:cNvPicPr>
          <p:nvPr/>
        </p:nvPicPr>
        <p:blipFill>
          <a:blip r:embed="rId7"/>
          <a:stretch>
            <a:fillRect/>
          </a:stretch>
        </p:blipFill>
        <p:spPr>
          <a:xfrm>
            <a:off x="2435110" y="2329933"/>
            <a:ext cx="885377" cy="880485"/>
          </a:xfrm>
          <a:prstGeom prst="rect">
            <a:avLst/>
          </a:prstGeom>
        </p:spPr>
      </p:pic>
      <p:pic>
        <p:nvPicPr>
          <p:cNvPr id="9" name="Picture 8">
            <a:extLst>
              <a:ext uri="{FF2B5EF4-FFF2-40B4-BE49-F238E27FC236}">
                <a16:creationId xmlns:a16="http://schemas.microsoft.com/office/drawing/2014/main" id="{AE71A11A-61A2-4ED5-B8DD-B6EC7F479130}"/>
              </a:ext>
            </a:extLst>
          </p:cNvPr>
          <p:cNvPicPr>
            <a:picLocks noChangeAspect="1"/>
          </p:cNvPicPr>
          <p:nvPr/>
        </p:nvPicPr>
        <p:blipFill>
          <a:blip r:embed="rId8"/>
          <a:stretch>
            <a:fillRect/>
          </a:stretch>
        </p:blipFill>
        <p:spPr>
          <a:xfrm>
            <a:off x="2268945" y="3427517"/>
            <a:ext cx="1085019" cy="698574"/>
          </a:xfrm>
          <a:prstGeom prst="rect">
            <a:avLst/>
          </a:prstGeom>
        </p:spPr>
      </p:pic>
      <p:pic>
        <p:nvPicPr>
          <p:cNvPr id="15" name="Picture 14">
            <a:extLst>
              <a:ext uri="{FF2B5EF4-FFF2-40B4-BE49-F238E27FC236}">
                <a16:creationId xmlns:a16="http://schemas.microsoft.com/office/drawing/2014/main" id="{738FF8FB-BC9C-48B7-9AE6-C684BE071CC5}"/>
              </a:ext>
            </a:extLst>
          </p:cNvPr>
          <p:cNvPicPr>
            <a:picLocks noChangeAspect="1"/>
          </p:cNvPicPr>
          <p:nvPr/>
        </p:nvPicPr>
        <p:blipFill>
          <a:blip r:embed="rId9"/>
          <a:stretch>
            <a:fillRect/>
          </a:stretch>
        </p:blipFill>
        <p:spPr>
          <a:xfrm>
            <a:off x="2086748" y="4417296"/>
            <a:ext cx="992348" cy="567968"/>
          </a:xfrm>
          <a:prstGeom prst="rect">
            <a:avLst/>
          </a:prstGeom>
        </p:spPr>
      </p:pic>
      <p:pic>
        <p:nvPicPr>
          <p:cNvPr id="22" name="Picture 21">
            <a:extLst>
              <a:ext uri="{FF2B5EF4-FFF2-40B4-BE49-F238E27FC236}">
                <a16:creationId xmlns:a16="http://schemas.microsoft.com/office/drawing/2014/main" id="{5A91D70E-B5C8-4AE5-8269-57DFBB7CE554}"/>
              </a:ext>
            </a:extLst>
          </p:cNvPr>
          <p:cNvPicPr>
            <a:picLocks noChangeAspect="1"/>
          </p:cNvPicPr>
          <p:nvPr/>
        </p:nvPicPr>
        <p:blipFill>
          <a:blip r:embed="rId10"/>
          <a:stretch>
            <a:fillRect/>
          </a:stretch>
        </p:blipFill>
        <p:spPr>
          <a:xfrm>
            <a:off x="2020363" y="5470675"/>
            <a:ext cx="1300124" cy="629284"/>
          </a:xfrm>
          <a:prstGeom prst="rect">
            <a:avLst/>
          </a:prstGeom>
        </p:spPr>
      </p:pic>
      <p:sp>
        <p:nvSpPr>
          <p:cNvPr id="68" name="Rectangle 67">
            <a:extLst>
              <a:ext uri="{FF2B5EF4-FFF2-40B4-BE49-F238E27FC236}">
                <a16:creationId xmlns:a16="http://schemas.microsoft.com/office/drawing/2014/main" id="{A5F6025F-B908-44E7-8188-7D0C65F85A47}"/>
              </a:ext>
            </a:extLst>
          </p:cNvPr>
          <p:cNvSpPr/>
          <p:nvPr/>
        </p:nvSpPr>
        <p:spPr>
          <a:xfrm>
            <a:off x="399103" y="325716"/>
            <a:ext cx="1621260" cy="24499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t>Distributing Music</a:t>
            </a:r>
          </a:p>
        </p:txBody>
      </p:sp>
      <p:sp>
        <p:nvSpPr>
          <p:cNvPr id="70" name="TextBox 69">
            <a:extLst>
              <a:ext uri="{FF2B5EF4-FFF2-40B4-BE49-F238E27FC236}">
                <a16:creationId xmlns:a16="http://schemas.microsoft.com/office/drawing/2014/main" id="{F94D4DBF-DF6C-4FB2-BDA4-BC2C0981444E}"/>
              </a:ext>
            </a:extLst>
          </p:cNvPr>
          <p:cNvSpPr txBox="1"/>
          <p:nvPr/>
        </p:nvSpPr>
        <p:spPr>
          <a:xfrm>
            <a:off x="3990886" y="1017663"/>
            <a:ext cx="1767218"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1000" b="1" u="sng" dirty="0">
                <a:solidFill>
                  <a:srgbClr val="333333"/>
                </a:solidFill>
                <a:ea typeface="Verdana"/>
                <a:cs typeface="Verdana"/>
              </a:rPr>
              <a:t>PRS for Music</a:t>
            </a:r>
          </a:p>
        </p:txBody>
      </p:sp>
      <p:sp>
        <p:nvSpPr>
          <p:cNvPr id="71" name="TextBox 70">
            <a:extLst>
              <a:ext uri="{FF2B5EF4-FFF2-40B4-BE49-F238E27FC236}">
                <a16:creationId xmlns:a16="http://schemas.microsoft.com/office/drawing/2014/main" id="{6412C103-4907-4E2A-82B8-6781853148FD}"/>
              </a:ext>
            </a:extLst>
          </p:cNvPr>
          <p:cNvSpPr txBox="1"/>
          <p:nvPr/>
        </p:nvSpPr>
        <p:spPr>
          <a:xfrm>
            <a:off x="3990886" y="1208817"/>
            <a:ext cx="3042110" cy="954107"/>
          </a:xfrm>
          <a:prstGeom prst="rect">
            <a:avLst/>
          </a:prstGeom>
          <a:noFill/>
        </p:spPr>
        <p:txBody>
          <a:bodyPr wrap="square" rtlCol="0">
            <a:spAutoFit/>
          </a:bodyPr>
          <a:lstStyle/>
          <a:p>
            <a:pPr lvl="0">
              <a:defRPr/>
            </a:pPr>
            <a:r>
              <a:rPr lang="en-GB" sz="800" dirty="0">
                <a:solidFill>
                  <a:prstClr val="black"/>
                </a:solidFill>
                <a:ea typeface="Verdana" panose="020B0604030504040204" pitchFamily="34" charset="0"/>
                <a:cs typeface="Arial" panose="020B0604020202020204" pitchFamily="34" charset="0"/>
              </a:rPr>
              <a:t>PRS for Music is a </a:t>
            </a:r>
            <a:r>
              <a:rPr lang="en-GB" sz="800" b="1" dirty="0">
                <a:solidFill>
                  <a:prstClr val="black"/>
                </a:solidFill>
                <a:ea typeface="Verdana" panose="020B0604030504040204" pitchFamily="34" charset="0"/>
                <a:cs typeface="Arial" panose="020B0604020202020204" pitchFamily="34" charset="0"/>
              </a:rPr>
              <a:t>royalty collection </a:t>
            </a:r>
            <a:r>
              <a:rPr lang="en-GB" sz="800" dirty="0">
                <a:solidFill>
                  <a:prstClr val="black"/>
                </a:solidFill>
                <a:ea typeface="Verdana" panose="020B0604030504040204" pitchFamily="34" charset="0"/>
                <a:cs typeface="Arial" panose="020B0604020202020204" pitchFamily="34" charset="0"/>
              </a:rPr>
              <a:t>and </a:t>
            </a:r>
            <a:r>
              <a:rPr lang="en-GB" sz="800" b="1" dirty="0">
                <a:solidFill>
                  <a:prstClr val="black"/>
                </a:solidFill>
                <a:ea typeface="Verdana" panose="020B0604030504040204" pitchFamily="34" charset="0"/>
                <a:cs typeface="Arial" panose="020B0604020202020204" pitchFamily="34" charset="0"/>
              </a:rPr>
              <a:t>distribution society.</a:t>
            </a:r>
          </a:p>
          <a:p>
            <a:pPr lvl="0">
              <a:defRPr/>
            </a:pPr>
            <a:endParaRPr lang="en-GB" sz="800" dirty="0">
              <a:solidFill>
                <a:prstClr val="black"/>
              </a:solidFill>
              <a:ea typeface="Verdana" panose="020B0604030504040204" pitchFamily="34" charset="0"/>
              <a:cs typeface="Arial" panose="020B0604020202020204" pitchFamily="34" charset="0"/>
            </a:endParaRPr>
          </a:p>
          <a:p>
            <a:pPr lvl="0">
              <a:defRPr/>
            </a:pPr>
            <a:r>
              <a:rPr lang="en-GB" sz="800" dirty="0">
                <a:solidFill>
                  <a:prstClr val="black"/>
                </a:solidFill>
                <a:ea typeface="Verdana" panose="020B0604030504040204" pitchFamily="34" charset="0"/>
                <a:cs typeface="Arial" panose="020B0604020202020204" pitchFamily="34" charset="0"/>
              </a:rPr>
              <a:t>PRS tracks the use of musical works around the globe and then collates this money to then be distributed out to the rights-holder(s).</a:t>
            </a:r>
          </a:p>
          <a:p>
            <a:pPr lvl="0">
              <a:defRPr/>
            </a:pPr>
            <a:endParaRPr lang="en-GB" sz="800" dirty="0">
              <a:solidFill>
                <a:prstClr val="black"/>
              </a:solidFill>
              <a:ea typeface="Verdana" panose="020B0604030504040204" pitchFamily="34" charset="0"/>
              <a:cs typeface="Arial" panose="020B0604020202020204" pitchFamily="34" charset="0"/>
            </a:endParaRPr>
          </a:p>
          <a:p>
            <a:pPr lvl="0">
              <a:defRPr/>
            </a:pPr>
            <a:r>
              <a:rPr lang="en-GB" sz="800" dirty="0">
                <a:solidFill>
                  <a:prstClr val="black"/>
                </a:solidFill>
                <a:ea typeface="Verdana" panose="020B0604030504040204" pitchFamily="34" charset="0"/>
                <a:cs typeface="Arial" panose="020B0604020202020204" pitchFamily="34" charset="0"/>
              </a:rPr>
              <a:t>(Rights-holders: the people who are owed royalties – artists, songwriters, lyricists, composers, record labels)</a:t>
            </a:r>
          </a:p>
        </p:txBody>
      </p:sp>
      <p:sp>
        <p:nvSpPr>
          <p:cNvPr id="72" name="TextBox 71">
            <a:extLst>
              <a:ext uri="{FF2B5EF4-FFF2-40B4-BE49-F238E27FC236}">
                <a16:creationId xmlns:a16="http://schemas.microsoft.com/office/drawing/2014/main" id="{7F8345A5-C921-4114-B738-181E7CC60505}"/>
              </a:ext>
            </a:extLst>
          </p:cNvPr>
          <p:cNvSpPr txBox="1"/>
          <p:nvPr/>
        </p:nvSpPr>
        <p:spPr>
          <a:xfrm>
            <a:off x="3942672" y="2188772"/>
            <a:ext cx="4409690" cy="461665"/>
          </a:xfrm>
          <a:prstGeom prst="rect">
            <a:avLst/>
          </a:prstGeom>
          <a:noFill/>
        </p:spPr>
        <p:txBody>
          <a:bodyPr wrap="square" rtlCol="0">
            <a:spAutoFit/>
          </a:bodyPr>
          <a:lstStyle/>
          <a:p>
            <a:r>
              <a:rPr lang="en-GB" sz="800" dirty="0">
                <a:cs typeface="Arial" panose="020B0604020202020204" pitchFamily="34" charset="0"/>
              </a:rPr>
              <a:t>Royalties should be paid whenever a piece of music is performed or played. </a:t>
            </a:r>
          </a:p>
          <a:p>
            <a:r>
              <a:rPr lang="en-GB" sz="800" dirty="0">
                <a:cs typeface="Arial" panose="020B0604020202020204" pitchFamily="34" charset="0"/>
              </a:rPr>
              <a:t>This includes: </a:t>
            </a:r>
          </a:p>
          <a:p>
            <a:r>
              <a:rPr lang="en-GB" sz="800" dirty="0">
                <a:cs typeface="Arial" panose="020B0604020202020204" pitchFamily="34" charset="0"/>
              </a:rPr>
              <a:t>live gigs, radio play, restaurants or bars, online streams.</a:t>
            </a:r>
          </a:p>
        </p:txBody>
      </p:sp>
      <p:sp>
        <p:nvSpPr>
          <p:cNvPr id="73" name="TextBox 72">
            <a:extLst>
              <a:ext uri="{FF2B5EF4-FFF2-40B4-BE49-F238E27FC236}">
                <a16:creationId xmlns:a16="http://schemas.microsoft.com/office/drawing/2014/main" id="{DB317DEE-9212-4CA7-AD12-57931BA08359}"/>
              </a:ext>
            </a:extLst>
          </p:cNvPr>
          <p:cNvSpPr txBox="1"/>
          <p:nvPr/>
        </p:nvSpPr>
        <p:spPr>
          <a:xfrm>
            <a:off x="3925068" y="2790719"/>
            <a:ext cx="4031068" cy="1446550"/>
          </a:xfrm>
          <a:prstGeom prst="rect">
            <a:avLst/>
          </a:prstGeom>
          <a:noFill/>
        </p:spPr>
        <p:txBody>
          <a:bodyPr wrap="square">
            <a:spAutoFit/>
          </a:bodyPr>
          <a:lstStyle/>
          <a:p>
            <a:pPr lvl="0">
              <a:defRPr/>
            </a:pPr>
            <a:r>
              <a:rPr lang="en-GB" sz="800" dirty="0">
                <a:solidFill>
                  <a:prstClr val="black"/>
                </a:solidFill>
                <a:ea typeface="Verdana" panose="020B0604030504040204" pitchFamily="34" charset="0"/>
                <a:cs typeface="Arial" panose="020B0604020202020204" pitchFamily="34" charset="0"/>
              </a:rPr>
              <a:t>PRS is about </a:t>
            </a:r>
            <a:r>
              <a:rPr lang="en-GB" sz="800" b="1" dirty="0">
                <a:solidFill>
                  <a:prstClr val="black"/>
                </a:solidFill>
                <a:ea typeface="Verdana" panose="020B0604030504040204" pitchFamily="34" charset="0"/>
                <a:cs typeface="Arial" panose="020B0604020202020204" pitchFamily="34" charset="0"/>
              </a:rPr>
              <a:t>performing</a:t>
            </a:r>
            <a:r>
              <a:rPr lang="en-GB" sz="800" dirty="0">
                <a:solidFill>
                  <a:prstClr val="black"/>
                </a:solidFill>
                <a:ea typeface="Verdana" panose="020B0604030504040204" pitchFamily="34" charset="0"/>
                <a:cs typeface="Arial" panose="020B0604020202020204" pitchFamily="34" charset="0"/>
              </a:rPr>
              <a:t> royalties, not mechanical or recording royalties.</a:t>
            </a:r>
          </a:p>
          <a:p>
            <a:pPr lvl="0">
              <a:defRPr/>
            </a:pPr>
            <a:endParaRPr lang="en-GB" sz="800" dirty="0">
              <a:solidFill>
                <a:prstClr val="black"/>
              </a:solidFill>
              <a:ea typeface="Verdana" panose="020B0604030504040204" pitchFamily="34" charset="0"/>
              <a:cs typeface="Arial" panose="020B0604020202020204" pitchFamily="34" charset="0"/>
            </a:endParaRPr>
          </a:p>
          <a:p>
            <a:pPr lvl="0">
              <a:defRPr/>
            </a:pPr>
            <a:r>
              <a:rPr lang="en-GB" sz="800" dirty="0">
                <a:solidFill>
                  <a:prstClr val="black"/>
                </a:solidFill>
                <a:ea typeface="Verdana" panose="020B0604030504040204" pitchFamily="34" charset="0"/>
                <a:cs typeface="Arial" panose="020B0604020202020204" pitchFamily="34" charset="0"/>
              </a:rPr>
              <a:t>There are other types of royalties in music:</a:t>
            </a:r>
          </a:p>
          <a:p>
            <a:pPr lvl="0">
              <a:defRPr/>
            </a:pPr>
            <a:endParaRPr lang="en-GB" sz="800" b="1" dirty="0">
              <a:solidFill>
                <a:prstClr val="black"/>
              </a:solidFill>
              <a:ea typeface="Verdana" panose="020B0604030504040204" pitchFamily="34" charset="0"/>
              <a:cs typeface="Arial" panose="020B0604020202020204" pitchFamily="34" charset="0"/>
            </a:endParaRPr>
          </a:p>
          <a:p>
            <a:pPr lvl="0">
              <a:defRPr/>
            </a:pPr>
            <a:r>
              <a:rPr lang="en-GB" sz="800" b="1" dirty="0">
                <a:solidFill>
                  <a:prstClr val="black"/>
                </a:solidFill>
                <a:ea typeface="Verdana" panose="020B0604030504040204" pitchFamily="34" charset="0"/>
                <a:cs typeface="Arial" panose="020B0604020202020204" pitchFamily="34" charset="0"/>
              </a:rPr>
              <a:t>PPL (Phonographic Performance Limited) </a:t>
            </a:r>
          </a:p>
          <a:p>
            <a:pPr lvl="0">
              <a:defRPr/>
            </a:pPr>
            <a:r>
              <a:rPr lang="en-GB" sz="800" dirty="0">
                <a:solidFill>
                  <a:prstClr val="black"/>
                </a:solidFill>
                <a:ea typeface="Verdana" panose="020B0604030504040204" pitchFamily="34" charset="0"/>
                <a:cs typeface="Arial" panose="020B0604020202020204" pitchFamily="34" charset="0"/>
              </a:rPr>
              <a:t>Collect royalties for use of recorded music on behalf of performers and record companies.</a:t>
            </a:r>
          </a:p>
          <a:p>
            <a:pPr lvl="0">
              <a:defRPr/>
            </a:pPr>
            <a:endParaRPr lang="en-GB" sz="800" dirty="0">
              <a:solidFill>
                <a:prstClr val="black"/>
              </a:solidFill>
              <a:ea typeface="Verdana" panose="020B0604030504040204" pitchFamily="34" charset="0"/>
              <a:cs typeface="Arial" panose="020B0604020202020204" pitchFamily="34" charset="0"/>
            </a:endParaRPr>
          </a:p>
          <a:p>
            <a:pPr lvl="0">
              <a:defRPr/>
            </a:pPr>
            <a:r>
              <a:rPr lang="en-GB" sz="800" b="1" dirty="0">
                <a:solidFill>
                  <a:prstClr val="black"/>
                </a:solidFill>
                <a:ea typeface="Verdana" panose="020B0604030504040204" pitchFamily="34" charset="0"/>
                <a:cs typeface="Arial" panose="020B0604020202020204" pitchFamily="34" charset="0"/>
              </a:rPr>
              <a:t>MCPS (Mechanical-Copyright Protection Society) </a:t>
            </a:r>
          </a:p>
          <a:p>
            <a:pPr lvl="0">
              <a:defRPr/>
            </a:pPr>
            <a:r>
              <a:rPr lang="en-GB" sz="800" dirty="0">
                <a:solidFill>
                  <a:prstClr val="black"/>
                </a:solidFill>
                <a:ea typeface="Verdana" panose="020B0604030504040204" pitchFamily="34" charset="0"/>
                <a:cs typeface="Arial" panose="020B0604020202020204" pitchFamily="34" charset="0"/>
              </a:rPr>
              <a:t>Collects mechanical royalties from when music is copied. E.g. CDs and vinyl.</a:t>
            </a:r>
          </a:p>
          <a:p>
            <a:pPr lvl="0">
              <a:defRPr/>
            </a:pPr>
            <a:endParaRPr lang="en-GB" sz="800" b="1" dirty="0">
              <a:solidFill>
                <a:prstClr val="black"/>
              </a:solidFill>
              <a:ea typeface="Verdana" panose="020B0604030504040204" pitchFamily="34" charset="0"/>
              <a:cs typeface="Arial" panose="020B0604020202020204" pitchFamily="34" charset="0"/>
            </a:endParaRPr>
          </a:p>
          <a:p>
            <a:pPr lvl="0">
              <a:defRPr/>
            </a:pPr>
            <a:endParaRPr lang="en-GB" sz="800" b="1" dirty="0">
              <a:solidFill>
                <a:prstClr val="black"/>
              </a:solidFill>
              <a:ea typeface="Verdana" panose="020B0604030504040204" pitchFamily="34" charset="0"/>
              <a:cs typeface="Arial" panose="020B0604020202020204" pitchFamily="34" charset="0"/>
            </a:endParaRPr>
          </a:p>
        </p:txBody>
      </p:sp>
      <p:sp>
        <p:nvSpPr>
          <p:cNvPr id="74" name="TextBox 73">
            <a:extLst>
              <a:ext uri="{FF2B5EF4-FFF2-40B4-BE49-F238E27FC236}">
                <a16:creationId xmlns:a16="http://schemas.microsoft.com/office/drawing/2014/main" id="{7EA2BD3A-4BF8-4E50-B399-4FC4410AA682}"/>
              </a:ext>
            </a:extLst>
          </p:cNvPr>
          <p:cNvSpPr txBox="1"/>
          <p:nvPr/>
        </p:nvSpPr>
        <p:spPr>
          <a:xfrm>
            <a:off x="3925067" y="2600300"/>
            <a:ext cx="1991611" cy="2154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800" b="1" dirty="0">
                <a:solidFill>
                  <a:srgbClr val="333333"/>
                </a:solidFill>
                <a:ea typeface="Verdana"/>
                <a:cs typeface="Verdana"/>
              </a:rPr>
              <a:t>Royalties</a:t>
            </a:r>
          </a:p>
        </p:txBody>
      </p:sp>
      <p:sp>
        <p:nvSpPr>
          <p:cNvPr id="75" name="TextBox 74">
            <a:extLst>
              <a:ext uri="{FF2B5EF4-FFF2-40B4-BE49-F238E27FC236}">
                <a16:creationId xmlns:a16="http://schemas.microsoft.com/office/drawing/2014/main" id="{D162152B-8E9C-476E-BBAD-C673C576CCB2}"/>
              </a:ext>
            </a:extLst>
          </p:cNvPr>
          <p:cNvSpPr txBox="1"/>
          <p:nvPr/>
        </p:nvSpPr>
        <p:spPr>
          <a:xfrm>
            <a:off x="4009692" y="5337349"/>
            <a:ext cx="1996789" cy="21544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sz="800" b="1" dirty="0">
                <a:solidFill>
                  <a:srgbClr val="333333"/>
                </a:solidFill>
                <a:ea typeface="Verdana"/>
                <a:cs typeface="Verdana"/>
              </a:rPr>
              <a:t>Musicians’ Union: Benefits</a:t>
            </a:r>
          </a:p>
        </p:txBody>
      </p:sp>
      <p:sp>
        <p:nvSpPr>
          <p:cNvPr id="76" name="TextBox 75">
            <a:extLst>
              <a:ext uri="{FF2B5EF4-FFF2-40B4-BE49-F238E27FC236}">
                <a16:creationId xmlns:a16="http://schemas.microsoft.com/office/drawing/2014/main" id="{176DC017-DCEE-4C29-943A-C888BFCBFADE}"/>
              </a:ext>
            </a:extLst>
          </p:cNvPr>
          <p:cNvSpPr txBox="1"/>
          <p:nvPr/>
        </p:nvSpPr>
        <p:spPr>
          <a:xfrm>
            <a:off x="3942672" y="5590823"/>
            <a:ext cx="2380924" cy="954107"/>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noProof="0" dirty="0">
                <a:ea typeface="Verdana"/>
                <a:cs typeface="Arial"/>
              </a:rPr>
              <a:t>Here are a list of benefits that </a:t>
            </a:r>
            <a:r>
              <a:rPr lang="en-GB" sz="800" dirty="0">
                <a:ea typeface="Verdana"/>
                <a:cs typeface="Arial"/>
              </a:rPr>
              <a:t>musicians</a:t>
            </a:r>
            <a:r>
              <a:rPr lang="en-GB" sz="800" noProof="0" dirty="0">
                <a:ea typeface="Verdana"/>
                <a:cs typeface="Arial"/>
              </a:rPr>
              <a:t> receive</a:t>
            </a:r>
            <a:r>
              <a:rPr lang="en-GB" sz="800" dirty="0">
                <a:ea typeface="Verdana"/>
                <a:cs typeface="Arial"/>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solidFill>
                <a:prstClr val="black"/>
              </a:solidFill>
              <a:ea typeface="Verdana" panose="020B0604030504040204" pitchFamily="34" charset="0"/>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£10 million public liability insurance cover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£2,000 of music instrument insurance cover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Personal accident cover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Pension scheme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Financial assistance in times of need</a:t>
            </a:r>
          </a:p>
        </p:txBody>
      </p:sp>
      <p:sp>
        <p:nvSpPr>
          <p:cNvPr id="77" name="TextBox 76">
            <a:extLst>
              <a:ext uri="{FF2B5EF4-FFF2-40B4-BE49-F238E27FC236}">
                <a16:creationId xmlns:a16="http://schemas.microsoft.com/office/drawing/2014/main" id="{94039E90-B73E-47AD-B62B-CBD03DF1296C}"/>
              </a:ext>
            </a:extLst>
          </p:cNvPr>
          <p:cNvSpPr txBox="1"/>
          <p:nvPr/>
        </p:nvSpPr>
        <p:spPr>
          <a:xfrm>
            <a:off x="6266674" y="5314795"/>
            <a:ext cx="2733745" cy="1569660"/>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GB" sz="800" dirty="0">
                <a:solidFill>
                  <a:prstClr val="black"/>
                </a:solidFill>
                <a:ea typeface="Verdana" panose="020B0604030504040204" pitchFamily="34" charset="0"/>
                <a:cs typeface="Arial" panose="020B0604020202020204" pitchFamily="34" charset="0"/>
              </a:rPr>
              <a:t>To become a member of the union you will need to pay an annual subscription fee directly to the union.</a:t>
            </a:r>
          </a:p>
          <a:p>
            <a:pPr marR="0" lvl="0" algn="l" defTabSz="914400" rtl="0" eaLnBrk="1" fontAlgn="auto" latinLnBrk="0" hangingPunct="1">
              <a:lnSpc>
                <a:spcPct val="100000"/>
              </a:lnSpc>
              <a:spcBef>
                <a:spcPts val="0"/>
              </a:spcBef>
              <a:spcAft>
                <a:spcPts val="0"/>
              </a:spcAft>
              <a:buClrTx/>
              <a:buSzTx/>
              <a:tabLst/>
              <a:defRPr/>
            </a:pPr>
            <a:endParaRPr lang="en-GB" sz="800" dirty="0">
              <a:solidFill>
                <a:prstClr val="black"/>
              </a:solidFill>
              <a:ea typeface="Verdana" panose="020B0604030504040204" pitchFamily="34" charset="0"/>
              <a:cs typeface="Arial" panose="020B0604020202020204" pitchFamily="34" charset="0"/>
            </a:endParaRPr>
          </a:p>
          <a:p>
            <a:pPr marR="0" lvl="0" algn="l" defTabSz="914400" rtl="0" eaLnBrk="1" fontAlgn="auto" latinLnBrk="0" hangingPunct="1">
              <a:lnSpc>
                <a:spcPct val="100000"/>
              </a:lnSpc>
              <a:spcBef>
                <a:spcPts val="0"/>
              </a:spcBef>
              <a:spcAft>
                <a:spcPts val="0"/>
              </a:spcAft>
              <a:buClrTx/>
              <a:buSzTx/>
              <a:tabLst/>
              <a:defRPr/>
            </a:pPr>
            <a:r>
              <a:rPr lang="en-GB" sz="800" dirty="0">
                <a:solidFill>
                  <a:prstClr val="black"/>
                </a:solidFill>
                <a:ea typeface="Verdana" panose="020B0604030504040204" pitchFamily="34" charset="0"/>
                <a:cs typeface="Arial" panose="020B0604020202020204" pitchFamily="34" charset="0"/>
              </a:rPr>
              <a:t>Membership costs around £20 per month.</a:t>
            </a:r>
          </a:p>
          <a:p>
            <a:pPr marR="0" lvl="0" algn="l" defTabSz="914400" rtl="0" eaLnBrk="1" fontAlgn="auto" latinLnBrk="0" hangingPunct="1">
              <a:lnSpc>
                <a:spcPct val="100000"/>
              </a:lnSpc>
              <a:spcBef>
                <a:spcPts val="0"/>
              </a:spcBef>
              <a:spcAft>
                <a:spcPts val="0"/>
              </a:spcAft>
              <a:buClrTx/>
              <a:buSzTx/>
              <a:tabLst/>
              <a:defRPr/>
            </a:pPr>
            <a:endParaRPr lang="en-GB" sz="800" dirty="0">
              <a:solidFill>
                <a:prstClr val="black"/>
              </a:solidFill>
              <a:ea typeface="Verdana" panose="020B0604030504040204" pitchFamily="34" charset="0"/>
              <a:cs typeface="Arial" panose="020B0604020202020204" pitchFamily="34" charset="0"/>
            </a:endParaRPr>
          </a:p>
          <a:p>
            <a:pPr marR="0" lvl="0" algn="l" defTabSz="914400" rtl="0" eaLnBrk="1" fontAlgn="auto" latinLnBrk="0" hangingPunct="1">
              <a:lnSpc>
                <a:spcPct val="100000"/>
              </a:lnSpc>
              <a:spcBef>
                <a:spcPts val="0"/>
              </a:spcBef>
              <a:spcAft>
                <a:spcPts val="0"/>
              </a:spcAft>
              <a:buClrTx/>
              <a:buSzTx/>
              <a:tabLst/>
              <a:defRPr/>
            </a:pPr>
            <a:r>
              <a:rPr lang="en-GB" sz="800" dirty="0">
                <a:solidFill>
                  <a:prstClr val="black"/>
                </a:solidFill>
                <a:ea typeface="Verdana" panose="020B0604030504040204" pitchFamily="34" charset="0"/>
                <a:cs typeface="Arial" panose="020B0604020202020204" pitchFamily="34" charset="0"/>
              </a:rPr>
              <a:t>However, there are a number of discounts available. </a:t>
            </a:r>
          </a:p>
          <a:p>
            <a:pPr marR="0" lvl="0" algn="l" defTabSz="914400" rtl="0" eaLnBrk="1" fontAlgn="auto" latinLnBrk="0" hangingPunct="1">
              <a:lnSpc>
                <a:spcPct val="100000"/>
              </a:lnSpc>
              <a:spcBef>
                <a:spcPts val="0"/>
              </a:spcBef>
              <a:spcAft>
                <a:spcPts val="0"/>
              </a:spcAft>
              <a:buClrTx/>
              <a:buSzTx/>
              <a:tabLst/>
              <a:defRPr/>
            </a:pPr>
            <a:r>
              <a:rPr lang="en-GB" sz="800" dirty="0">
                <a:solidFill>
                  <a:prstClr val="black"/>
                </a:solidFill>
                <a:ea typeface="Verdana" panose="020B0604030504040204" pitchFamily="34" charset="0"/>
                <a:cs typeface="Arial" panose="020B0604020202020204" pitchFamily="34" charset="0"/>
              </a:rPr>
              <a:t>For example: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Disabled musicians’ membership</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Joint membership</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Student membership</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800" dirty="0">
                <a:solidFill>
                  <a:prstClr val="black"/>
                </a:solidFill>
                <a:ea typeface="Verdana" panose="020B0604030504040204" pitchFamily="34" charset="0"/>
                <a:cs typeface="Arial" panose="020B0604020202020204" pitchFamily="34" charset="0"/>
              </a:rPr>
              <a:t>First sixth month discount</a:t>
            </a:r>
          </a:p>
          <a:p>
            <a:pPr marR="0" lvl="0" algn="l" defTabSz="914400" rtl="0" eaLnBrk="1" fontAlgn="auto" latinLnBrk="0" hangingPunct="1">
              <a:lnSpc>
                <a:spcPct val="100000"/>
              </a:lnSpc>
              <a:spcBef>
                <a:spcPts val="0"/>
              </a:spcBef>
              <a:spcAft>
                <a:spcPts val="0"/>
              </a:spcAft>
              <a:buClrTx/>
              <a:buSzTx/>
              <a:tabLst/>
              <a:defRPr/>
            </a:pPr>
            <a:endParaRPr lang="en-GB" sz="800" dirty="0">
              <a:solidFill>
                <a:prstClr val="black"/>
              </a:solidFill>
              <a:ea typeface="Verdana" panose="020B060403050404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83A6941-D1D7-4C43-B07E-6A941CFC580C}"/>
              </a:ext>
            </a:extLst>
          </p:cNvPr>
          <p:cNvPicPr>
            <a:picLocks noChangeAspect="1"/>
          </p:cNvPicPr>
          <p:nvPr/>
        </p:nvPicPr>
        <p:blipFill>
          <a:blip r:embed="rId11"/>
          <a:stretch>
            <a:fillRect/>
          </a:stretch>
        </p:blipFill>
        <p:spPr>
          <a:xfrm>
            <a:off x="7096170" y="1133694"/>
            <a:ext cx="780630" cy="563278"/>
          </a:xfrm>
          <a:prstGeom prst="rect">
            <a:avLst/>
          </a:prstGeom>
        </p:spPr>
      </p:pic>
      <p:pic>
        <p:nvPicPr>
          <p:cNvPr id="7" name="Picture 6">
            <a:extLst>
              <a:ext uri="{FF2B5EF4-FFF2-40B4-BE49-F238E27FC236}">
                <a16:creationId xmlns:a16="http://schemas.microsoft.com/office/drawing/2014/main" id="{3DB4A911-8C6A-4978-B5AF-07BD8C43084E}"/>
              </a:ext>
            </a:extLst>
          </p:cNvPr>
          <p:cNvPicPr>
            <a:picLocks noChangeAspect="1"/>
          </p:cNvPicPr>
          <p:nvPr/>
        </p:nvPicPr>
        <p:blipFill>
          <a:blip r:embed="rId12"/>
          <a:stretch>
            <a:fillRect/>
          </a:stretch>
        </p:blipFill>
        <p:spPr>
          <a:xfrm>
            <a:off x="7170280" y="2440009"/>
            <a:ext cx="501059" cy="801694"/>
          </a:xfrm>
          <a:prstGeom prst="rect">
            <a:avLst/>
          </a:prstGeom>
        </p:spPr>
      </p:pic>
      <p:pic>
        <p:nvPicPr>
          <p:cNvPr id="10" name="Picture 9">
            <a:extLst>
              <a:ext uri="{FF2B5EF4-FFF2-40B4-BE49-F238E27FC236}">
                <a16:creationId xmlns:a16="http://schemas.microsoft.com/office/drawing/2014/main" id="{F4DEC40D-DD77-4934-8BE3-454D7D8CD1FB}"/>
              </a:ext>
            </a:extLst>
          </p:cNvPr>
          <p:cNvPicPr>
            <a:picLocks noChangeAspect="1"/>
          </p:cNvPicPr>
          <p:nvPr/>
        </p:nvPicPr>
        <p:blipFill>
          <a:blip r:embed="rId13"/>
          <a:stretch>
            <a:fillRect/>
          </a:stretch>
        </p:blipFill>
        <p:spPr>
          <a:xfrm>
            <a:off x="4138524" y="4281868"/>
            <a:ext cx="1189423" cy="864601"/>
          </a:xfrm>
          <a:prstGeom prst="rect">
            <a:avLst/>
          </a:prstGeom>
        </p:spPr>
      </p:pic>
      <p:sp>
        <p:nvSpPr>
          <p:cNvPr id="31" name="TextBox 30">
            <a:extLst>
              <a:ext uri="{FF2B5EF4-FFF2-40B4-BE49-F238E27FC236}">
                <a16:creationId xmlns:a16="http://schemas.microsoft.com/office/drawing/2014/main" id="{B8AE3367-CF9D-4173-8961-3C81ED363542}"/>
              </a:ext>
            </a:extLst>
          </p:cNvPr>
          <p:cNvSpPr txBox="1"/>
          <p:nvPr/>
        </p:nvSpPr>
        <p:spPr>
          <a:xfrm>
            <a:off x="5513667" y="4417632"/>
            <a:ext cx="3165006"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noProof="0" dirty="0">
              <a:solidFill>
                <a:prstClr val="black"/>
              </a:solidFill>
              <a:latin typeface="Arial" panose="020B0604020202020204" pitchFamily="34" charset="0"/>
              <a:ea typeface="Verdana" panose="020B0604030504040204" pitchFamily="34" charset="0"/>
              <a:cs typeface="Arial" panose="020B0604020202020204" pitchFamily="34" charset="0"/>
            </a:endParaRPr>
          </a:p>
          <a:p>
            <a:pPr lvl="0" algn="ctr">
              <a:defRPr/>
            </a:pPr>
            <a:r>
              <a:rPr lang="en-GB" sz="800" i="1" dirty="0">
                <a:solidFill>
                  <a:prstClr val="black"/>
                </a:solidFill>
                <a:latin typeface="Arial" panose="020B0604020202020204" pitchFamily="34" charset="0"/>
                <a:ea typeface="Verdana" panose="020B0604030504040204" pitchFamily="34" charset="0"/>
                <a:cs typeface="Arial" panose="020B0604020202020204" pitchFamily="34" charset="0"/>
              </a:rPr>
              <a:t>“We work to maximise the employment and overall </a:t>
            </a:r>
            <a:r>
              <a:rPr lang="en-GB" sz="800" b="1" i="1" dirty="0">
                <a:solidFill>
                  <a:prstClr val="black"/>
                </a:solidFill>
                <a:latin typeface="Arial" panose="020B0604020202020204" pitchFamily="34" charset="0"/>
                <a:ea typeface="Verdana" panose="020B0604030504040204" pitchFamily="34" charset="0"/>
                <a:cs typeface="Arial" panose="020B0604020202020204" pitchFamily="34" charset="0"/>
              </a:rPr>
              <a:t>income</a:t>
            </a:r>
            <a:r>
              <a:rPr lang="en-GB" sz="800" i="1" dirty="0">
                <a:solidFill>
                  <a:prstClr val="black"/>
                </a:solidFill>
                <a:latin typeface="Arial" panose="020B0604020202020204" pitchFamily="34" charset="0"/>
                <a:ea typeface="Verdana" panose="020B0604030504040204" pitchFamily="34" charset="0"/>
                <a:cs typeface="Arial" panose="020B0604020202020204" pitchFamily="34" charset="0"/>
              </a:rPr>
              <a:t> of musicians as well as protecting and improving </a:t>
            </a:r>
            <a:r>
              <a:rPr lang="en-GB" sz="800" b="1" i="1" dirty="0">
                <a:solidFill>
                  <a:prstClr val="black"/>
                </a:solidFill>
                <a:latin typeface="Arial" panose="020B0604020202020204" pitchFamily="34" charset="0"/>
                <a:ea typeface="Verdana" panose="020B0604030504040204" pitchFamily="34" charset="0"/>
                <a:cs typeface="Arial" panose="020B0604020202020204" pitchFamily="34" charset="0"/>
              </a:rPr>
              <a:t>working conditions</a:t>
            </a:r>
            <a:r>
              <a:rPr lang="en-GB" sz="800" i="1" dirty="0">
                <a:solidFill>
                  <a:prstClr val="black"/>
                </a:solidFill>
                <a:latin typeface="Arial" panose="020B0604020202020204" pitchFamily="34" charset="0"/>
                <a:ea typeface="Verdana" panose="020B0604030504040204" pitchFamily="34" charset="0"/>
                <a:cs typeface="Arial" panose="020B0604020202020204" pitchFamily="34" charset="0"/>
              </a:rPr>
              <a:t>. We also offer advice, support and </a:t>
            </a:r>
            <a:r>
              <a:rPr lang="en-GB" sz="800" b="1" i="1" dirty="0">
                <a:solidFill>
                  <a:prstClr val="black"/>
                </a:solidFill>
                <a:latin typeface="Arial" panose="020B0604020202020204" pitchFamily="34" charset="0"/>
                <a:ea typeface="Verdana" panose="020B0604030504040204" pitchFamily="34" charset="0"/>
                <a:cs typeface="Arial" panose="020B0604020202020204" pitchFamily="34" charset="0"/>
              </a:rPr>
              <a:t>legal assistance </a:t>
            </a:r>
            <a:r>
              <a:rPr lang="en-GB" sz="800" i="1" dirty="0">
                <a:solidFill>
                  <a:prstClr val="black"/>
                </a:solidFill>
                <a:latin typeface="Arial" panose="020B0604020202020204" pitchFamily="34" charset="0"/>
                <a:ea typeface="Verdana" panose="020B0604030504040204" pitchFamily="34" charset="0"/>
                <a:cs typeface="Arial" panose="020B0604020202020204" pitchFamily="34" charset="0"/>
              </a:rPr>
              <a:t>based on every individual member’s needs.”</a:t>
            </a:r>
          </a:p>
        </p:txBody>
      </p:sp>
      <p:pic>
        <p:nvPicPr>
          <p:cNvPr id="12" name="Picture 11">
            <a:extLst>
              <a:ext uri="{FF2B5EF4-FFF2-40B4-BE49-F238E27FC236}">
                <a16:creationId xmlns:a16="http://schemas.microsoft.com/office/drawing/2014/main" id="{D55FE7A2-1B74-4375-BF40-B54E7F401A3E}"/>
              </a:ext>
            </a:extLst>
          </p:cNvPr>
          <p:cNvPicPr>
            <a:picLocks noChangeAspect="1"/>
          </p:cNvPicPr>
          <p:nvPr/>
        </p:nvPicPr>
        <p:blipFill>
          <a:blip r:embed="rId14"/>
          <a:stretch>
            <a:fillRect/>
          </a:stretch>
        </p:blipFill>
        <p:spPr>
          <a:xfrm>
            <a:off x="7988129" y="3121847"/>
            <a:ext cx="679340" cy="549648"/>
          </a:xfrm>
          <a:prstGeom prst="rect">
            <a:avLst/>
          </a:prstGeom>
        </p:spPr>
      </p:pic>
      <p:pic>
        <p:nvPicPr>
          <p:cNvPr id="14" name="Picture 13">
            <a:extLst>
              <a:ext uri="{FF2B5EF4-FFF2-40B4-BE49-F238E27FC236}">
                <a16:creationId xmlns:a16="http://schemas.microsoft.com/office/drawing/2014/main" id="{5F3B3883-7BA3-4BB8-9D26-A206D2E9ADE5}"/>
              </a:ext>
            </a:extLst>
          </p:cNvPr>
          <p:cNvPicPr>
            <a:picLocks noChangeAspect="1"/>
          </p:cNvPicPr>
          <p:nvPr/>
        </p:nvPicPr>
        <p:blipFill>
          <a:blip r:embed="rId15"/>
          <a:stretch>
            <a:fillRect/>
          </a:stretch>
        </p:blipFill>
        <p:spPr>
          <a:xfrm>
            <a:off x="7305698" y="3787738"/>
            <a:ext cx="650438" cy="622760"/>
          </a:xfrm>
          <a:prstGeom prst="rect">
            <a:avLst/>
          </a:prstGeom>
        </p:spPr>
      </p:pic>
      <p:cxnSp>
        <p:nvCxnSpPr>
          <p:cNvPr id="36" name="Straight Connector 35">
            <a:extLst>
              <a:ext uri="{FF2B5EF4-FFF2-40B4-BE49-F238E27FC236}">
                <a16:creationId xmlns:a16="http://schemas.microsoft.com/office/drawing/2014/main" id="{777391C4-582D-4705-90E5-C3DBF0139CD0}"/>
              </a:ext>
            </a:extLst>
          </p:cNvPr>
          <p:cNvCxnSpPr>
            <a:cxnSpLocks/>
          </p:cNvCxnSpPr>
          <p:nvPr/>
        </p:nvCxnSpPr>
        <p:spPr>
          <a:xfrm flipV="1">
            <a:off x="3702424" y="325716"/>
            <a:ext cx="0" cy="6532284"/>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971BD5FE-1C62-4467-80B7-3D3735FF34B6}"/>
              </a:ext>
            </a:extLst>
          </p:cNvPr>
          <p:cNvSpPr txBox="1"/>
          <p:nvPr/>
        </p:nvSpPr>
        <p:spPr>
          <a:xfrm>
            <a:off x="7891014" y="1105660"/>
            <a:ext cx="1207493" cy="1569660"/>
          </a:xfrm>
          <a:prstGeom prst="rect">
            <a:avLst/>
          </a:prstGeom>
          <a:noFill/>
        </p:spPr>
        <p:txBody>
          <a:bodyPr wrap="square" rtlCol="0">
            <a:spAutoFit/>
          </a:bodyPr>
          <a:lstStyle/>
          <a:p>
            <a:r>
              <a:rPr lang="en-GB" sz="800" b="1" dirty="0"/>
              <a:t>(Licenses: </a:t>
            </a:r>
            <a:r>
              <a:rPr lang="en-GB" sz="800" dirty="0"/>
              <a:t>Public places, such as bars and restaurants, must pay for a PRS license to play music on their premises.</a:t>
            </a:r>
          </a:p>
          <a:p>
            <a:endParaRPr lang="en-GB" sz="800" dirty="0"/>
          </a:p>
          <a:p>
            <a:r>
              <a:rPr lang="en-GB" sz="800" dirty="0"/>
              <a:t>With a license, these venues can play the music of PRS’ members. PRS Will then distribute the royalties to their artists.)</a:t>
            </a:r>
          </a:p>
        </p:txBody>
      </p:sp>
      <p:sp>
        <p:nvSpPr>
          <p:cNvPr id="33" name="TextBox 32">
            <a:extLst>
              <a:ext uri="{FF2B5EF4-FFF2-40B4-BE49-F238E27FC236}">
                <a16:creationId xmlns:a16="http://schemas.microsoft.com/office/drawing/2014/main" id="{E0FC80B5-44B4-4E6D-9087-7B7347749211}"/>
              </a:ext>
            </a:extLst>
          </p:cNvPr>
          <p:cNvSpPr txBox="1"/>
          <p:nvPr/>
        </p:nvSpPr>
        <p:spPr>
          <a:xfrm>
            <a:off x="8678673" y="6360264"/>
            <a:ext cx="370729" cy="369332"/>
          </a:xfrm>
          <a:prstGeom prst="rect">
            <a:avLst/>
          </a:prstGeom>
          <a:solidFill>
            <a:srgbClr val="002060"/>
          </a:solidFill>
        </p:spPr>
        <p:txBody>
          <a:bodyPr wrap="square" rtlCol="0">
            <a:spAutoFit/>
          </a:bodyPr>
          <a:lstStyle/>
          <a:p>
            <a:r>
              <a:rPr lang="en-GB" dirty="0">
                <a:solidFill>
                  <a:schemeClr val="bg1"/>
                </a:solidFill>
              </a:rPr>
              <a:t>8</a:t>
            </a:r>
          </a:p>
        </p:txBody>
      </p:sp>
    </p:spTree>
    <p:extLst>
      <p:ext uri="{BB962C8B-B14F-4D97-AF65-F5344CB8AC3E}">
        <p14:creationId xmlns:p14="http://schemas.microsoft.com/office/powerpoint/2010/main" val="1342552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6B176-75F7-42F0-B1C1-82E52A963671}"/>
              </a:ext>
            </a:extLst>
          </p:cNvPr>
          <p:cNvSpPr>
            <a:spLocks noGrp="1"/>
          </p:cNvSpPr>
          <p:nvPr>
            <p:ph type="title"/>
          </p:nvPr>
        </p:nvSpPr>
        <p:spPr/>
        <p:txBody>
          <a:bodyPr>
            <a:normAutofit/>
          </a:bodyPr>
          <a:lstStyle/>
          <a:p>
            <a:r>
              <a:rPr lang="en-GB" sz="2800" dirty="0"/>
              <a:t>Content Area 2: The Digital Audio Workstation (DAW)</a:t>
            </a:r>
          </a:p>
        </p:txBody>
      </p:sp>
      <p:graphicFrame>
        <p:nvGraphicFramePr>
          <p:cNvPr id="4" name="Table 11">
            <a:extLst>
              <a:ext uri="{FF2B5EF4-FFF2-40B4-BE49-F238E27FC236}">
                <a16:creationId xmlns:a16="http://schemas.microsoft.com/office/drawing/2014/main" id="{1CE4562C-5824-4B85-BB46-9602A6C83A9F}"/>
              </a:ext>
            </a:extLst>
          </p:cNvPr>
          <p:cNvGraphicFramePr>
            <a:graphicFrameLocks noGrp="1"/>
          </p:cNvGraphicFramePr>
          <p:nvPr>
            <p:extLst>
              <p:ext uri="{D42A27DB-BD31-4B8C-83A1-F6EECF244321}">
                <p14:modId xmlns:p14="http://schemas.microsoft.com/office/powerpoint/2010/main" val="1304159869"/>
              </p:ext>
            </p:extLst>
          </p:nvPr>
        </p:nvGraphicFramePr>
        <p:xfrm>
          <a:off x="2151530" y="1848504"/>
          <a:ext cx="4528969" cy="1554480"/>
        </p:xfrm>
        <a:graphic>
          <a:graphicData uri="http://schemas.openxmlformats.org/drawingml/2006/table">
            <a:tbl>
              <a:tblPr firstRow="1" bandRow="1">
                <a:tableStyleId>{5C22544A-7EE6-4342-B048-85BDC9FD1C3A}</a:tableStyleId>
              </a:tblPr>
              <a:tblGrid>
                <a:gridCol w="1426571">
                  <a:extLst>
                    <a:ext uri="{9D8B030D-6E8A-4147-A177-3AD203B41FA5}">
                      <a16:colId xmlns:a16="http://schemas.microsoft.com/office/drawing/2014/main" val="2745688893"/>
                    </a:ext>
                  </a:extLst>
                </a:gridCol>
                <a:gridCol w="3102398">
                  <a:extLst>
                    <a:ext uri="{9D8B030D-6E8A-4147-A177-3AD203B41FA5}">
                      <a16:colId xmlns:a16="http://schemas.microsoft.com/office/drawing/2014/main" val="2428675355"/>
                    </a:ext>
                  </a:extLst>
                </a:gridCol>
              </a:tblGrid>
              <a:tr h="282942">
                <a:tc>
                  <a:txBody>
                    <a:bodyPr/>
                    <a:lstStyle/>
                    <a:p>
                      <a:r>
                        <a:rPr lang="en-GB" sz="1400" dirty="0">
                          <a:solidFill>
                            <a:schemeClr val="tx1"/>
                          </a:solidFill>
                        </a:rPr>
                        <a:t>Component Number</a:t>
                      </a:r>
                    </a:p>
                  </a:txBody>
                  <a:tcPr>
                    <a:solidFill>
                      <a:schemeClr val="accent2">
                        <a:lumMod val="40000"/>
                        <a:lumOff val="60000"/>
                      </a:schemeClr>
                    </a:solidFill>
                  </a:tcPr>
                </a:tc>
                <a:tc>
                  <a:txBody>
                    <a:bodyPr/>
                    <a:lstStyle/>
                    <a:p>
                      <a:r>
                        <a:rPr lang="en-GB" sz="1400" dirty="0">
                          <a:solidFill>
                            <a:schemeClr val="tx1"/>
                          </a:solidFill>
                        </a:rPr>
                        <a:t>Component</a:t>
                      </a:r>
                    </a:p>
                  </a:txBody>
                  <a:tcPr>
                    <a:solidFill>
                      <a:schemeClr val="accent2">
                        <a:lumMod val="40000"/>
                        <a:lumOff val="60000"/>
                      </a:schemeClr>
                    </a:solidFill>
                  </a:tcPr>
                </a:tc>
                <a:extLst>
                  <a:ext uri="{0D108BD9-81ED-4DB2-BD59-A6C34878D82A}">
                    <a16:rowId xmlns:a16="http://schemas.microsoft.com/office/drawing/2014/main" val="134177838"/>
                  </a:ext>
                </a:extLst>
              </a:tr>
              <a:tr h="282942">
                <a:tc>
                  <a:txBody>
                    <a:bodyPr/>
                    <a:lstStyle/>
                    <a:p>
                      <a:r>
                        <a:rPr lang="en-GB" sz="1400" dirty="0"/>
                        <a:t>2.1</a:t>
                      </a:r>
                    </a:p>
                  </a:txBody>
                  <a:tcPr>
                    <a:solidFill>
                      <a:schemeClr val="accent4">
                        <a:lumMod val="40000"/>
                        <a:lumOff val="60000"/>
                      </a:schemeClr>
                    </a:solidFill>
                  </a:tcPr>
                </a:tc>
                <a:tc>
                  <a:txBody>
                    <a:bodyPr/>
                    <a:lstStyle/>
                    <a:p>
                      <a:r>
                        <a:rPr lang="en-GB" sz="1400" dirty="0"/>
                        <a:t>2.1.1. Hardware components</a:t>
                      </a:r>
                    </a:p>
                    <a:p>
                      <a:r>
                        <a:rPr lang="en-GB" sz="1400" dirty="0"/>
                        <a:t>2.1.2. Software functions</a:t>
                      </a:r>
                    </a:p>
                  </a:txBody>
                  <a:tcPr>
                    <a:solidFill>
                      <a:schemeClr val="accent4">
                        <a:lumMod val="40000"/>
                        <a:lumOff val="60000"/>
                      </a:schemeClr>
                    </a:solidFill>
                  </a:tcPr>
                </a:tc>
                <a:extLst>
                  <a:ext uri="{0D108BD9-81ED-4DB2-BD59-A6C34878D82A}">
                    <a16:rowId xmlns:a16="http://schemas.microsoft.com/office/drawing/2014/main" val="1482925620"/>
                  </a:ext>
                </a:extLst>
              </a:tr>
              <a:tr h="282942">
                <a:tc>
                  <a:txBody>
                    <a:bodyPr/>
                    <a:lstStyle/>
                    <a:p>
                      <a:r>
                        <a:rPr lang="en-GB" sz="1400" dirty="0"/>
                        <a:t>2.2</a:t>
                      </a:r>
                    </a:p>
                  </a:txBody>
                  <a:tcPr>
                    <a:solidFill>
                      <a:schemeClr val="accent2">
                        <a:lumMod val="20000"/>
                        <a:lumOff val="80000"/>
                      </a:schemeClr>
                    </a:solidFill>
                  </a:tcPr>
                </a:tc>
                <a:tc>
                  <a:txBody>
                    <a:bodyPr/>
                    <a:lstStyle/>
                    <a:p>
                      <a:r>
                        <a:rPr lang="en-GB" sz="1400" dirty="0"/>
                        <a:t>2.2.1. Creating audio using a DAW</a:t>
                      </a:r>
                    </a:p>
                    <a:p>
                      <a:r>
                        <a:rPr lang="en-GB" sz="1400" dirty="0"/>
                        <a:t>2.2.2. Health and safety</a:t>
                      </a:r>
                    </a:p>
                  </a:txBody>
                  <a:tcPr>
                    <a:solidFill>
                      <a:schemeClr val="accent2">
                        <a:lumMod val="20000"/>
                        <a:lumOff val="80000"/>
                      </a:schemeClr>
                    </a:solidFill>
                  </a:tcPr>
                </a:tc>
                <a:extLst>
                  <a:ext uri="{0D108BD9-81ED-4DB2-BD59-A6C34878D82A}">
                    <a16:rowId xmlns:a16="http://schemas.microsoft.com/office/drawing/2014/main" val="1543081355"/>
                  </a:ext>
                </a:extLst>
              </a:tr>
            </a:tbl>
          </a:graphicData>
        </a:graphic>
      </p:graphicFrame>
      <p:sp>
        <p:nvSpPr>
          <p:cNvPr id="5" name="TextBox 4">
            <a:extLst>
              <a:ext uri="{FF2B5EF4-FFF2-40B4-BE49-F238E27FC236}">
                <a16:creationId xmlns:a16="http://schemas.microsoft.com/office/drawing/2014/main" id="{6EF07A5C-B26A-4061-B4D3-10F933FE953B}"/>
              </a:ext>
            </a:extLst>
          </p:cNvPr>
          <p:cNvSpPr txBox="1"/>
          <p:nvPr/>
        </p:nvSpPr>
        <p:spPr>
          <a:xfrm>
            <a:off x="473336" y="5214832"/>
            <a:ext cx="8197327" cy="738664"/>
          </a:xfrm>
          <a:prstGeom prst="rect">
            <a:avLst/>
          </a:prstGeom>
          <a:noFill/>
        </p:spPr>
        <p:txBody>
          <a:bodyPr wrap="square" rtlCol="0">
            <a:spAutoFit/>
          </a:bodyPr>
          <a:lstStyle/>
          <a:p>
            <a:pPr marL="285750" indent="-285750">
              <a:buFont typeface="Arial" panose="020B0604020202020204" pitchFamily="34" charset="0"/>
              <a:buChar char="•"/>
            </a:pPr>
            <a:r>
              <a:rPr lang="en-GB" sz="1400" dirty="0"/>
              <a:t>We learn about the hardware and software we use with a DAW so we can create our own audio.</a:t>
            </a:r>
          </a:p>
          <a:p>
            <a:pPr marL="285750" indent="-285750">
              <a:buFont typeface="Arial" panose="020B0604020202020204" pitchFamily="34" charset="0"/>
              <a:buChar char="•"/>
            </a:pPr>
            <a:r>
              <a:rPr lang="en-GB" sz="1400" dirty="0"/>
              <a:t>We learn techniques to produce our own sound.</a:t>
            </a:r>
          </a:p>
          <a:p>
            <a:pPr marL="285750" indent="-285750">
              <a:buFont typeface="Arial" panose="020B0604020202020204" pitchFamily="34" charset="0"/>
              <a:buChar char="•"/>
            </a:pPr>
            <a:r>
              <a:rPr lang="en-GB" sz="1400" dirty="0"/>
              <a:t>We learn about health and safety so we can use the equipment without risk.</a:t>
            </a:r>
          </a:p>
        </p:txBody>
      </p:sp>
      <p:sp>
        <p:nvSpPr>
          <p:cNvPr id="6" name="Speech Bubble: Oval 5">
            <a:extLst>
              <a:ext uri="{FF2B5EF4-FFF2-40B4-BE49-F238E27FC236}">
                <a16:creationId xmlns:a16="http://schemas.microsoft.com/office/drawing/2014/main" id="{06D7EE6F-E5D0-4905-832A-7058EFD34A15}"/>
              </a:ext>
            </a:extLst>
          </p:cNvPr>
          <p:cNvSpPr/>
          <p:nvPr/>
        </p:nvSpPr>
        <p:spPr>
          <a:xfrm>
            <a:off x="161364" y="4333601"/>
            <a:ext cx="1807284" cy="65887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we learn?</a:t>
            </a:r>
          </a:p>
        </p:txBody>
      </p:sp>
      <p:sp>
        <p:nvSpPr>
          <p:cNvPr id="11" name="TextBox 10">
            <a:extLst>
              <a:ext uri="{FF2B5EF4-FFF2-40B4-BE49-F238E27FC236}">
                <a16:creationId xmlns:a16="http://schemas.microsoft.com/office/drawing/2014/main" id="{98C171A6-E4E4-4A10-8030-ACAB3D9A0E62}"/>
              </a:ext>
            </a:extLst>
          </p:cNvPr>
          <p:cNvSpPr txBox="1"/>
          <p:nvPr/>
        </p:nvSpPr>
        <p:spPr>
          <a:xfrm>
            <a:off x="8678673" y="6360264"/>
            <a:ext cx="370729" cy="369332"/>
          </a:xfrm>
          <a:prstGeom prst="rect">
            <a:avLst/>
          </a:prstGeom>
          <a:solidFill>
            <a:srgbClr val="002060"/>
          </a:solidFill>
        </p:spPr>
        <p:txBody>
          <a:bodyPr wrap="square" rtlCol="0">
            <a:spAutoFit/>
          </a:bodyPr>
          <a:lstStyle/>
          <a:p>
            <a:r>
              <a:rPr lang="en-GB" dirty="0">
                <a:solidFill>
                  <a:schemeClr val="bg1"/>
                </a:solidFill>
              </a:rPr>
              <a:t>9</a:t>
            </a:r>
          </a:p>
        </p:txBody>
      </p:sp>
    </p:spTree>
    <p:extLst>
      <p:ext uri="{BB962C8B-B14F-4D97-AF65-F5344CB8AC3E}">
        <p14:creationId xmlns:p14="http://schemas.microsoft.com/office/powerpoint/2010/main" val="32379371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p:cNvSpPr/>
          <p:nvPr/>
        </p:nvSpPr>
        <p:spPr>
          <a:xfrm>
            <a:off x="138470" y="1013644"/>
            <a:ext cx="2984883" cy="1394823"/>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p:cNvSpPr/>
          <p:nvPr/>
        </p:nvSpPr>
        <p:spPr>
          <a:xfrm>
            <a:off x="40553" y="5915777"/>
            <a:ext cx="8980370" cy="797674"/>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p:cNvSpPr/>
          <p:nvPr/>
        </p:nvSpPr>
        <p:spPr>
          <a:xfrm>
            <a:off x="3250518" y="670777"/>
            <a:ext cx="2084030" cy="1107728"/>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2907359" y="2693123"/>
            <a:ext cx="2032165" cy="1876590"/>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6801375" y="2729980"/>
            <a:ext cx="2344813" cy="2166014"/>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979193" y="123195"/>
            <a:ext cx="2099701" cy="1464079"/>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227496" y="52299"/>
            <a:ext cx="2281155" cy="646331"/>
          </a:xfrm>
          <a:prstGeom prst="rect">
            <a:avLst/>
          </a:prstGeom>
          <a:noFill/>
        </p:spPr>
        <p:txBody>
          <a:bodyPr wrap="square" rtlCol="0">
            <a:spAutoFit/>
          </a:bodyPr>
          <a:lstStyle/>
          <a:p>
            <a:r>
              <a:rPr lang="en-US" b="1" dirty="0"/>
              <a:t>Content Area 2 (DAW) Knowledge Organiser</a:t>
            </a:r>
            <a:endParaRPr lang="en-GB" b="1" dirty="0"/>
          </a:p>
        </p:txBody>
      </p:sp>
      <p:sp>
        <p:nvSpPr>
          <p:cNvPr id="3" name="TextBox 2"/>
          <p:cNvSpPr txBox="1"/>
          <p:nvPr/>
        </p:nvSpPr>
        <p:spPr>
          <a:xfrm>
            <a:off x="90780" y="997687"/>
            <a:ext cx="3178139" cy="1384995"/>
          </a:xfrm>
          <a:prstGeom prst="rect">
            <a:avLst/>
          </a:prstGeom>
          <a:noFill/>
        </p:spPr>
        <p:txBody>
          <a:bodyPr wrap="square" rtlCol="0">
            <a:spAutoFit/>
          </a:bodyPr>
          <a:lstStyle/>
          <a:p>
            <a:r>
              <a:rPr lang="en-US" sz="1400" b="1" dirty="0"/>
              <a:t>MIDI</a:t>
            </a:r>
            <a:r>
              <a:rPr lang="en-US" sz="1400" dirty="0"/>
              <a:t> </a:t>
            </a:r>
            <a:r>
              <a:rPr lang="en-US" sz="1000" dirty="0"/>
              <a:t>(Musical Instrument Digital Interface) is a language that MIDI controllers use to communicate with computers. </a:t>
            </a:r>
          </a:p>
          <a:p>
            <a:r>
              <a:rPr lang="en-US" sz="1000" dirty="0"/>
              <a:t>The range of values is 0 – 127. </a:t>
            </a:r>
          </a:p>
          <a:p>
            <a:r>
              <a:rPr lang="en-US" sz="1000" dirty="0"/>
              <a:t>When you press a note, the controller sends 3 main values: pitch, duration and volume. </a:t>
            </a:r>
          </a:p>
          <a:p>
            <a:r>
              <a:rPr lang="en-US" sz="1000" dirty="0"/>
              <a:t>There are different MIDI controllers – keyboards, pianos, guitars etc.</a:t>
            </a:r>
            <a:endParaRPr lang="en-GB" sz="1100" dirty="0"/>
          </a:p>
        </p:txBody>
      </p:sp>
      <p:sp>
        <p:nvSpPr>
          <p:cNvPr id="8" name="TextBox 7"/>
          <p:cNvSpPr txBox="1"/>
          <p:nvPr/>
        </p:nvSpPr>
        <p:spPr>
          <a:xfrm>
            <a:off x="6821921" y="2816059"/>
            <a:ext cx="1059127" cy="523220"/>
          </a:xfrm>
          <a:prstGeom prst="rect">
            <a:avLst/>
          </a:prstGeom>
          <a:noFill/>
        </p:spPr>
        <p:txBody>
          <a:bodyPr wrap="square" rtlCol="0">
            <a:spAutoFit/>
          </a:bodyPr>
          <a:lstStyle/>
          <a:p>
            <a:r>
              <a:rPr lang="en-US" sz="1400" b="1" dirty="0"/>
              <a:t>ADSR</a:t>
            </a:r>
          </a:p>
          <a:p>
            <a:r>
              <a:rPr lang="en-US" sz="1400" b="1" dirty="0"/>
              <a:t>(Envelope)</a:t>
            </a:r>
            <a:endParaRPr lang="en-GB" sz="1400" b="1" dirty="0"/>
          </a:p>
        </p:txBody>
      </p:sp>
      <p:sp>
        <p:nvSpPr>
          <p:cNvPr id="10" name="TextBox 9"/>
          <p:cNvSpPr txBox="1"/>
          <p:nvPr/>
        </p:nvSpPr>
        <p:spPr>
          <a:xfrm>
            <a:off x="5612283" y="173938"/>
            <a:ext cx="1366910" cy="307777"/>
          </a:xfrm>
          <a:prstGeom prst="rect">
            <a:avLst/>
          </a:prstGeom>
          <a:noFill/>
        </p:spPr>
        <p:txBody>
          <a:bodyPr wrap="square" rtlCol="0">
            <a:spAutoFit/>
          </a:bodyPr>
          <a:lstStyle/>
          <a:p>
            <a:r>
              <a:rPr lang="en-US" sz="1400" b="1" dirty="0" err="1"/>
              <a:t>Synthesisers</a:t>
            </a:r>
            <a:endParaRPr lang="en-GB" sz="1400" b="1" dirty="0"/>
          </a:p>
        </p:txBody>
      </p:sp>
      <p:sp>
        <p:nvSpPr>
          <p:cNvPr id="11" name="TextBox 10"/>
          <p:cNvSpPr txBox="1"/>
          <p:nvPr/>
        </p:nvSpPr>
        <p:spPr>
          <a:xfrm>
            <a:off x="3268814" y="719064"/>
            <a:ext cx="2179194" cy="477054"/>
          </a:xfrm>
          <a:prstGeom prst="rect">
            <a:avLst/>
          </a:prstGeom>
          <a:noFill/>
        </p:spPr>
        <p:txBody>
          <a:bodyPr wrap="square" rtlCol="0">
            <a:spAutoFit/>
          </a:bodyPr>
          <a:lstStyle/>
          <a:p>
            <a:r>
              <a:rPr lang="en-US" sz="1400" b="1" dirty="0"/>
              <a:t>Hardware</a:t>
            </a:r>
            <a:r>
              <a:rPr lang="en-US" sz="1400" dirty="0"/>
              <a:t> </a:t>
            </a:r>
            <a:r>
              <a:rPr lang="en-US" sz="1000" dirty="0"/>
              <a:t>is any equipment you can touch.</a:t>
            </a:r>
            <a:endParaRPr lang="en-GB" sz="1000" dirty="0"/>
          </a:p>
        </p:txBody>
      </p:sp>
      <p:sp>
        <p:nvSpPr>
          <p:cNvPr id="12" name="TextBox 11"/>
          <p:cNvSpPr txBox="1"/>
          <p:nvPr/>
        </p:nvSpPr>
        <p:spPr>
          <a:xfrm>
            <a:off x="3223639" y="1164484"/>
            <a:ext cx="2333114" cy="615553"/>
          </a:xfrm>
          <a:prstGeom prst="rect">
            <a:avLst/>
          </a:prstGeom>
          <a:noFill/>
        </p:spPr>
        <p:txBody>
          <a:bodyPr wrap="square" rtlCol="0">
            <a:spAutoFit/>
          </a:bodyPr>
          <a:lstStyle/>
          <a:p>
            <a:r>
              <a:rPr lang="en-US" sz="1400" b="1" dirty="0"/>
              <a:t>Software </a:t>
            </a:r>
            <a:r>
              <a:rPr lang="en-US" sz="1000" dirty="0"/>
              <a:t>are computer programs that exist on your computer/tablet/phone. </a:t>
            </a:r>
            <a:endParaRPr lang="en-GB" sz="1200" dirty="0"/>
          </a:p>
        </p:txBody>
      </p:sp>
      <p:sp>
        <p:nvSpPr>
          <p:cNvPr id="14" name="TextBox 13"/>
          <p:cNvSpPr txBox="1"/>
          <p:nvPr/>
        </p:nvSpPr>
        <p:spPr>
          <a:xfrm>
            <a:off x="3111456" y="4726932"/>
            <a:ext cx="1785842" cy="923330"/>
          </a:xfrm>
          <a:prstGeom prst="rect">
            <a:avLst/>
          </a:prstGeom>
          <a:noFill/>
        </p:spPr>
        <p:txBody>
          <a:bodyPr wrap="square" rtlCol="0">
            <a:spAutoFit/>
          </a:bodyPr>
          <a:lstStyle/>
          <a:p>
            <a:r>
              <a:rPr lang="en-US" sz="1400" b="1" dirty="0"/>
              <a:t>Plug-ins</a:t>
            </a:r>
          </a:p>
          <a:p>
            <a:pPr marL="285750" indent="-285750">
              <a:buFont typeface="Arial" panose="020B0604020202020204" pitchFamily="34" charset="0"/>
              <a:buChar char="•"/>
            </a:pPr>
            <a:r>
              <a:rPr lang="en-US" sz="1000" dirty="0"/>
              <a:t>Used to be hardware but are now often software</a:t>
            </a:r>
          </a:p>
          <a:p>
            <a:pPr marL="285750" indent="-285750">
              <a:buFont typeface="Arial" panose="020B0604020202020204" pitchFamily="34" charset="0"/>
              <a:buChar char="•"/>
            </a:pPr>
            <a:r>
              <a:rPr lang="en-US" sz="1000" dirty="0"/>
              <a:t>Include EQ, compression, effects etc.</a:t>
            </a:r>
            <a:endParaRPr lang="en-GB" sz="1000" dirty="0"/>
          </a:p>
        </p:txBody>
      </p:sp>
      <p:sp>
        <p:nvSpPr>
          <p:cNvPr id="16" name="TextBox 15"/>
          <p:cNvSpPr txBox="1"/>
          <p:nvPr/>
        </p:nvSpPr>
        <p:spPr>
          <a:xfrm>
            <a:off x="43044" y="2450296"/>
            <a:ext cx="2003474" cy="2000548"/>
          </a:xfrm>
          <a:prstGeom prst="rect">
            <a:avLst/>
          </a:prstGeom>
          <a:noFill/>
        </p:spPr>
        <p:txBody>
          <a:bodyPr wrap="square" rtlCol="0">
            <a:spAutoFit/>
          </a:bodyPr>
          <a:lstStyle/>
          <a:p>
            <a:r>
              <a:rPr lang="en-US" sz="1400" b="1" dirty="0"/>
              <a:t>Editing</a:t>
            </a:r>
          </a:p>
          <a:p>
            <a:pPr marL="285750" indent="-285750">
              <a:buFont typeface="Arial" panose="020B0604020202020204" pitchFamily="34" charset="0"/>
              <a:buChar char="•"/>
            </a:pPr>
            <a:r>
              <a:rPr lang="en-US" sz="1000" b="1" dirty="0"/>
              <a:t>Panning</a:t>
            </a:r>
            <a:r>
              <a:rPr lang="en-US" sz="1000" dirty="0"/>
              <a:t> places the sound in the stereo field (left, </a:t>
            </a:r>
            <a:r>
              <a:rPr lang="en-US" sz="1000" dirty="0" err="1"/>
              <a:t>centre</a:t>
            </a:r>
            <a:r>
              <a:rPr lang="en-US" sz="1000" dirty="0"/>
              <a:t>, right)</a:t>
            </a:r>
          </a:p>
          <a:p>
            <a:pPr marL="285750" indent="-285750">
              <a:buFont typeface="Arial" panose="020B0604020202020204" pitchFamily="34" charset="0"/>
              <a:buChar char="•"/>
            </a:pPr>
            <a:r>
              <a:rPr lang="en-US" sz="1000" b="1" dirty="0" err="1"/>
              <a:t>Quantisation</a:t>
            </a:r>
            <a:r>
              <a:rPr lang="en-US" sz="1000" dirty="0"/>
              <a:t> puts notes in time </a:t>
            </a:r>
          </a:p>
          <a:p>
            <a:pPr marL="285750" indent="-285750">
              <a:buFont typeface="Arial" panose="020B0604020202020204" pitchFamily="34" charset="0"/>
              <a:buChar char="•"/>
            </a:pPr>
            <a:r>
              <a:rPr lang="en-US" sz="1000" b="1" dirty="0"/>
              <a:t>Automation</a:t>
            </a:r>
            <a:r>
              <a:rPr lang="en-US" sz="1000" dirty="0"/>
              <a:t> changes the amount of something (e.g. panning) over time</a:t>
            </a:r>
          </a:p>
          <a:p>
            <a:pPr marL="285750" indent="-285750">
              <a:buFont typeface="Arial" panose="020B0604020202020204" pitchFamily="34" charset="0"/>
              <a:buChar char="•"/>
            </a:pPr>
            <a:r>
              <a:rPr lang="en-US" sz="1000" b="1" dirty="0"/>
              <a:t>Velocity</a:t>
            </a:r>
            <a:r>
              <a:rPr lang="en-US" sz="1000" dirty="0"/>
              <a:t>: you can edit the volume of MIDI by changing the velocity</a:t>
            </a:r>
            <a:endParaRPr lang="en-GB" sz="1000" dirty="0"/>
          </a:p>
        </p:txBody>
      </p:sp>
      <p:sp>
        <p:nvSpPr>
          <p:cNvPr id="18" name="TextBox 17"/>
          <p:cNvSpPr txBox="1"/>
          <p:nvPr/>
        </p:nvSpPr>
        <p:spPr>
          <a:xfrm>
            <a:off x="7017449" y="334619"/>
            <a:ext cx="2003474" cy="307777"/>
          </a:xfrm>
          <a:prstGeom prst="rect">
            <a:avLst/>
          </a:prstGeom>
          <a:noFill/>
        </p:spPr>
        <p:txBody>
          <a:bodyPr wrap="square" rtlCol="0">
            <a:spAutoFit/>
          </a:bodyPr>
          <a:lstStyle/>
          <a:p>
            <a:r>
              <a:rPr lang="en-US" sz="1400" b="1" dirty="0"/>
              <a:t>Track types</a:t>
            </a:r>
            <a:endParaRPr lang="en-GB" sz="1400" b="1" dirty="0"/>
          </a:p>
        </p:txBody>
      </p:sp>
      <p:sp>
        <p:nvSpPr>
          <p:cNvPr id="19" name="TextBox 18"/>
          <p:cNvSpPr txBox="1"/>
          <p:nvPr/>
        </p:nvSpPr>
        <p:spPr>
          <a:xfrm>
            <a:off x="188673" y="4617876"/>
            <a:ext cx="2859315" cy="1231106"/>
          </a:xfrm>
          <a:prstGeom prst="rect">
            <a:avLst/>
          </a:prstGeom>
          <a:solidFill>
            <a:schemeClr val="bg1">
              <a:lumMod val="85000"/>
            </a:schemeClr>
          </a:solidFill>
          <a:ln>
            <a:solidFill>
              <a:schemeClr val="tx1"/>
            </a:solidFill>
          </a:ln>
        </p:spPr>
        <p:txBody>
          <a:bodyPr wrap="square" rtlCol="0">
            <a:spAutoFit/>
          </a:bodyPr>
          <a:lstStyle/>
          <a:p>
            <a:r>
              <a:rPr lang="en-US" sz="1400" b="1" dirty="0"/>
              <a:t>Samplers</a:t>
            </a:r>
            <a:r>
              <a:rPr lang="en-US" sz="1400" dirty="0"/>
              <a:t> </a:t>
            </a:r>
            <a:r>
              <a:rPr lang="en-US" sz="1000" dirty="0"/>
              <a:t>can be hardware (MPC) or software (EXS24).  Use samplers to sample and edit audio to use in your own work. You can loop sounds and change their pitch.</a:t>
            </a:r>
          </a:p>
          <a:p>
            <a:endParaRPr lang="en-US" sz="1000" dirty="0"/>
          </a:p>
          <a:p>
            <a:endParaRPr lang="en-US" sz="1000" dirty="0"/>
          </a:p>
          <a:p>
            <a:endParaRPr lang="en-US" sz="1000" dirty="0"/>
          </a:p>
        </p:txBody>
      </p:sp>
      <p:sp>
        <p:nvSpPr>
          <p:cNvPr id="21" name="TextBox 20"/>
          <p:cNvSpPr txBox="1"/>
          <p:nvPr/>
        </p:nvSpPr>
        <p:spPr>
          <a:xfrm>
            <a:off x="2886995" y="2698878"/>
            <a:ext cx="2195241" cy="615553"/>
          </a:xfrm>
          <a:prstGeom prst="rect">
            <a:avLst/>
          </a:prstGeom>
          <a:noFill/>
        </p:spPr>
        <p:txBody>
          <a:bodyPr wrap="square" rtlCol="0">
            <a:spAutoFit/>
          </a:bodyPr>
          <a:lstStyle/>
          <a:p>
            <a:r>
              <a:rPr lang="en-US" sz="1400" b="1" dirty="0"/>
              <a:t>EQ</a:t>
            </a:r>
            <a:r>
              <a:rPr lang="en-US" sz="1400" dirty="0"/>
              <a:t> </a:t>
            </a:r>
            <a:r>
              <a:rPr lang="en-US" sz="1000" dirty="0"/>
              <a:t>(equalization): The process of boosting or cutting frequencies to enhance the audio</a:t>
            </a:r>
            <a:endParaRPr lang="en-GB" sz="1000" dirty="0"/>
          </a:p>
        </p:txBody>
      </p:sp>
      <p:sp>
        <p:nvSpPr>
          <p:cNvPr id="22" name="TextBox 21"/>
          <p:cNvSpPr txBox="1"/>
          <p:nvPr/>
        </p:nvSpPr>
        <p:spPr>
          <a:xfrm>
            <a:off x="5978936" y="4848074"/>
            <a:ext cx="3332879" cy="1077218"/>
          </a:xfrm>
          <a:prstGeom prst="rect">
            <a:avLst/>
          </a:prstGeom>
          <a:noFill/>
        </p:spPr>
        <p:txBody>
          <a:bodyPr wrap="square" rtlCol="0">
            <a:spAutoFit/>
          </a:bodyPr>
          <a:lstStyle/>
          <a:p>
            <a:r>
              <a:rPr lang="en-US" sz="1400" b="1" dirty="0"/>
              <a:t>Dynamics processing</a:t>
            </a:r>
          </a:p>
          <a:p>
            <a:pPr marL="285750" indent="-285750">
              <a:buFont typeface="Arial" panose="020B0604020202020204" pitchFamily="34" charset="0"/>
              <a:buChar char="•"/>
            </a:pPr>
            <a:r>
              <a:rPr lang="en-US" sz="1000" dirty="0"/>
              <a:t>Dynamic range: the range of volumes in audio</a:t>
            </a:r>
          </a:p>
          <a:p>
            <a:pPr marL="285750" indent="-285750">
              <a:buFont typeface="Arial" panose="020B0604020202020204" pitchFamily="34" charset="0"/>
              <a:buChar char="•"/>
            </a:pPr>
            <a:r>
              <a:rPr lang="en-US" sz="1000" b="1" dirty="0"/>
              <a:t>Compressor</a:t>
            </a:r>
            <a:r>
              <a:rPr lang="en-US" sz="1000" dirty="0"/>
              <a:t>s reduce the dynamic range. </a:t>
            </a:r>
          </a:p>
          <a:p>
            <a:pPr marL="285750" indent="-285750">
              <a:buFont typeface="Arial" panose="020B0604020202020204" pitchFamily="34" charset="0"/>
              <a:buChar char="•"/>
            </a:pPr>
            <a:r>
              <a:rPr lang="en-US" sz="1000" dirty="0"/>
              <a:t>To do this, lower the threshold and boost the ratio</a:t>
            </a:r>
          </a:p>
          <a:p>
            <a:pPr marL="285750" indent="-285750">
              <a:buFont typeface="Arial" panose="020B0604020202020204" pitchFamily="34" charset="0"/>
              <a:buChar char="•"/>
            </a:pPr>
            <a:r>
              <a:rPr lang="en-US" sz="1000" dirty="0"/>
              <a:t>Gating cuts out sounds below the threshold you set</a:t>
            </a:r>
          </a:p>
          <a:p>
            <a:pPr marL="285750" indent="-285750">
              <a:buFont typeface="Arial" panose="020B0604020202020204" pitchFamily="34" charset="0"/>
              <a:buChar char="•"/>
            </a:pPr>
            <a:r>
              <a:rPr lang="en-US" sz="1000" dirty="0"/>
              <a:t>Limiting is like a brick wall compressor</a:t>
            </a:r>
            <a:endParaRPr lang="en-GB" sz="900" dirty="0"/>
          </a:p>
        </p:txBody>
      </p:sp>
      <p:sp>
        <p:nvSpPr>
          <p:cNvPr id="23" name="TextBox 22"/>
          <p:cNvSpPr txBox="1"/>
          <p:nvPr/>
        </p:nvSpPr>
        <p:spPr>
          <a:xfrm>
            <a:off x="155050" y="6158722"/>
            <a:ext cx="2003474" cy="307777"/>
          </a:xfrm>
          <a:prstGeom prst="rect">
            <a:avLst/>
          </a:prstGeom>
          <a:noFill/>
        </p:spPr>
        <p:txBody>
          <a:bodyPr wrap="square" rtlCol="0">
            <a:spAutoFit/>
          </a:bodyPr>
          <a:lstStyle/>
          <a:p>
            <a:r>
              <a:rPr lang="en-US" sz="1400" b="1" dirty="0"/>
              <a:t>Exporting audio files</a:t>
            </a:r>
            <a:endParaRPr lang="en-GB" sz="1400" b="1" dirty="0"/>
          </a:p>
        </p:txBody>
      </p:sp>
      <p:pic>
        <p:nvPicPr>
          <p:cNvPr id="24" name="Picture 23"/>
          <p:cNvPicPr>
            <a:picLocks noChangeAspect="1"/>
          </p:cNvPicPr>
          <p:nvPr/>
        </p:nvPicPr>
        <p:blipFill rotWithShape="1">
          <a:blip r:embed="rId3"/>
          <a:srcRect t="5969" b="-1"/>
          <a:stretch/>
        </p:blipFill>
        <p:spPr>
          <a:xfrm>
            <a:off x="2977453" y="3303681"/>
            <a:ext cx="1617283" cy="607452"/>
          </a:xfrm>
          <a:prstGeom prst="rect">
            <a:avLst/>
          </a:prstGeom>
        </p:spPr>
      </p:pic>
      <p:pic>
        <p:nvPicPr>
          <p:cNvPr id="25" name="Google Shape;616;p90"/>
          <p:cNvPicPr preferRelativeResize="0"/>
          <p:nvPr/>
        </p:nvPicPr>
        <p:blipFill>
          <a:blip r:embed="rId4">
            <a:alphaModFix/>
          </a:blip>
          <a:stretch>
            <a:fillRect/>
          </a:stretch>
        </p:blipFill>
        <p:spPr>
          <a:xfrm>
            <a:off x="5556753" y="589276"/>
            <a:ext cx="1361838" cy="1185771"/>
          </a:xfrm>
          <a:prstGeom prst="rect">
            <a:avLst/>
          </a:prstGeom>
          <a:noFill/>
          <a:ln>
            <a:noFill/>
          </a:ln>
        </p:spPr>
      </p:pic>
      <p:pic>
        <p:nvPicPr>
          <p:cNvPr id="27" name="Picture 26"/>
          <p:cNvPicPr>
            <a:picLocks noChangeAspect="1"/>
          </p:cNvPicPr>
          <p:nvPr/>
        </p:nvPicPr>
        <p:blipFill rotWithShape="1">
          <a:blip r:embed="rId5"/>
          <a:srcRect b="46430"/>
          <a:stretch/>
        </p:blipFill>
        <p:spPr>
          <a:xfrm>
            <a:off x="7703253" y="2772412"/>
            <a:ext cx="1337213" cy="687107"/>
          </a:xfrm>
          <a:prstGeom prst="rect">
            <a:avLst/>
          </a:prstGeom>
        </p:spPr>
      </p:pic>
      <p:pic>
        <p:nvPicPr>
          <p:cNvPr id="28" name="Picture 27"/>
          <p:cNvPicPr>
            <a:picLocks noChangeAspect="1"/>
          </p:cNvPicPr>
          <p:nvPr/>
        </p:nvPicPr>
        <p:blipFill>
          <a:blip r:embed="rId6"/>
          <a:stretch>
            <a:fillRect/>
          </a:stretch>
        </p:blipFill>
        <p:spPr>
          <a:xfrm>
            <a:off x="1995236" y="2496311"/>
            <a:ext cx="447328" cy="502897"/>
          </a:xfrm>
          <a:prstGeom prst="rect">
            <a:avLst/>
          </a:prstGeom>
        </p:spPr>
      </p:pic>
      <p:pic>
        <p:nvPicPr>
          <p:cNvPr id="29" name="Google Shape;542;p82"/>
          <p:cNvPicPr preferRelativeResize="0"/>
          <p:nvPr/>
        </p:nvPicPr>
        <p:blipFill rotWithShape="1">
          <a:blip r:embed="rId7">
            <a:alphaModFix/>
          </a:blip>
          <a:srcRect/>
          <a:stretch/>
        </p:blipFill>
        <p:spPr>
          <a:xfrm>
            <a:off x="1952998" y="1390876"/>
            <a:ext cx="783529" cy="313220"/>
          </a:xfrm>
          <a:prstGeom prst="rect">
            <a:avLst/>
          </a:prstGeom>
          <a:noFill/>
          <a:ln>
            <a:noFill/>
          </a:ln>
        </p:spPr>
      </p:pic>
      <p:pic>
        <p:nvPicPr>
          <p:cNvPr id="30" name="Google Shape;406;p69" descr="Focusrite Scarlett Solo 2nd Generation - Muziker"/>
          <p:cNvPicPr preferRelativeResize="0"/>
          <p:nvPr/>
        </p:nvPicPr>
        <p:blipFill rotWithShape="1">
          <a:blip r:embed="rId8">
            <a:alphaModFix/>
          </a:blip>
          <a:srcRect l="849" r="1551" b="13277"/>
          <a:stretch/>
        </p:blipFill>
        <p:spPr>
          <a:xfrm>
            <a:off x="4709812" y="1830109"/>
            <a:ext cx="574459" cy="346811"/>
          </a:xfrm>
          <a:prstGeom prst="rect">
            <a:avLst/>
          </a:prstGeom>
          <a:noFill/>
          <a:ln>
            <a:noFill/>
          </a:ln>
        </p:spPr>
      </p:pic>
      <p:pic>
        <p:nvPicPr>
          <p:cNvPr id="7" name="Picture 6"/>
          <p:cNvPicPr>
            <a:picLocks noChangeAspect="1"/>
          </p:cNvPicPr>
          <p:nvPr/>
        </p:nvPicPr>
        <p:blipFill>
          <a:blip r:embed="rId9"/>
          <a:stretch>
            <a:fillRect/>
          </a:stretch>
        </p:blipFill>
        <p:spPr>
          <a:xfrm>
            <a:off x="1925570" y="3063092"/>
            <a:ext cx="914528" cy="543001"/>
          </a:xfrm>
          <a:prstGeom prst="rect">
            <a:avLst/>
          </a:prstGeom>
        </p:spPr>
      </p:pic>
      <p:pic>
        <p:nvPicPr>
          <p:cNvPr id="31" name="Picture 30"/>
          <p:cNvPicPr>
            <a:picLocks noChangeAspect="1"/>
          </p:cNvPicPr>
          <p:nvPr/>
        </p:nvPicPr>
        <p:blipFill rotWithShape="1">
          <a:blip r:embed="rId10"/>
          <a:srcRect l="25457" t="6206"/>
          <a:stretch/>
        </p:blipFill>
        <p:spPr>
          <a:xfrm>
            <a:off x="1957822" y="3668769"/>
            <a:ext cx="717139" cy="484728"/>
          </a:xfrm>
          <a:prstGeom prst="rect">
            <a:avLst/>
          </a:prstGeom>
        </p:spPr>
      </p:pic>
      <p:pic>
        <p:nvPicPr>
          <p:cNvPr id="32" name="Picture 31"/>
          <p:cNvPicPr>
            <a:picLocks noChangeAspect="1"/>
          </p:cNvPicPr>
          <p:nvPr/>
        </p:nvPicPr>
        <p:blipFill>
          <a:blip r:embed="rId11"/>
          <a:stretch>
            <a:fillRect/>
          </a:stretch>
        </p:blipFill>
        <p:spPr>
          <a:xfrm>
            <a:off x="1960766" y="6226336"/>
            <a:ext cx="409441" cy="263801"/>
          </a:xfrm>
          <a:prstGeom prst="rect">
            <a:avLst/>
          </a:prstGeom>
        </p:spPr>
      </p:pic>
      <p:pic>
        <p:nvPicPr>
          <p:cNvPr id="33" name="Picture 32"/>
          <p:cNvPicPr>
            <a:picLocks noChangeAspect="1"/>
          </p:cNvPicPr>
          <p:nvPr/>
        </p:nvPicPr>
        <p:blipFill>
          <a:blip r:embed="rId12"/>
          <a:stretch>
            <a:fillRect/>
          </a:stretch>
        </p:blipFill>
        <p:spPr>
          <a:xfrm>
            <a:off x="3981564" y="6126343"/>
            <a:ext cx="293291" cy="363794"/>
          </a:xfrm>
          <a:prstGeom prst="rect">
            <a:avLst/>
          </a:prstGeom>
        </p:spPr>
      </p:pic>
      <p:pic>
        <p:nvPicPr>
          <p:cNvPr id="34" name="Picture 33"/>
          <p:cNvPicPr>
            <a:picLocks noChangeAspect="1"/>
          </p:cNvPicPr>
          <p:nvPr/>
        </p:nvPicPr>
        <p:blipFill>
          <a:blip r:embed="rId13"/>
          <a:stretch>
            <a:fillRect/>
          </a:stretch>
        </p:blipFill>
        <p:spPr>
          <a:xfrm>
            <a:off x="1301776" y="5185909"/>
            <a:ext cx="831965" cy="580642"/>
          </a:xfrm>
          <a:prstGeom prst="rect">
            <a:avLst/>
          </a:prstGeom>
        </p:spPr>
      </p:pic>
      <p:pic>
        <p:nvPicPr>
          <p:cNvPr id="35" name="Picture 34"/>
          <p:cNvPicPr>
            <a:picLocks noChangeAspect="1"/>
          </p:cNvPicPr>
          <p:nvPr/>
        </p:nvPicPr>
        <p:blipFill>
          <a:blip r:embed="rId14"/>
          <a:stretch>
            <a:fillRect/>
          </a:stretch>
        </p:blipFill>
        <p:spPr>
          <a:xfrm>
            <a:off x="2215713" y="5225703"/>
            <a:ext cx="779145" cy="612569"/>
          </a:xfrm>
          <a:prstGeom prst="rect">
            <a:avLst/>
          </a:prstGeom>
        </p:spPr>
      </p:pic>
      <p:sp>
        <p:nvSpPr>
          <p:cNvPr id="37" name="TextBox 36"/>
          <p:cNvSpPr txBox="1"/>
          <p:nvPr/>
        </p:nvSpPr>
        <p:spPr>
          <a:xfrm>
            <a:off x="6794903" y="3459350"/>
            <a:ext cx="2172290" cy="400110"/>
          </a:xfrm>
          <a:prstGeom prst="rect">
            <a:avLst/>
          </a:prstGeom>
          <a:noFill/>
        </p:spPr>
        <p:txBody>
          <a:bodyPr wrap="square" rtlCol="0">
            <a:spAutoFit/>
          </a:bodyPr>
          <a:lstStyle/>
          <a:p>
            <a:r>
              <a:rPr lang="en-US" sz="1000" b="1" dirty="0"/>
              <a:t>Attack: </a:t>
            </a:r>
            <a:r>
              <a:rPr lang="en-US" sz="1000" dirty="0"/>
              <a:t>The time it takes for the sound to go from silent to full-volume</a:t>
            </a:r>
            <a:endParaRPr lang="en-GB" sz="1000" dirty="0"/>
          </a:p>
        </p:txBody>
      </p:sp>
      <p:sp>
        <p:nvSpPr>
          <p:cNvPr id="38" name="TextBox 37"/>
          <p:cNvSpPr txBox="1"/>
          <p:nvPr/>
        </p:nvSpPr>
        <p:spPr>
          <a:xfrm>
            <a:off x="6792451" y="3807366"/>
            <a:ext cx="2519364" cy="400110"/>
          </a:xfrm>
          <a:prstGeom prst="rect">
            <a:avLst/>
          </a:prstGeom>
          <a:noFill/>
        </p:spPr>
        <p:txBody>
          <a:bodyPr wrap="square" rtlCol="0">
            <a:spAutoFit/>
          </a:bodyPr>
          <a:lstStyle/>
          <a:p>
            <a:r>
              <a:rPr lang="en-US" sz="1000" b="1" dirty="0"/>
              <a:t>Decay: </a:t>
            </a:r>
            <a:r>
              <a:rPr lang="en-US" sz="1000" dirty="0"/>
              <a:t>The time it takes for the initial peak to settle</a:t>
            </a:r>
            <a:endParaRPr lang="en-GB" sz="1000" dirty="0"/>
          </a:p>
        </p:txBody>
      </p:sp>
      <p:sp>
        <p:nvSpPr>
          <p:cNvPr id="39" name="TextBox 38"/>
          <p:cNvSpPr txBox="1"/>
          <p:nvPr/>
        </p:nvSpPr>
        <p:spPr>
          <a:xfrm>
            <a:off x="6804198" y="4169542"/>
            <a:ext cx="2519364" cy="246221"/>
          </a:xfrm>
          <a:prstGeom prst="rect">
            <a:avLst/>
          </a:prstGeom>
          <a:noFill/>
        </p:spPr>
        <p:txBody>
          <a:bodyPr wrap="square" rtlCol="0">
            <a:spAutoFit/>
          </a:bodyPr>
          <a:lstStyle/>
          <a:p>
            <a:r>
              <a:rPr lang="en-US" sz="1000" b="1" dirty="0"/>
              <a:t>Sustain: </a:t>
            </a:r>
            <a:r>
              <a:rPr lang="en-US" sz="1000" dirty="0"/>
              <a:t>The time the sound can be held for</a:t>
            </a:r>
            <a:endParaRPr lang="en-GB" sz="1000" dirty="0"/>
          </a:p>
        </p:txBody>
      </p:sp>
      <p:sp>
        <p:nvSpPr>
          <p:cNvPr id="40" name="TextBox 39"/>
          <p:cNvSpPr txBox="1"/>
          <p:nvPr/>
        </p:nvSpPr>
        <p:spPr>
          <a:xfrm>
            <a:off x="6792451" y="4396621"/>
            <a:ext cx="2377230" cy="400110"/>
          </a:xfrm>
          <a:prstGeom prst="rect">
            <a:avLst/>
          </a:prstGeom>
          <a:noFill/>
        </p:spPr>
        <p:txBody>
          <a:bodyPr wrap="square" rtlCol="0">
            <a:spAutoFit/>
          </a:bodyPr>
          <a:lstStyle/>
          <a:p>
            <a:r>
              <a:rPr lang="en-US" sz="1000" b="1" dirty="0"/>
              <a:t>Release: </a:t>
            </a:r>
            <a:r>
              <a:rPr lang="en-US" sz="1000" dirty="0"/>
              <a:t>The time it takes for the sound to die off once the note has been released</a:t>
            </a:r>
          </a:p>
        </p:txBody>
      </p:sp>
      <p:sp>
        <p:nvSpPr>
          <p:cNvPr id="36" name="TextBox 35"/>
          <p:cNvSpPr txBox="1"/>
          <p:nvPr/>
        </p:nvSpPr>
        <p:spPr>
          <a:xfrm>
            <a:off x="6987346" y="766930"/>
            <a:ext cx="2385071" cy="553998"/>
          </a:xfrm>
          <a:prstGeom prst="rect">
            <a:avLst/>
          </a:prstGeom>
          <a:noFill/>
        </p:spPr>
        <p:txBody>
          <a:bodyPr wrap="square" rtlCol="0">
            <a:spAutoFit/>
          </a:bodyPr>
          <a:lstStyle/>
          <a:p>
            <a:r>
              <a:rPr lang="en-US" sz="1000" b="1" dirty="0"/>
              <a:t>Software instrument:</a:t>
            </a:r>
            <a:r>
              <a:rPr lang="en-US" sz="1000" dirty="0"/>
              <a:t> guitars, pianos, violins etc. You also access the </a:t>
            </a:r>
            <a:r>
              <a:rPr lang="en-US" sz="1000" dirty="0" err="1"/>
              <a:t>synthesisers</a:t>
            </a:r>
            <a:r>
              <a:rPr lang="en-US" sz="1000" dirty="0"/>
              <a:t> and sampler using these.</a:t>
            </a:r>
            <a:endParaRPr lang="en-GB" sz="1000" b="1" dirty="0"/>
          </a:p>
        </p:txBody>
      </p:sp>
      <p:sp>
        <p:nvSpPr>
          <p:cNvPr id="41" name="TextBox 40"/>
          <p:cNvSpPr txBox="1"/>
          <p:nvPr/>
        </p:nvSpPr>
        <p:spPr>
          <a:xfrm>
            <a:off x="6926744" y="1321975"/>
            <a:ext cx="2385071" cy="246221"/>
          </a:xfrm>
          <a:prstGeom prst="rect">
            <a:avLst/>
          </a:prstGeom>
          <a:noFill/>
        </p:spPr>
        <p:txBody>
          <a:bodyPr wrap="square" rtlCol="0">
            <a:spAutoFit/>
          </a:bodyPr>
          <a:lstStyle/>
          <a:p>
            <a:r>
              <a:rPr lang="en-US" sz="1000" b="1" dirty="0"/>
              <a:t>Audio channel:</a:t>
            </a:r>
            <a:r>
              <a:rPr lang="en-US" sz="1000" dirty="0"/>
              <a:t> For recorded audio files</a:t>
            </a:r>
            <a:endParaRPr lang="en-GB" sz="1000" b="1" dirty="0"/>
          </a:p>
        </p:txBody>
      </p:sp>
      <p:pic>
        <p:nvPicPr>
          <p:cNvPr id="4" name="Picture 3"/>
          <p:cNvPicPr>
            <a:picLocks noChangeAspect="1"/>
          </p:cNvPicPr>
          <p:nvPr/>
        </p:nvPicPr>
        <p:blipFill rotWithShape="1">
          <a:blip r:embed="rId15"/>
          <a:srcRect t="11135"/>
          <a:stretch/>
        </p:blipFill>
        <p:spPr>
          <a:xfrm>
            <a:off x="8146720" y="247034"/>
            <a:ext cx="820473" cy="536248"/>
          </a:xfrm>
          <a:prstGeom prst="rect">
            <a:avLst/>
          </a:prstGeom>
        </p:spPr>
      </p:pic>
      <p:sp>
        <p:nvSpPr>
          <p:cNvPr id="45" name="TextBox 44"/>
          <p:cNvSpPr txBox="1"/>
          <p:nvPr/>
        </p:nvSpPr>
        <p:spPr>
          <a:xfrm>
            <a:off x="2908152" y="3940829"/>
            <a:ext cx="2570488" cy="246221"/>
          </a:xfrm>
          <a:prstGeom prst="rect">
            <a:avLst/>
          </a:prstGeom>
          <a:noFill/>
        </p:spPr>
        <p:txBody>
          <a:bodyPr wrap="square" rtlCol="0">
            <a:spAutoFit/>
          </a:bodyPr>
          <a:lstStyle/>
          <a:p>
            <a:r>
              <a:rPr lang="en-US" sz="1000" b="1" dirty="0"/>
              <a:t>Q: </a:t>
            </a:r>
            <a:r>
              <a:rPr lang="en-US" sz="1000" dirty="0"/>
              <a:t>the width of frequencies affected</a:t>
            </a:r>
            <a:endParaRPr lang="en-GB" sz="600" dirty="0"/>
          </a:p>
        </p:txBody>
      </p:sp>
      <p:sp>
        <p:nvSpPr>
          <p:cNvPr id="46" name="TextBox 45"/>
          <p:cNvSpPr txBox="1"/>
          <p:nvPr/>
        </p:nvSpPr>
        <p:spPr>
          <a:xfrm>
            <a:off x="2937581" y="4169602"/>
            <a:ext cx="2570488" cy="400110"/>
          </a:xfrm>
          <a:prstGeom prst="rect">
            <a:avLst/>
          </a:prstGeom>
          <a:noFill/>
        </p:spPr>
        <p:txBody>
          <a:bodyPr wrap="square" rtlCol="0">
            <a:spAutoFit/>
          </a:bodyPr>
          <a:lstStyle/>
          <a:p>
            <a:r>
              <a:rPr lang="en-US" sz="1000" b="1" dirty="0"/>
              <a:t>Gain: </a:t>
            </a:r>
            <a:r>
              <a:rPr lang="en-US" sz="1000" dirty="0"/>
              <a:t>the amount frequencies are boosted/cut</a:t>
            </a:r>
            <a:endParaRPr lang="en-GB" sz="600" dirty="0"/>
          </a:p>
        </p:txBody>
      </p:sp>
      <p:sp>
        <p:nvSpPr>
          <p:cNvPr id="6" name="TextBox 5"/>
          <p:cNvSpPr txBox="1"/>
          <p:nvPr/>
        </p:nvSpPr>
        <p:spPr>
          <a:xfrm>
            <a:off x="5284271" y="1776419"/>
            <a:ext cx="3883097" cy="861774"/>
          </a:xfrm>
          <a:prstGeom prst="rect">
            <a:avLst/>
          </a:prstGeom>
          <a:noFill/>
        </p:spPr>
        <p:txBody>
          <a:bodyPr wrap="square" rtlCol="0">
            <a:spAutoFit/>
          </a:bodyPr>
          <a:lstStyle/>
          <a:p>
            <a:pPr marL="171450" indent="-171450">
              <a:buFont typeface="Arial" panose="020B0604020202020204" pitchFamily="34" charset="0"/>
              <a:buChar char="•"/>
            </a:pPr>
            <a:r>
              <a:rPr lang="en-US" sz="1000" dirty="0" err="1"/>
              <a:t>Synthesisers</a:t>
            </a:r>
            <a:r>
              <a:rPr lang="en-US" sz="1000" dirty="0"/>
              <a:t> generate sound waves (sine, triangle, square and </a:t>
            </a:r>
            <a:r>
              <a:rPr lang="en-US" sz="1000" dirty="0" err="1"/>
              <a:t>sawtooth</a:t>
            </a:r>
            <a:r>
              <a:rPr lang="en-US" sz="1000" dirty="0"/>
              <a:t>.</a:t>
            </a:r>
          </a:p>
          <a:p>
            <a:pPr marL="171450" indent="-171450">
              <a:buFont typeface="Arial" panose="020B0604020202020204" pitchFamily="34" charset="0"/>
              <a:buChar char="•"/>
            </a:pPr>
            <a:r>
              <a:rPr lang="en-US" sz="1000" dirty="0"/>
              <a:t>You can combine and control these waves to create your own ‘patches’ or sounds. </a:t>
            </a:r>
          </a:p>
          <a:p>
            <a:pPr marL="171450" indent="-171450">
              <a:buFont typeface="Arial" panose="020B0604020202020204" pitchFamily="34" charset="0"/>
              <a:buChar char="•"/>
            </a:pPr>
            <a:r>
              <a:rPr lang="en-US" sz="1000" dirty="0" err="1"/>
              <a:t>Synthesisers</a:t>
            </a:r>
            <a:r>
              <a:rPr lang="en-US" sz="1000" dirty="0"/>
              <a:t> can be hardware (</a:t>
            </a:r>
            <a:r>
              <a:rPr lang="en-US" sz="1000" dirty="0" err="1"/>
              <a:t>MicroKorg</a:t>
            </a:r>
            <a:r>
              <a:rPr lang="en-US" sz="1000" dirty="0"/>
              <a:t>) or software (Agile Synth).</a:t>
            </a:r>
            <a:endParaRPr lang="en-GB" sz="1000" dirty="0"/>
          </a:p>
        </p:txBody>
      </p:sp>
      <p:sp>
        <p:nvSpPr>
          <p:cNvPr id="48" name="TextBox 47"/>
          <p:cNvSpPr txBox="1"/>
          <p:nvPr/>
        </p:nvSpPr>
        <p:spPr>
          <a:xfrm>
            <a:off x="3106894" y="1768286"/>
            <a:ext cx="1809188" cy="954107"/>
          </a:xfrm>
          <a:prstGeom prst="rect">
            <a:avLst/>
          </a:prstGeom>
          <a:noFill/>
        </p:spPr>
        <p:txBody>
          <a:bodyPr wrap="square" rtlCol="0">
            <a:spAutoFit/>
          </a:bodyPr>
          <a:lstStyle/>
          <a:p>
            <a:r>
              <a:rPr lang="en-US" sz="1400" dirty="0"/>
              <a:t>Audio Interface</a:t>
            </a:r>
          </a:p>
          <a:p>
            <a:r>
              <a:rPr lang="en-US" sz="1050" dirty="0"/>
              <a:t>Converts microphone and instrument signals into digital signals so they can be sent to your computer</a:t>
            </a:r>
            <a:endParaRPr lang="en-GB" sz="1050" dirty="0"/>
          </a:p>
        </p:txBody>
      </p:sp>
      <p:sp>
        <p:nvSpPr>
          <p:cNvPr id="13" name="TextBox 12"/>
          <p:cNvSpPr txBox="1"/>
          <p:nvPr/>
        </p:nvSpPr>
        <p:spPr>
          <a:xfrm>
            <a:off x="5346756" y="2714520"/>
            <a:ext cx="925753" cy="307777"/>
          </a:xfrm>
          <a:prstGeom prst="rect">
            <a:avLst/>
          </a:prstGeom>
          <a:noFill/>
        </p:spPr>
        <p:txBody>
          <a:bodyPr wrap="square" rtlCol="0">
            <a:spAutoFit/>
          </a:bodyPr>
          <a:lstStyle/>
          <a:p>
            <a:r>
              <a:rPr lang="en-US" sz="1400" b="1" dirty="0"/>
              <a:t>Filters</a:t>
            </a:r>
            <a:endParaRPr lang="en-GB" sz="1400" b="1" dirty="0"/>
          </a:p>
        </p:txBody>
      </p:sp>
      <p:sp>
        <p:nvSpPr>
          <p:cNvPr id="15" name="TextBox 14"/>
          <p:cNvSpPr txBox="1"/>
          <p:nvPr/>
        </p:nvSpPr>
        <p:spPr>
          <a:xfrm>
            <a:off x="4995313" y="2969526"/>
            <a:ext cx="1496241" cy="400110"/>
          </a:xfrm>
          <a:prstGeom prst="rect">
            <a:avLst/>
          </a:prstGeom>
          <a:noFill/>
        </p:spPr>
        <p:txBody>
          <a:bodyPr wrap="square" rtlCol="0">
            <a:spAutoFit/>
          </a:bodyPr>
          <a:lstStyle/>
          <a:p>
            <a:pPr marL="171450" indent="-171450">
              <a:buFont typeface="Arial" panose="020B0604020202020204" pitchFamily="34" charset="0"/>
              <a:buChar char="•"/>
            </a:pPr>
            <a:r>
              <a:rPr lang="en-US" sz="1000" dirty="0"/>
              <a:t>Filters are used to block frequencies out</a:t>
            </a:r>
            <a:endParaRPr lang="en-GB" sz="1000" dirty="0"/>
          </a:p>
        </p:txBody>
      </p:sp>
      <p:sp>
        <p:nvSpPr>
          <p:cNvPr id="51" name="TextBox 50"/>
          <p:cNvSpPr txBox="1"/>
          <p:nvPr/>
        </p:nvSpPr>
        <p:spPr>
          <a:xfrm>
            <a:off x="2589986" y="6016560"/>
            <a:ext cx="1391578" cy="707886"/>
          </a:xfrm>
          <a:prstGeom prst="rect">
            <a:avLst/>
          </a:prstGeom>
          <a:noFill/>
        </p:spPr>
        <p:txBody>
          <a:bodyPr wrap="square" rtlCol="0">
            <a:spAutoFit/>
          </a:bodyPr>
          <a:lstStyle/>
          <a:p>
            <a:r>
              <a:rPr lang="en-US" sz="1000" b="1" dirty="0"/>
              <a:t>MP3: </a:t>
            </a:r>
            <a:r>
              <a:rPr lang="en-US" sz="1000" dirty="0" err="1"/>
              <a:t>Lossy</a:t>
            </a:r>
            <a:r>
              <a:rPr lang="en-US" sz="1000" dirty="0"/>
              <a:t>, compressed audio. Pro: Small files,</a:t>
            </a:r>
          </a:p>
          <a:p>
            <a:r>
              <a:rPr lang="en-US" sz="1000" dirty="0"/>
              <a:t>Con: worse quality.</a:t>
            </a:r>
            <a:endParaRPr lang="en-GB" sz="1000" dirty="0"/>
          </a:p>
        </p:txBody>
      </p:sp>
      <p:sp>
        <p:nvSpPr>
          <p:cNvPr id="52" name="TextBox 51"/>
          <p:cNvSpPr txBox="1"/>
          <p:nvPr/>
        </p:nvSpPr>
        <p:spPr>
          <a:xfrm>
            <a:off x="4378487" y="6026196"/>
            <a:ext cx="1813187" cy="707886"/>
          </a:xfrm>
          <a:prstGeom prst="rect">
            <a:avLst/>
          </a:prstGeom>
          <a:noFill/>
        </p:spPr>
        <p:txBody>
          <a:bodyPr wrap="square" rtlCol="0">
            <a:spAutoFit/>
          </a:bodyPr>
          <a:lstStyle/>
          <a:p>
            <a:r>
              <a:rPr lang="en-US" sz="1000" b="1" dirty="0"/>
              <a:t>WAV/AIFF: </a:t>
            </a:r>
            <a:r>
              <a:rPr lang="en-US" sz="1000" dirty="0" err="1"/>
              <a:t>Lossless,uncompressed</a:t>
            </a:r>
            <a:r>
              <a:rPr lang="en-US" sz="1000" dirty="0"/>
              <a:t> audio.  </a:t>
            </a:r>
          </a:p>
          <a:p>
            <a:r>
              <a:rPr lang="en-US" sz="1000" dirty="0"/>
              <a:t>Pro: Better quality</a:t>
            </a:r>
          </a:p>
          <a:p>
            <a:r>
              <a:rPr lang="en-US" sz="1000" dirty="0"/>
              <a:t>Con: larger size </a:t>
            </a:r>
            <a:endParaRPr lang="en-GB" sz="1000" dirty="0"/>
          </a:p>
        </p:txBody>
      </p:sp>
      <p:sp>
        <p:nvSpPr>
          <p:cNvPr id="55" name="TextBox 54"/>
          <p:cNvSpPr txBox="1"/>
          <p:nvPr/>
        </p:nvSpPr>
        <p:spPr>
          <a:xfrm>
            <a:off x="123077" y="173938"/>
            <a:ext cx="2807022" cy="923330"/>
          </a:xfrm>
          <a:prstGeom prst="rect">
            <a:avLst/>
          </a:prstGeom>
          <a:noFill/>
        </p:spPr>
        <p:txBody>
          <a:bodyPr wrap="square" rtlCol="0">
            <a:spAutoFit/>
          </a:bodyPr>
          <a:lstStyle/>
          <a:p>
            <a:r>
              <a:rPr lang="en-US" sz="1200" dirty="0"/>
              <a:t>The </a:t>
            </a:r>
            <a:r>
              <a:rPr lang="en-US" sz="1400" b="1" dirty="0"/>
              <a:t>DAW </a:t>
            </a:r>
            <a:r>
              <a:rPr lang="en-US" sz="1000" dirty="0"/>
              <a:t>(Digital Audio Workstation) is computer software used to record, program, edit and mix music. They can be desktop applications (e.g. </a:t>
            </a:r>
            <a:r>
              <a:rPr lang="en-US" sz="1000" dirty="0" err="1"/>
              <a:t>Garageband</a:t>
            </a:r>
            <a:r>
              <a:rPr lang="en-US" sz="1000" dirty="0"/>
              <a:t>) or cloud-based (e.g. </a:t>
            </a:r>
            <a:r>
              <a:rPr lang="en-US" sz="1000" dirty="0" err="1"/>
              <a:t>Bandlab</a:t>
            </a:r>
            <a:r>
              <a:rPr lang="en-US" sz="1000" dirty="0"/>
              <a:t>)</a:t>
            </a:r>
            <a:endParaRPr lang="en-GB" sz="1000" dirty="0"/>
          </a:p>
          <a:p>
            <a:endParaRPr lang="en-GB" sz="1000" dirty="0"/>
          </a:p>
        </p:txBody>
      </p:sp>
      <p:pic>
        <p:nvPicPr>
          <p:cNvPr id="60" name="Picture 59"/>
          <p:cNvPicPr>
            <a:picLocks noChangeAspect="1"/>
          </p:cNvPicPr>
          <p:nvPr/>
        </p:nvPicPr>
        <p:blipFill>
          <a:blip r:embed="rId16"/>
          <a:stretch>
            <a:fillRect/>
          </a:stretch>
        </p:blipFill>
        <p:spPr>
          <a:xfrm>
            <a:off x="4970080" y="3402954"/>
            <a:ext cx="1775506" cy="1317425"/>
          </a:xfrm>
          <a:prstGeom prst="rect">
            <a:avLst/>
          </a:prstGeom>
        </p:spPr>
      </p:pic>
      <p:sp>
        <p:nvSpPr>
          <p:cNvPr id="61" name="TextBox 60"/>
          <p:cNvSpPr txBox="1"/>
          <p:nvPr/>
        </p:nvSpPr>
        <p:spPr>
          <a:xfrm>
            <a:off x="5989007" y="5970507"/>
            <a:ext cx="3083732" cy="707886"/>
          </a:xfrm>
          <a:prstGeom prst="rect">
            <a:avLst/>
          </a:prstGeom>
          <a:noFill/>
        </p:spPr>
        <p:txBody>
          <a:bodyPr wrap="square" rtlCol="0">
            <a:spAutoFit/>
          </a:bodyPr>
          <a:lstStyle/>
          <a:p>
            <a:r>
              <a:rPr lang="en-US" sz="1000" b="1" dirty="0"/>
              <a:t>Sample rate: </a:t>
            </a:r>
            <a:r>
              <a:rPr lang="en-US" sz="1000" dirty="0"/>
              <a:t>the number of samples taken per second. 44.1kHz is the minimum needed</a:t>
            </a:r>
          </a:p>
          <a:p>
            <a:r>
              <a:rPr lang="en-US" sz="1000" b="1" dirty="0"/>
              <a:t>Bit depth</a:t>
            </a:r>
            <a:r>
              <a:rPr lang="en-US" sz="1000" dirty="0"/>
              <a:t>: the range of amplitude values available.. 16, 24 and 32-bit are common. The bigger the better.</a:t>
            </a:r>
            <a:endParaRPr lang="en-GB" sz="1000" dirty="0"/>
          </a:p>
        </p:txBody>
      </p:sp>
      <p:pic>
        <p:nvPicPr>
          <p:cNvPr id="62" name="Picture 61"/>
          <p:cNvPicPr>
            <a:picLocks noChangeAspect="1"/>
          </p:cNvPicPr>
          <p:nvPr/>
        </p:nvPicPr>
        <p:blipFill>
          <a:blip r:embed="rId17"/>
          <a:stretch>
            <a:fillRect/>
          </a:stretch>
        </p:blipFill>
        <p:spPr>
          <a:xfrm>
            <a:off x="4879217" y="4895994"/>
            <a:ext cx="1036863" cy="726654"/>
          </a:xfrm>
          <a:prstGeom prst="rect">
            <a:avLst/>
          </a:prstGeom>
        </p:spPr>
      </p:pic>
      <p:sp>
        <p:nvSpPr>
          <p:cNvPr id="53" name="TextBox 52">
            <a:extLst>
              <a:ext uri="{FF2B5EF4-FFF2-40B4-BE49-F238E27FC236}">
                <a16:creationId xmlns:a16="http://schemas.microsoft.com/office/drawing/2014/main" id="{8F486511-1FA4-47AC-ABE0-90B3AC793CB3}"/>
              </a:ext>
            </a:extLst>
          </p:cNvPr>
          <p:cNvSpPr txBox="1"/>
          <p:nvPr/>
        </p:nvSpPr>
        <p:spPr>
          <a:xfrm>
            <a:off x="8667822" y="6460806"/>
            <a:ext cx="435625" cy="369332"/>
          </a:xfrm>
          <a:prstGeom prst="rect">
            <a:avLst/>
          </a:prstGeom>
          <a:solidFill>
            <a:srgbClr val="002060"/>
          </a:solidFill>
        </p:spPr>
        <p:txBody>
          <a:bodyPr wrap="square" rtlCol="0">
            <a:spAutoFit/>
          </a:bodyPr>
          <a:lstStyle/>
          <a:p>
            <a:r>
              <a:rPr lang="en-GB" dirty="0">
                <a:solidFill>
                  <a:schemeClr val="bg1"/>
                </a:solidFill>
              </a:rPr>
              <a:t>10</a:t>
            </a:r>
          </a:p>
        </p:txBody>
      </p:sp>
    </p:spTree>
    <p:extLst>
      <p:ext uri="{BB962C8B-B14F-4D97-AF65-F5344CB8AC3E}">
        <p14:creationId xmlns:p14="http://schemas.microsoft.com/office/powerpoint/2010/main" val="2054539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113DB-BCF2-4961-9F38-CAD9E434E50E}"/>
              </a:ext>
            </a:extLst>
          </p:cNvPr>
          <p:cNvSpPr>
            <a:spLocks noGrp="1"/>
          </p:cNvSpPr>
          <p:nvPr>
            <p:ph type="ctrTitle"/>
          </p:nvPr>
        </p:nvSpPr>
        <p:spPr>
          <a:xfrm>
            <a:off x="4427663" y="66443"/>
            <a:ext cx="2930714" cy="642308"/>
          </a:xfrm>
        </p:spPr>
        <p:txBody>
          <a:bodyPr>
            <a:normAutofit/>
          </a:bodyPr>
          <a:lstStyle/>
          <a:p>
            <a:pPr algn="l"/>
            <a:r>
              <a:rPr lang="en-GB" sz="1800" b="1" dirty="0"/>
              <a:t>Content Area 2 – The DAW</a:t>
            </a:r>
            <a:br>
              <a:rPr lang="en-GB" sz="1800" b="1" dirty="0"/>
            </a:br>
            <a:r>
              <a:rPr lang="en-GB" sz="1800" b="1" dirty="0"/>
              <a:t>Knowledge Organiser</a:t>
            </a:r>
          </a:p>
        </p:txBody>
      </p:sp>
      <p:pic>
        <p:nvPicPr>
          <p:cNvPr id="9" name="Picture 8">
            <a:extLst>
              <a:ext uri="{FF2B5EF4-FFF2-40B4-BE49-F238E27FC236}">
                <a16:creationId xmlns:a16="http://schemas.microsoft.com/office/drawing/2014/main" id="{448C86E3-39B1-4C27-809C-2ECAA77D04CA}"/>
              </a:ext>
            </a:extLst>
          </p:cNvPr>
          <p:cNvPicPr>
            <a:picLocks noChangeAspect="1"/>
          </p:cNvPicPr>
          <p:nvPr/>
        </p:nvPicPr>
        <p:blipFill rotWithShape="1">
          <a:blip r:embed="rId2"/>
          <a:srcRect l="4304" t="80114" r="49732" b="929"/>
          <a:stretch/>
        </p:blipFill>
        <p:spPr>
          <a:xfrm>
            <a:off x="7037719" y="98532"/>
            <a:ext cx="1536970" cy="466928"/>
          </a:xfrm>
          <a:prstGeom prst="rect">
            <a:avLst/>
          </a:prstGeom>
        </p:spPr>
      </p:pic>
      <p:pic>
        <p:nvPicPr>
          <p:cNvPr id="11" name="Picture 10">
            <a:extLst>
              <a:ext uri="{FF2B5EF4-FFF2-40B4-BE49-F238E27FC236}">
                <a16:creationId xmlns:a16="http://schemas.microsoft.com/office/drawing/2014/main" id="{74005B02-C1AD-4E33-AB9F-33F78585D705}"/>
              </a:ext>
            </a:extLst>
          </p:cNvPr>
          <p:cNvPicPr>
            <a:picLocks noChangeAspect="1"/>
          </p:cNvPicPr>
          <p:nvPr/>
        </p:nvPicPr>
        <p:blipFill rotWithShape="1">
          <a:blip r:embed="rId3"/>
          <a:srcRect l="18049" t="797" r="22058" b="97446"/>
          <a:stretch/>
        </p:blipFill>
        <p:spPr>
          <a:xfrm>
            <a:off x="7112150" y="571976"/>
            <a:ext cx="1011677" cy="89386"/>
          </a:xfrm>
          <a:prstGeom prst="rect">
            <a:avLst/>
          </a:prstGeom>
        </p:spPr>
      </p:pic>
      <p:pic>
        <p:nvPicPr>
          <p:cNvPr id="15" name="Picture 14">
            <a:extLst>
              <a:ext uri="{FF2B5EF4-FFF2-40B4-BE49-F238E27FC236}">
                <a16:creationId xmlns:a16="http://schemas.microsoft.com/office/drawing/2014/main" id="{F7C0B2E5-F499-4961-B57A-2DB09E274C68}"/>
              </a:ext>
            </a:extLst>
          </p:cNvPr>
          <p:cNvPicPr>
            <a:picLocks noChangeAspect="1"/>
          </p:cNvPicPr>
          <p:nvPr/>
        </p:nvPicPr>
        <p:blipFill>
          <a:blip r:embed="rId4"/>
          <a:stretch>
            <a:fillRect/>
          </a:stretch>
        </p:blipFill>
        <p:spPr>
          <a:xfrm>
            <a:off x="483601" y="1086339"/>
            <a:ext cx="3417891" cy="217009"/>
          </a:xfrm>
          <a:prstGeom prst="rect">
            <a:avLst/>
          </a:prstGeom>
        </p:spPr>
      </p:pic>
      <p:graphicFrame>
        <p:nvGraphicFramePr>
          <p:cNvPr id="16" name="Table 16">
            <a:extLst>
              <a:ext uri="{FF2B5EF4-FFF2-40B4-BE49-F238E27FC236}">
                <a16:creationId xmlns:a16="http://schemas.microsoft.com/office/drawing/2014/main" id="{71FE5EA8-36A7-4CD9-B322-A193B9A0D519}"/>
              </a:ext>
            </a:extLst>
          </p:cNvPr>
          <p:cNvGraphicFramePr>
            <a:graphicFrameLocks noGrp="1"/>
          </p:cNvGraphicFramePr>
          <p:nvPr/>
        </p:nvGraphicFramePr>
        <p:xfrm>
          <a:off x="82220" y="1579805"/>
          <a:ext cx="3275653" cy="1560027"/>
        </p:xfrm>
        <a:graphic>
          <a:graphicData uri="http://schemas.openxmlformats.org/drawingml/2006/table">
            <a:tbl>
              <a:tblPr firstRow="1" bandRow="1">
                <a:tableStyleId>{5C22544A-7EE6-4342-B048-85BDC9FD1C3A}</a:tableStyleId>
              </a:tblPr>
              <a:tblGrid>
                <a:gridCol w="1060698">
                  <a:extLst>
                    <a:ext uri="{9D8B030D-6E8A-4147-A177-3AD203B41FA5}">
                      <a16:colId xmlns:a16="http://schemas.microsoft.com/office/drawing/2014/main" val="3180599587"/>
                    </a:ext>
                  </a:extLst>
                </a:gridCol>
                <a:gridCol w="2214955">
                  <a:extLst>
                    <a:ext uri="{9D8B030D-6E8A-4147-A177-3AD203B41FA5}">
                      <a16:colId xmlns:a16="http://schemas.microsoft.com/office/drawing/2014/main" val="979157918"/>
                    </a:ext>
                  </a:extLst>
                </a:gridCol>
              </a:tblGrid>
              <a:tr h="182400">
                <a:tc>
                  <a:txBody>
                    <a:bodyPr/>
                    <a:lstStyle/>
                    <a:p>
                      <a:r>
                        <a:rPr lang="en-GB" sz="800" b="1" dirty="0"/>
                        <a:t>EXTERNAL STORAGE</a:t>
                      </a:r>
                    </a:p>
                  </a:txBody>
                  <a:tcPr/>
                </a:tc>
                <a:tc>
                  <a:txBody>
                    <a:bodyPr/>
                    <a:lstStyle/>
                    <a:p>
                      <a:r>
                        <a:rPr lang="en-GB" sz="800" dirty="0"/>
                        <a:t>Function</a:t>
                      </a:r>
                    </a:p>
                  </a:txBody>
                  <a:tcPr/>
                </a:tc>
                <a:extLst>
                  <a:ext uri="{0D108BD9-81ED-4DB2-BD59-A6C34878D82A}">
                    <a16:rowId xmlns:a16="http://schemas.microsoft.com/office/drawing/2014/main" val="1031141227"/>
                  </a:ext>
                </a:extLst>
              </a:tr>
              <a:tr h="340827">
                <a:tc>
                  <a:txBody>
                    <a:bodyPr/>
                    <a:lstStyle/>
                    <a:p>
                      <a:r>
                        <a:rPr lang="en-GB" sz="800" dirty="0"/>
                        <a:t>Universal Serial Bus (USB)</a:t>
                      </a:r>
                    </a:p>
                  </a:txBody>
                  <a:tcPr/>
                </a:tc>
                <a:tc>
                  <a:txBody>
                    <a:bodyPr/>
                    <a:lstStyle/>
                    <a:p>
                      <a:r>
                        <a:rPr lang="en-US" sz="800" dirty="0"/>
                        <a:t>Transfers DATA. Keyboard, mouse, external hard drive, audio</a:t>
                      </a:r>
                      <a:r>
                        <a:rPr lang="en-US" sz="800" baseline="0" dirty="0"/>
                        <a:t> interface use USB.</a:t>
                      </a:r>
                      <a:endParaRPr lang="en-GB" sz="800" dirty="0"/>
                    </a:p>
                  </a:txBody>
                  <a:tcPr/>
                </a:tc>
                <a:extLst>
                  <a:ext uri="{0D108BD9-81ED-4DB2-BD59-A6C34878D82A}">
                    <a16:rowId xmlns:a16="http://schemas.microsoft.com/office/drawing/2014/main" val="4063933783"/>
                  </a:ext>
                </a:extLst>
              </a:tr>
              <a:tr h="282868">
                <a:tc>
                  <a:txBody>
                    <a:bodyPr/>
                    <a:lstStyle/>
                    <a:p>
                      <a:r>
                        <a:rPr lang="en-GB" sz="800" dirty="0"/>
                        <a:t>Solid State Drive (SSD)</a:t>
                      </a:r>
                    </a:p>
                  </a:txBody>
                  <a:tcPr/>
                </a:tc>
                <a:tc>
                  <a:txBody>
                    <a:bodyPr/>
                    <a:lstStyle/>
                    <a:p>
                      <a:r>
                        <a:rPr lang="en-US" sz="800" dirty="0"/>
                        <a:t>The most common</a:t>
                      </a:r>
                      <a:r>
                        <a:rPr lang="en-US" sz="800" baseline="0" dirty="0"/>
                        <a:t> storage drive. Found inn your PC.</a:t>
                      </a:r>
                      <a:endParaRPr lang="en-GB" sz="800" dirty="0"/>
                    </a:p>
                  </a:txBody>
                  <a:tcPr/>
                </a:tc>
                <a:extLst>
                  <a:ext uri="{0D108BD9-81ED-4DB2-BD59-A6C34878D82A}">
                    <a16:rowId xmlns:a16="http://schemas.microsoft.com/office/drawing/2014/main" val="36168988"/>
                  </a:ext>
                </a:extLst>
              </a:tr>
              <a:tr h="282868">
                <a:tc>
                  <a:txBody>
                    <a:bodyPr/>
                    <a:lstStyle/>
                    <a:p>
                      <a:r>
                        <a:rPr lang="en-GB" sz="800" dirty="0"/>
                        <a:t>Cloud storage</a:t>
                      </a:r>
                    </a:p>
                  </a:txBody>
                  <a:tcPr/>
                </a:tc>
                <a:tc>
                  <a:txBody>
                    <a:bodyPr/>
                    <a:lstStyle/>
                    <a:p>
                      <a:r>
                        <a:rPr lang="en-US" sz="800" dirty="0"/>
                        <a:t>Storing</a:t>
                      </a:r>
                      <a:r>
                        <a:rPr lang="en-US" sz="800" baseline="0" dirty="0"/>
                        <a:t> data online reduces use of space on SSDs. Saves automatically.</a:t>
                      </a:r>
                      <a:endParaRPr lang="en-GB" sz="800" dirty="0"/>
                    </a:p>
                  </a:txBody>
                  <a:tcPr/>
                </a:tc>
                <a:extLst>
                  <a:ext uri="{0D108BD9-81ED-4DB2-BD59-A6C34878D82A}">
                    <a16:rowId xmlns:a16="http://schemas.microsoft.com/office/drawing/2014/main" val="288478999"/>
                  </a:ext>
                </a:extLst>
              </a:tr>
              <a:tr h="282868">
                <a:tc>
                  <a:txBody>
                    <a:bodyPr/>
                    <a:lstStyle/>
                    <a:p>
                      <a:r>
                        <a:rPr lang="en-GB" sz="800" dirty="0"/>
                        <a:t>Network drives</a:t>
                      </a:r>
                    </a:p>
                  </a:txBody>
                  <a:tcPr/>
                </a:tc>
                <a:tc>
                  <a:txBody>
                    <a:bodyPr/>
                    <a:lstStyle/>
                    <a:p>
                      <a:r>
                        <a:rPr lang="en-US" sz="800" dirty="0" err="1"/>
                        <a:t>Organisations</a:t>
                      </a:r>
                      <a:r>
                        <a:rPr lang="en-US" sz="800" baseline="0" dirty="0"/>
                        <a:t> use network drives for storage, for example the student drive.</a:t>
                      </a:r>
                      <a:endParaRPr lang="en-GB" sz="800" dirty="0"/>
                    </a:p>
                  </a:txBody>
                  <a:tcPr/>
                </a:tc>
                <a:extLst>
                  <a:ext uri="{0D108BD9-81ED-4DB2-BD59-A6C34878D82A}">
                    <a16:rowId xmlns:a16="http://schemas.microsoft.com/office/drawing/2014/main" val="3401733226"/>
                  </a:ext>
                </a:extLst>
              </a:tr>
            </a:tbl>
          </a:graphicData>
        </a:graphic>
      </p:graphicFrame>
      <p:graphicFrame>
        <p:nvGraphicFramePr>
          <p:cNvPr id="3" name="Table 2"/>
          <p:cNvGraphicFramePr>
            <a:graphicFrameLocks noGrp="1"/>
          </p:cNvGraphicFramePr>
          <p:nvPr/>
        </p:nvGraphicFramePr>
        <p:xfrm>
          <a:off x="82220" y="3211730"/>
          <a:ext cx="4186376" cy="706548"/>
        </p:xfrm>
        <a:graphic>
          <a:graphicData uri="http://schemas.openxmlformats.org/drawingml/2006/table">
            <a:tbl>
              <a:tblPr firstRow="1" bandRow="1">
                <a:tableStyleId>{5C22544A-7EE6-4342-B048-85BDC9FD1C3A}</a:tableStyleId>
              </a:tblPr>
              <a:tblGrid>
                <a:gridCol w="905966">
                  <a:extLst>
                    <a:ext uri="{9D8B030D-6E8A-4147-A177-3AD203B41FA5}">
                      <a16:colId xmlns:a16="http://schemas.microsoft.com/office/drawing/2014/main" val="839027636"/>
                    </a:ext>
                  </a:extLst>
                </a:gridCol>
                <a:gridCol w="3280410">
                  <a:extLst>
                    <a:ext uri="{9D8B030D-6E8A-4147-A177-3AD203B41FA5}">
                      <a16:colId xmlns:a16="http://schemas.microsoft.com/office/drawing/2014/main" val="2470620864"/>
                    </a:ext>
                  </a:extLst>
                </a:gridCol>
              </a:tblGrid>
              <a:tr h="201196">
                <a:tc>
                  <a:txBody>
                    <a:bodyPr/>
                    <a:lstStyle/>
                    <a:p>
                      <a:r>
                        <a:rPr lang="en-US" sz="800" dirty="0"/>
                        <a:t>AUDIO OUTPUT</a:t>
                      </a:r>
                      <a:endParaRPr lang="en-GB" sz="800" dirty="0"/>
                    </a:p>
                  </a:txBody>
                  <a:tcPr/>
                </a:tc>
                <a:tc>
                  <a:txBody>
                    <a:bodyPr/>
                    <a:lstStyle/>
                    <a:p>
                      <a:r>
                        <a:rPr lang="en-US" sz="800" dirty="0"/>
                        <a:t>Description</a:t>
                      </a:r>
                      <a:endParaRPr lang="en-GB" sz="800" dirty="0"/>
                    </a:p>
                  </a:txBody>
                  <a:tcPr/>
                </a:tc>
                <a:extLst>
                  <a:ext uri="{0D108BD9-81ED-4DB2-BD59-A6C34878D82A}">
                    <a16:rowId xmlns:a16="http://schemas.microsoft.com/office/drawing/2014/main" val="1081863414"/>
                  </a:ext>
                </a:extLst>
              </a:tr>
              <a:tr h="270144">
                <a:tc>
                  <a:txBody>
                    <a:bodyPr/>
                    <a:lstStyle/>
                    <a:p>
                      <a:r>
                        <a:rPr lang="en-US" sz="800" dirty="0"/>
                        <a:t>Headphones</a:t>
                      </a:r>
                      <a:endParaRPr lang="en-GB" sz="800" dirty="0"/>
                    </a:p>
                  </a:txBody>
                  <a:tcPr/>
                </a:tc>
                <a:tc>
                  <a:txBody>
                    <a:bodyPr/>
                    <a:lstStyle/>
                    <a:p>
                      <a:r>
                        <a:rPr lang="en-US" sz="800" dirty="0"/>
                        <a:t>Mini jack or ¼” jack connection. Good</a:t>
                      </a:r>
                      <a:r>
                        <a:rPr lang="en-US" sz="800" baseline="0" dirty="0"/>
                        <a:t> for stereo field and bass frequencies</a:t>
                      </a:r>
                      <a:endParaRPr lang="en-GB" sz="800" dirty="0"/>
                    </a:p>
                  </a:txBody>
                  <a:tcPr/>
                </a:tc>
                <a:extLst>
                  <a:ext uri="{0D108BD9-81ED-4DB2-BD59-A6C34878D82A}">
                    <a16:rowId xmlns:a16="http://schemas.microsoft.com/office/drawing/2014/main" val="1659937245"/>
                  </a:ext>
                </a:extLst>
              </a:tr>
              <a:tr h="223044">
                <a:tc>
                  <a:txBody>
                    <a:bodyPr/>
                    <a:lstStyle/>
                    <a:p>
                      <a:r>
                        <a:rPr lang="en-US" sz="800" dirty="0"/>
                        <a:t>Speakers</a:t>
                      </a:r>
                      <a:endParaRPr lang="en-GB" sz="800" dirty="0"/>
                    </a:p>
                  </a:txBody>
                  <a:tcPr/>
                </a:tc>
                <a:tc>
                  <a:txBody>
                    <a:bodyPr/>
                    <a:lstStyle/>
                    <a:p>
                      <a:r>
                        <a:rPr lang="en-US" sz="800" dirty="0"/>
                        <a:t>Jack or XLR connection via audio interface.</a:t>
                      </a:r>
                      <a:endParaRPr lang="en-GB" sz="800" dirty="0"/>
                    </a:p>
                  </a:txBody>
                  <a:tcPr/>
                </a:tc>
                <a:extLst>
                  <a:ext uri="{0D108BD9-81ED-4DB2-BD59-A6C34878D82A}">
                    <a16:rowId xmlns:a16="http://schemas.microsoft.com/office/drawing/2014/main" val="3264387368"/>
                  </a:ext>
                </a:extLst>
              </a:tr>
            </a:tbl>
          </a:graphicData>
        </a:graphic>
      </p:graphicFrame>
      <p:graphicFrame>
        <p:nvGraphicFramePr>
          <p:cNvPr id="4" name="Table 3"/>
          <p:cNvGraphicFramePr>
            <a:graphicFrameLocks noGrp="1"/>
          </p:cNvGraphicFramePr>
          <p:nvPr/>
        </p:nvGraphicFramePr>
        <p:xfrm>
          <a:off x="83752" y="92043"/>
          <a:ext cx="4339456" cy="1402080"/>
        </p:xfrm>
        <a:graphic>
          <a:graphicData uri="http://schemas.openxmlformats.org/drawingml/2006/table">
            <a:tbl>
              <a:tblPr firstRow="1" bandRow="1">
                <a:tableStyleId>{5C22544A-7EE6-4342-B048-85BDC9FD1C3A}</a:tableStyleId>
              </a:tblPr>
              <a:tblGrid>
                <a:gridCol w="916949">
                  <a:extLst>
                    <a:ext uri="{9D8B030D-6E8A-4147-A177-3AD203B41FA5}">
                      <a16:colId xmlns:a16="http://schemas.microsoft.com/office/drawing/2014/main" val="3038344581"/>
                    </a:ext>
                  </a:extLst>
                </a:gridCol>
                <a:gridCol w="3422507">
                  <a:extLst>
                    <a:ext uri="{9D8B030D-6E8A-4147-A177-3AD203B41FA5}">
                      <a16:colId xmlns:a16="http://schemas.microsoft.com/office/drawing/2014/main" val="2217365377"/>
                    </a:ext>
                  </a:extLst>
                </a:gridCol>
              </a:tblGrid>
              <a:tr h="194148">
                <a:tc>
                  <a:txBody>
                    <a:bodyPr/>
                    <a:lstStyle/>
                    <a:p>
                      <a:r>
                        <a:rPr lang="en-US" sz="800" dirty="0"/>
                        <a:t>THE COMPUTER</a:t>
                      </a:r>
                      <a:endParaRPr lang="en-GB" sz="800" dirty="0"/>
                    </a:p>
                  </a:txBody>
                  <a:tcPr/>
                </a:tc>
                <a:tc>
                  <a:txBody>
                    <a:bodyPr/>
                    <a:lstStyle/>
                    <a:p>
                      <a:r>
                        <a:rPr lang="en-US" sz="800" dirty="0"/>
                        <a:t>Function</a:t>
                      </a:r>
                      <a:endParaRPr lang="en-GB" sz="800" dirty="0"/>
                    </a:p>
                  </a:txBody>
                  <a:tcPr/>
                </a:tc>
                <a:extLst>
                  <a:ext uri="{0D108BD9-81ED-4DB2-BD59-A6C34878D82A}">
                    <a16:rowId xmlns:a16="http://schemas.microsoft.com/office/drawing/2014/main" val="1154056815"/>
                  </a:ext>
                </a:extLst>
              </a:tr>
              <a:tr h="194148">
                <a:tc>
                  <a:txBody>
                    <a:bodyPr/>
                    <a:lstStyle/>
                    <a:p>
                      <a:r>
                        <a:rPr lang="en-US" sz="800" dirty="0"/>
                        <a:t>Operating system</a:t>
                      </a:r>
                      <a:endParaRPr lang="en-GB" sz="800" dirty="0"/>
                    </a:p>
                  </a:txBody>
                  <a:tcPr/>
                </a:tc>
                <a:tc>
                  <a:txBody>
                    <a:bodyPr/>
                    <a:lstStyle/>
                    <a:p>
                      <a:r>
                        <a:rPr lang="en-US" sz="800" dirty="0"/>
                        <a:t>E.g. Windows, Mac</a:t>
                      </a:r>
                      <a:r>
                        <a:rPr lang="en-US" sz="800" baseline="0" dirty="0"/>
                        <a:t> OS. The program that manages all other apps</a:t>
                      </a:r>
                      <a:endParaRPr lang="en-GB" sz="800" dirty="0"/>
                    </a:p>
                  </a:txBody>
                  <a:tcPr/>
                </a:tc>
                <a:extLst>
                  <a:ext uri="{0D108BD9-81ED-4DB2-BD59-A6C34878D82A}">
                    <a16:rowId xmlns:a16="http://schemas.microsoft.com/office/drawing/2014/main" val="397003575"/>
                  </a:ext>
                </a:extLst>
              </a:tr>
              <a:tr h="194148">
                <a:tc>
                  <a:txBody>
                    <a:bodyPr/>
                    <a:lstStyle/>
                    <a:p>
                      <a:r>
                        <a:rPr lang="en-US" sz="800" dirty="0"/>
                        <a:t>RAM</a:t>
                      </a:r>
                      <a:endParaRPr lang="en-GB" sz="800" dirty="0"/>
                    </a:p>
                  </a:txBody>
                  <a:tcPr/>
                </a:tc>
                <a:tc>
                  <a:txBody>
                    <a:bodyPr/>
                    <a:lstStyle/>
                    <a:p>
                      <a:r>
                        <a:rPr lang="en-US" sz="800" dirty="0"/>
                        <a:t>Random-access memory.</a:t>
                      </a:r>
                      <a:r>
                        <a:rPr lang="en-US" sz="800" baseline="0" dirty="0"/>
                        <a:t> Your computer’s short term memory. </a:t>
                      </a:r>
                      <a:endParaRPr lang="en-GB" sz="800" dirty="0"/>
                    </a:p>
                  </a:txBody>
                  <a:tcPr/>
                </a:tc>
                <a:extLst>
                  <a:ext uri="{0D108BD9-81ED-4DB2-BD59-A6C34878D82A}">
                    <a16:rowId xmlns:a16="http://schemas.microsoft.com/office/drawing/2014/main" val="4012171895"/>
                  </a:ext>
                </a:extLst>
              </a:tr>
              <a:tr h="194148">
                <a:tc>
                  <a:txBody>
                    <a:bodyPr/>
                    <a:lstStyle/>
                    <a:p>
                      <a:r>
                        <a:rPr lang="en-US" sz="800" dirty="0"/>
                        <a:t>Hard drives</a:t>
                      </a:r>
                      <a:endParaRPr lang="en-GB" sz="800" dirty="0"/>
                    </a:p>
                  </a:txBody>
                  <a:tcPr/>
                </a:tc>
                <a:tc>
                  <a:txBody>
                    <a:bodyPr/>
                    <a:lstStyle/>
                    <a:p>
                      <a:r>
                        <a:rPr lang="en-US" sz="800" dirty="0"/>
                        <a:t>Where data is stored on your PC.</a:t>
                      </a:r>
                      <a:endParaRPr lang="en-GB" sz="800" dirty="0"/>
                    </a:p>
                  </a:txBody>
                  <a:tcPr/>
                </a:tc>
                <a:extLst>
                  <a:ext uri="{0D108BD9-81ED-4DB2-BD59-A6C34878D82A}">
                    <a16:rowId xmlns:a16="http://schemas.microsoft.com/office/drawing/2014/main" val="4066908020"/>
                  </a:ext>
                </a:extLst>
              </a:tr>
              <a:tr h="315491">
                <a:tc>
                  <a:txBody>
                    <a:bodyPr/>
                    <a:lstStyle/>
                    <a:p>
                      <a:r>
                        <a:rPr lang="en-US" sz="800" dirty="0"/>
                        <a:t>Processor</a:t>
                      </a:r>
                      <a:endParaRPr lang="en-GB" sz="800" dirty="0"/>
                    </a:p>
                  </a:txBody>
                  <a:tcPr/>
                </a:tc>
                <a:tc>
                  <a:txBody>
                    <a:bodyPr/>
                    <a:lstStyle/>
                    <a:p>
                      <a:r>
                        <a:rPr lang="en-US" sz="800" dirty="0"/>
                        <a:t>Tells everything</a:t>
                      </a:r>
                      <a:r>
                        <a:rPr lang="en-US" sz="800" baseline="0" dirty="0"/>
                        <a:t> what to do, from your display to your disk drives. The higher number in the series, the more processing power you have.</a:t>
                      </a:r>
                      <a:endParaRPr lang="en-GB" sz="800" dirty="0"/>
                    </a:p>
                  </a:txBody>
                  <a:tcPr/>
                </a:tc>
                <a:extLst>
                  <a:ext uri="{0D108BD9-81ED-4DB2-BD59-A6C34878D82A}">
                    <a16:rowId xmlns:a16="http://schemas.microsoft.com/office/drawing/2014/main" val="232930248"/>
                  </a:ext>
                </a:extLst>
              </a:tr>
              <a:tr h="194148">
                <a:tc>
                  <a:txBody>
                    <a:bodyPr/>
                    <a:lstStyle/>
                    <a:p>
                      <a:r>
                        <a:rPr lang="en-US" sz="800" dirty="0"/>
                        <a:t>Display</a:t>
                      </a:r>
                      <a:r>
                        <a:rPr lang="en-US" sz="800" baseline="0" dirty="0"/>
                        <a:t> </a:t>
                      </a:r>
                      <a:endParaRPr lang="en-GB" sz="800" dirty="0"/>
                    </a:p>
                  </a:txBody>
                  <a:tcPr/>
                </a:tc>
                <a:tc>
                  <a:txBody>
                    <a:bodyPr/>
                    <a:lstStyle/>
                    <a:p>
                      <a:r>
                        <a:rPr lang="en-US" sz="800" dirty="0"/>
                        <a:t>The look</a:t>
                      </a:r>
                      <a:r>
                        <a:rPr lang="en-US" sz="800" baseline="0" dirty="0"/>
                        <a:t> of your screen, from brightness to shortcuts</a:t>
                      </a:r>
                      <a:endParaRPr lang="en-GB" sz="800" dirty="0"/>
                    </a:p>
                  </a:txBody>
                  <a:tcPr/>
                </a:tc>
                <a:extLst>
                  <a:ext uri="{0D108BD9-81ED-4DB2-BD59-A6C34878D82A}">
                    <a16:rowId xmlns:a16="http://schemas.microsoft.com/office/drawing/2014/main" val="1674763881"/>
                  </a:ext>
                </a:extLst>
              </a:tr>
            </a:tbl>
          </a:graphicData>
        </a:graphic>
      </p:graphicFrame>
      <p:graphicFrame>
        <p:nvGraphicFramePr>
          <p:cNvPr id="6" name="Table 5"/>
          <p:cNvGraphicFramePr>
            <a:graphicFrameLocks noGrp="1"/>
          </p:cNvGraphicFramePr>
          <p:nvPr/>
        </p:nvGraphicFramePr>
        <p:xfrm>
          <a:off x="65045" y="4003022"/>
          <a:ext cx="4999185" cy="1694643"/>
        </p:xfrm>
        <a:graphic>
          <a:graphicData uri="http://schemas.openxmlformats.org/drawingml/2006/table">
            <a:tbl>
              <a:tblPr firstRow="1" bandRow="1">
                <a:tableStyleId>{5C22544A-7EE6-4342-B048-85BDC9FD1C3A}</a:tableStyleId>
              </a:tblPr>
              <a:tblGrid>
                <a:gridCol w="1265516">
                  <a:extLst>
                    <a:ext uri="{9D8B030D-6E8A-4147-A177-3AD203B41FA5}">
                      <a16:colId xmlns:a16="http://schemas.microsoft.com/office/drawing/2014/main" val="2289339886"/>
                    </a:ext>
                  </a:extLst>
                </a:gridCol>
                <a:gridCol w="3733669">
                  <a:extLst>
                    <a:ext uri="{9D8B030D-6E8A-4147-A177-3AD203B41FA5}">
                      <a16:colId xmlns:a16="http://schemas.microsoft.com/office/drawing/2014/main" val="1096223175"/>
                    </a:ext>
                  </a:extLst>
                </a:gridCol>
              </a:tblGrid>
              <a:tr h="244033">
                <a:tc>
                  <a:txBody>
                    <a:bodyPr/>
                    <a:lstStyle/>
                    <a:p>
                      <a:r>
                        <a:rPr lang="en-US" sz="800" dirty="0"/>
                        <a:t>MIDI CONTROLLERS</a:t>
                      </a:r>
                      <a:endParaRPr lang="en-GB" sz="800" dirty="0"/>
                    </a:p>
                  </a:txBody>
                  <a:tcPr/>
                </a:tc>
                <a:tc>
                  <a:txBody>
                    <a:bodyPr/>
                    <a:lstStyle/>
                    <a:p>
                      <a:r>
                        <a:rPr lang="en-US" sz="800" dirty="0"/>
                        <a:t>Description</a:t>
                      </a:r>
                      <a:endParaRPr lang="en-GB" sz="800" dirty="0"/>
                    </a:p>
                  </a:txBody>
                  <a:tcPr/>
                </a:tc>
                <a:extLst>
                  <a:ext uri="{0D108BD9-81ED-4DB2-BD59-A6C34878D82A}">
                    <a16:rowId xmlns:a16="http://schemas.microsoft.com/office/drawing/2014/main" val="2630983043"/>
                  </a:ext>
                </a:extLst>
              </a:tr>
              <a:tr h="370840">
                <a:tc>
                  <a:txBody>
                    <a:bodyPr/>
                    <a:lstStyle/>
                    <a:p>
                      <a:r>
                        <a:rPr lang="en-US" sz="800" dirty="0"/>
                        <a:t>MIDI (musical instrument digital interface)</a:t>
                      </a:r>
                      <a:endParaRPr lang="en-GB" sz="800" dirty="0"/>
                    </a:p>
                  </a:txBody>
                  <a:tcPr/>
                </a:tc>
                <a:tc>
                  <a:txBody>
                    <a:bodyPr/>
                    <a:lstStyle/>
                    <a:p>
                      <a:r>
                        <a:rPr lang="en-US" sz="800" dirty="0"/>
                        <a:t>Used to transmit music, e.g. from a MIDI keyboard</a:t>
                      </a:r>
                      <a:r>
                        <a:rPr lang="en-US" sz="800" baseline="0" dirty="0"/>
                        <a:t> to a DAW. All values are 0-127 and the main information is pitch, velocity and duration.</a:t>
                      </a:r>
                      <a:endParaRPr lang="en-GB" sz="800" dirty="0"/>
                    </a:p>
                  </a:txBody>
                  <a:tcPr/>
                </a:tc>
                <a:extLst>
                  <a:ext uri="{0D108BD9-81ED-4DB2-BD59-A6C34878D82A}">
                    <a16:rowId xmlns:a16="http://schemas.microsoft.com/office/drawing/2014/main" val="2311799020"/>
                  </a:ext>
                </a:extLst>
              </a:tr>
              <a:tr h="251730">
                <a:tc>
                  <a:txBody>
                    <a:bodyPr/>
                    <a:lstStyle/>
                    <a:p>
                      <a:r>
                        <a:rPr lang="en-US" sz="800" dirty="0"/>
                        <a:t>MIDI Keyboard</a:t>
                      </a:r>
                      <a:endParaRPr lang="en-GB" sz="800" dirty="0"/>
                    </a:p>
                  </a:txBody>
                  <a:tcPr/>
                </a:tc>
                <a:tc>
                  <a:txBody>
                    <a:bodyPr/>
                    <a:lstStyle/>
                    <a:p>
                      <a:r>
                        <a:rPr lang="en-US" sz="800" dirty="0"/>
                        <a:t>The</a:t>
                      </a:r>
                      <a:r>
                        <a:rPr lang="en-US" sz="800" baseline="0" dirty="0"/>
                        <a:t> most common MIDI controller. Connected via USB or MIDI cable.</a:t>
                      </a:r>
                      <a:endParaRPr lang="en-GB" sz="800" dirty="0"/>
                    </a:p>
                  </a:txBody>
                  <a:tcPr/>
                </a:tc>
                <a:extLst>
                  <a:ext uri="{0D108BD9-81ED-4DB2-BD59-A6C34878D82A}">
                    <a16:rowId xmlns:a16="http://schemas.microsoft.com/office/drawing/2014/main" val="561296177"/>
                  </a:ext>
                </a:extLst>
              </a:tr>
              <a:tr h="370840">
                <a:tc>
                  <a:txBody>
                    <a:bodyPr/>
                    <a:lstStyle/>
                    <a:p>
                      <a:r>
                        <a:rPr lang="en-US" sz="800" dirty="0"/>
                        <a:t>MIDI guitar, percussion, wind instruments and DJ controllers</a:t>
                      </a:r>
                      <a:endParaRPr lang="en-GB" sz="800" dirty="0"/>
                    </a:p>
                  </a:txBody>
                  <a:tcPr/>
                </a:tc>
                <a:tc>
                  <a:txBody>
                    <a:bodyPr/>
                    <a:lstStyle/>
                    <a:p>
                      <a:r>
                        <a:rPr lang="en-US" sz="800" dirty="0"/>
                        <a:t>Other</a:t>
                      </a:r>
                      <a:r>
                        <a:rPr lang="en-US" sz="800" baseline="0" dirty="0"/>
                        <a:t> MIDI instruments. They perform like guitars etc. but you can choose synthesized sounds or transmit the data to another device, e.g. the DAW in your PC.</a:t>
                      </a:r>
                      <a:endParaRPr lang="en-GB" sz="800" dirty="0"/>
                    </a:p>
                  </a:txBody>
                  <a:tcPr/>
                </a:tc>
                <a:extLst>
                  <a:ext uri="{0D108BD9-81ED-4DB2-BD59-A6C34878D82A}">
                    <a16:rowId xmlns:a16="http://schemas.microsoft.com/office/drawing/2014/main" val="1611262135"/>
                  </a:ext>
                </a:extLst>
              </a:tr>
              <a:tr h="370840">
                <a:tc>
                  <a:txBody>
                    <a:bodyPr/>
                    <a:lstStyle/>
                    <a:p>
                      <a:r>
                        <a:rPr lang="en-US" sz="800" dirty="0"/>
                        <a:t>Control surfaces</a:t>
                      </a:r>
                      <a:endParaRPr lang="en-GB" sz="800" dirty="0"/>
                    </a:p>
                  </a:txBody>
                  <a:tcPr/>
                </a:tc>
                <a:tc>
                  <a:txBody>
                    <a:bodyPr/>
                    <a:lstStyle/>
                    <a:p>
                      <a:r>
                        <a:rPr lang="en-US" sz="800" dirty="0"/>
                        <a:t>The keys of a MIDI keyboard are most common but faders, knobs,</a:t>
                      </a:r>
                      <a:r>
                        <a:rPr lang="en-US" sz="800" baseline="0" dirty="0"/>
                        <a:t> pads and data wheels are also featured on MIDI controllers.</a:t>
                      </a:r>
                      <a:endParaRPr lang="en-GB" sz="800" dirty="0"/>
                    </a:p>
                  </a:txBody>
                  <a:tcPr/>
                </a:tc>
                <a:extLst>
                  <a:ext uri="{0D108BD9-81ED-4DB2-BD59-A6C34878D82A}">
                    <a16:rowId xmlns:a16="http://schemas.microsoft.com/office/drawing/2014/main" val="931480535"/>
                  </a:ext>
                </a:extLst>
              </a:tr>
            </a:tbl>
          </a:graphicData>
        </a:graphic>
      </p:graphicFrame>
      <p:pic>
        <p:nvPicPr>
          <p:cNvPr id="8" name="Picture 7"/>
          <p:cNvPicPr>
            <a:picLocks noChangeAspect="1"/>
          </p:cNvPicPr>
          <p:nvPr/>
        </p:nvPicPr>
        <p:blipFill>
          <a:blip r:embed="rId5"/>
          <a:stretch>
            <a:fillRect/>
          </a:stretch>
        </p:blipFill>
        <p:spPr>
          <a:xfrm>
            <a:off x="110560" y="5867154"/>
            <a:ext cx="1771282" cy="604434"/>
          </a:xfrm>
          <a:prstGeom prst="rect">
            <a:avLst/>
          </a:prstGeom>
        </p:spPr>
      </p:pic>
      <p:sp>
        <p:nvSpPr>
          <p:cNvPr id="10" name="TextBox 9"/>
          <p:cNvSpPr txBox="1"/>
          <p:nvPr/>
        </p:nvSpPr>
        <p:spPr>
          <a:xfrm>
            <a:off x="1947496" y="5671956"/>
            <a:ext cx="3510850" cy="1077218"/>
          </a:xfrm>
          <a:prstGeom prst="rect">
            <a:avLst/>
          </a:prstGeom>
          <a:noFill/>
        </p:spPr>
        <p:txBody>
          <a:bodyPr wrap="square" rtlCol="0">
            <a:spAutoFit/>
          </a:bodyPr>
          <a:lstStyle/>
          <a:p>
            <a:r>
              <a:rPr lang="en-US" sz="800" b="1" u="sng" dirty="0"/>
              <a:t>AUDIO INTERFACE</a:t>
            </a:r>
          </a:p>
          <a:p>
            <a:r>
              <a:rPr lang="en-US" sz="800" b="1" dirty="0"/>
              <a:t>Line input: </a:t>
            </a:r>
            <a:r>
              <a:rPr lang="en-US" sz="800" dirty="0"/>
              <a:t>RCA phono cable; ¼” jack</a:t>
            </a:r>
            <a:r>
              <a:rPr lang="en-GB" sz="800" dirty="0"/>
              <a:t>, stereo ¼” jack, mini jack</a:t>
            </a:r>
          </a:p>
          <a:p>
            <a:r>
              <a:rPr lang="en-US" sz="800" b="1" dirty="0"/>
              <a:t>Microphone input: </a:t>
            </a:r>
            <a:r>
              <a:rPr lang="en-US" sz="800" dirty="0"/>
              <a:t>External line return (XLR), ¼” jack, USB</a:t>
            </a:r>
          </a:p>
          <a:p>
            <a:r>
              <a:rPr lang="en-US" sz="800" b="1" dirty="0"/>
              <a:t>Instrument input: </a:t>
            </a:r>
            <a:r>
              <a:rPr lang="en-US" sz="800" dirty="0"/>
              <a:t>Direct injection (DI) – plug straight in with a ¼” jack</a:t>
            </a:r>
            <a:endParaRPr lang="en-GB" sz="800" dirty="0"/>
          </a:p>
          <a:p>
            <a:r>
              <a:rPr lang="en-US" sz="800" b="1" dirty="0"/>
              <a:t>PC connectivity: </a:t>
            </a:r>
            <a:r>
              <a:rPr lang="en-US" sz="800" dirty="0"/>
              <a:t>USB</a:t>
            </a:r>
          </a:p>
          <a:p>
            <a:r>
              <a:rPr lang="en-US" sz="800" b="1" dirty="0"/>
              <a:t>Speaker output: </a:t>
            </a:r>
            <a:r>
              <a:rPr lang="en-US" sz="800" dirty="0"/>
              <a:t>¼” jack – balanced or unbalanced</a:t>
            </a:r>
          </a:p>
          <a:p>
            <a:r>
              <a:rPr lang="en-US" sz="800" b="1" dirty="0"/>
              <a:t>Phantom power: </a:t>
            </a:r>
            <a:r>
              <a:rPr lang="en-US" sz="800" dirty="0"/>
              <a:t>+48v for condenser mics</a:t>
            </a:r>
          </a:p>
          <a:p>
            <a:r>
              <a:rPr lang="en-US" sz="800" b="1" dirty="0"/>
              <a:t>Gain control: </a:t>
            </a:r>
            <a:r>
              <a:rPr lang="en-US" sz="800" dirty="0"/>
              <a:t>to boost signal</a:t>
            </a:r>
          </a:p>
        </p:txBody>
      </p:sp>
      <p:graphicFrame>
        <p:nvGraphicFramePr>
          <p:cNvPr id="12" name="Table 11"/>
          <p:cNvGraphicFramePr>
            <a:graphicFrameLocks noGrp="1"/>
          </p:cNvGraphicFramePr>
          <p:nvPr/>
        </p:nvGraphicFramePr>
        <p:xfrm>
          <a:off x="5208204" y="704481"/>
          <a:ext cx="3918599" cy="2865501"/>
        </p:xfrm>
        <a:graphic>
          <a:graphicData uri="http://schemas.openxmlformats.org/drawingml/2006/table">
            <a:tbl>
              <a:tblPr firstRow="1" bandRow="1">
                <a:tableStyleId>{5C22544A-7EE6-4342-B048-85BDC9FD1C3A}</a:tableStyleId>
              </a:tblPr>
              <a:tblGrid>
                <a:gridCol w="1270976">
                  <a:extLst>
                    <a:ext uri="{9D8B030D-6E8A-4147-A177-3AD203B41FA5}">
                      <a16:colId xmlns:a16="http://schemas.microsoft.com/office/drawing/2014/main" val="1346964477"/>
                    </a:ext>
                  </a:extLst>
                </a:gridCol>
                <a:gridCol w="2647623">
                  <a:extLst>
                    <a:ext uri="{9D8B030D-6E8A-4147-A177-3AD203B41FA5}">
                      <a16:colId xmlns:a16="http://schemas.microsoft.com/office/drawing/2014/main" val="1431074724"/>
                    </a:ext>
                  </a:extLst>
                </a:gridCol>
              </a:tblGrid>
              <a:tr h="238021">
                <a:tc>
                  <a:txBody>
                    <a:bodyPr/>
                    <a:lstStyle/>
                    <a:p>
                      <a:r>
                        <a:rPr lang="en-US" sz="800" dirty="0"/>
                        <a:t>DIGITAL AUDIO WORKSTATIONS </a:t>
                      </a:r>
                      <a:r>
                        <a:rPr lang="en-US" sz="800" baseline="0" dirty="0"/>
                        <a:t>(DAWs)</a:t>
                      </a:r>
                      <a:endParaRPr lang="en-GB" sz="800" dirty="0"/>
                    </a:p>
                  </a:txBody>
                  <a:tcPr/>
                </a:tc>
                <a:tc>
                  <a:txBody>
                    <a:bodyPr/>
                    <a:lstStyle/>
                    <a:p>
                      <a:r>
                        <a:rPr lang="en-US" sz="800" dirty="0"/>
                        <a:t>Description</a:t>
                      </a:r>
                      <a:endParaRPr lang="en-GB" sz="800" dirty="0"/>
                    </a:p>
                  </a:txBody>
                  <a:tcPr/>
                </a:tc>
                <a:extLst>
                  <a:ext uri="{0D108BD9-81ED-4DB2-BD59-A6C34878D82A}">
                    <a16:rowId xmlns:a16="http://schemas.microsoft.com/office/drawing/2014/main" val="2930558253"/>
                  </a:ext>
                </a:extLst>
              </a:tr>
              <a:tr h="345567">
                <a:tc>
                  <a:txBody>
                    <a:bodyPr/>
                    <a:lstStyle/>
                    <a:p>
                      <a:r>
                        <a:rPr lang="en-US" sz="800" dirty="0"/>
                        <a:t>Cloud-based</a:t>
                      </a:r>
                      <a:endParaRPr lang="en-GB" sz="800" dirty="0"/>
                    </a:p>
                  </a:txBody>
                  <a:tcPr/>
                </a:tc>
                <a:tc>
                  <a:txBody>
                    <a:bodyPr/>
                    <a:lstStyle/>
                    <a:p>
                      <a:r>
                        <a:rPr lang="en-US" sz="800" dirty="0"/>
                        <a:t>E.g.</a:t>
                      </a:r>
                      <a:r>
                        <a:rPr lang="en-US" sz="800" baseline="0" dirty="0"/>
                        <a:t> </a:t>
                      </a:r>
                      <a:r>
                        <a:rPr lang="en-US" sz="800" baseline="0" dirty="0" err="1"/>
                        <a:t>Bandlab</a:t>
                      </a:r>
                      <a:r>
                        <a:rPr lang="en-US" sz="800" baseline="0" dirty="0"/>
                        <a:t>. Often free to use with fees for extra services. </a:t>
                      </a:r>
                      <a:endParaRPr lang="en-GB" sz="800" dirty="0"/>
                    </a:p>
                  </a:txBody>
                  <a:tcPr/>
                </a:tc>
                <a:extLst>
                  <a:ext uri="{0D108BD9-81ED-4DB2-BD59-A6C34878D82A}">
                    <a16:rowId xmlns:a16="http://schemas.microsoft.com/office/drawing/2014/main" val="2026597533"/>
                  </a:ext>
                </a:extLst>
              </a:tr>
              <a:tr h="345567">
                <a:tc>
                  <a:txBody>
                    <a:bodyPr/>
                    <a:lstStyle/>
                    <a:p>
                      <a:r>
                        <a:rPr lang="en-US" sz="800" dirty="0"/>
                        <a:t>Desktop applications</a:t>
                      </a:r>
                      <a:endParaRPr lang="en-GB" sz="800" dirty="0"/>
                    </a:p>
                  </a:txBody>
                  <a:tcPr/>
                </a:tc>
                <a:tc>
                  <a:txBody>
                    <a:bodyPr/>
                    <a:lstStyle/>
                    <a:p>
                      <a:r>
                        <a:rPr lang="en-US" sz="800" dirty="0"/>
                        <a:t>E.g. Logic, </a:t>
                      </a:r>
                      <a:r>
                        <a:rPr lang="en-US" sz="800" dirty="0" err="1"/>
                        <a:t>ProTools</a:t>
                      </a:r>
                      <a:r>
                        <a:rPr lang="en-US" sz="800" dirty="0"/>
                        <a:t>. Often used by professionals.</a:t>
                      </a:r>
                      <a:endParaRPr lang="en-GB" sz="800" dirty="0"/>
                    </a:p>
                  </a:txBody>
                  <a:tcPr/>
                </a:tc>
                <a:extLst>
                  <a:ext uri="{0D108BD9-81ED-4DB2-BD59-A6C34878D82A}">
                    <a16:rowId xmlns:a16="http://schemas.microsoft.com/office/drawing/2014/main" val="195405407"/>
                  </a:ext>
                </a:extLst>
              </a:tr>
              <a:tr h="345567">
                <a:tc>
                  <a:txBody>
                    <a:bodyPr/>
                    <a:lstStyle/>
                    <a:p>
                      <a:r>
                        <a:rPr lang="en-US" sz="800" dirty="0"/>
                        <a:t>Audio bit depth</a:t>
                      </a:r>
                      <a:endParaRPr lang="en-GB" sz="800" dirty="0"/>
                    </a:p>
                  </a:txBody>
                  <a:tcPr/>
                </a:tc>
                <a:tc>
                  <a:txBody>
                    <a:bodyPr/>
                    <a:lstStyle/>
                    <a:p>
                      <a:r>
                        <a:rPr lang="en-US" sz="800" dirty="0"/>
                        <a:t>To</a:t>
                      </a:r>
                      <a:r>
                        <a:rPr lang="en-US" sz="800" baseline="0" dirty="0"/>
                        <a:t> digitize audio, digital converters convert audio into samples of data. The ‘bit depth’ refers to the range of data within each sample. The higher bit depth, the better the quality. 24-bit is common. This results in larger file sizes.</a:t>
                      </a:r>
                      <a:endParaRPr lang="en-GB" sz="800" dirty="0"/>
                    </a:p>
                  </a:txBody>
                  <a:tcPr/>
                </a:tc>
                <a:extLst>
                  <a:ext uri="{0D108BD9-81ED-4DB2-BD59-A6C34878D82A}">
                    <a16:rowId xmlns:a16="http://schemas.microsoft.com/office/drawing/2014/main" val="3328381100"/>
                  </a:ext>
                </a:extLst>
              </a:tr>
              <a:tr h="345567">
                <a:tc>
                  <a:txBody>
                    <a:bodyPr/>
                    <a:lstStyle/>
                    <a:p>
                      <a:r>
                        <a:rPr lang="en-US" sz="800" dirty="0"/>
                        <a:t>Sample rate</a:t>
                      </a:r>
                      <a:endParaRPr lang="en-GB" sz="800" dirty="0"/>
                    </a:p>
                  </a:txBody>
                  <a:tcPr/>
                </a:tc>
                <a:tc>
                  <a:txBody>
                    <a:bodyPr/>
                    <a:lstStyle/>
                    <a:p>
                      <a:r>
                        <a:rPr lang="en-US" sz="800" dirty="0"/>
                        <a:t>How often a sample is taken in the digital conversion. 44.1kHz is the minimum required. 192kHz is high. Again, the bigger, the better but this means larger file sizes.</a:t>
                      </a:r>
                      <a:endParaRPr lang="en-GB" sz="800" dirty="0"/>
                    </a:p>
                  </a:txBody>
                  <a:tcPr/>
                </a:tc>
                <a:extLst>
                  <a:ext uri="{0D108BD9-81ED-4DB2-BD59-A6C34878D82A}">
                    <a16:rowId xmlns:a16="http://schemas.microsoft.com/office/drawing/2014/main" val="536633835"/>
                  </a:ext>
                </a:extLst>
              </a:tr>
              <a:tr h="345567">
                <a:tc>
                  <a:txBody>
                    <a:bodyPr/>
                    <a:lstStyle/>
                    <a:p>
                      <a:r>
                        <a:rPr lang="en-US" sz="800" dirty="0"/>
                        <a:t>Buffer size settings</a:t>
                      </a:r>
                      <a:endParaRPr lang="en-GB" sz="800" dirty="0"/>
                    </a:p>
                  </a:txBody>
                  <a:tcPr/>
                </a:tc>
                <a:tc>
                  <a:txBody>
                    <a:bodyPr/>
                    <a:lstStyle/>
                    <a:p>
                      <a:r>
                        <a:rPr lang="en-US" sz="800" dirty="0"/>
                        <a:t>To record smoothly, reduce your buffer size. Higher buffer settings can increase latency (lag between</a:t>
                      </a:r>
                      <a:r>
                        <a:rPr lang="en-US" sz="800" baseline="0" dirty="0"/>
                        <a:t> input and recording).</a:t>
                      </a:r>
                      <a:r>
                        <a:rPr lang="en-US" sz="800" dirty="0"/>
                        <a:t> To mix, increase it</a:t>
                      </a:r>
                      <a:r>
                        <a:rPr lang="en-US" sz="800" baseline="0" dirty="0"/>
                        <a:t> to avoid crashing.</a:t>
                      </a:r>
                      <a:r>
                        <a:rPr lang="en-US" sz="800" dirty="0"/>
                        <a:t> </a:t>
                      </a:r>
                      <a:endParaRPr lang="en-GB" sz="800" dirty="0"/>
                    </a:p>
                  </a:txBody>
                  <a:tcPr/>
                </a:tc>
                <a:extLst>
                  <a:ext uri="{0D108BD9-81ED-4DB2-BD59-A6C34878D82A}">
                    <a16:rowId xmlns:a16="http://schemas.microsoft.com/office/drawing/2014/main" val="317450575"/>
                  </a:ext>
                </a:extLst>
              </a:tr>
              <a:tr h="345567">
                <a:tc>
                  <a:txBody>
                    <a:bodyPr/>
                    <a:lstStyle/>
                    <a:p>
                      <a:r>
                        <a:rPr lang="en-US" sz="800" dirty="0"/>
                        <a:t>Stereo tracks/mono tracks</a:t>
                      </a:r>
                      <a:endParaRPr lang="en-GB" sz="800" dirty="0"/>
                    </a:p>
                  </a:txBody>
                  <a:tcPr/>
                </a:tc>
                <a:tc>
                  <a:txBody>
                    <a:bodyPr/>
                    <a:lstStyle/>
                    <a:p>
                      <a:r>
                        <a:rPr lang="en-US" sz="800" dirty="0"/>
                        <a:t>Stereo tracks feature</a:t>
                      </a:r>
                      <a:r>
                        <a:rPr lang="en-US" sz="800" baseline="0" dirty="0"/>
                        <a:t> two audio channels (left and right), mono are just one.</a:t>
                      </a:r>
                      <a:endParaRPr lang="en-GB" sz="800" dirty="0"/>
                    </a:p>
                  </a:txBody>
                  <a:tcPr/>
                </a:tc>
                <a:extLst>
                  <a:ext uri="{0D108BD9-81ED-4DB2-BD59-A6C34878D82A}">
                    <a16:rowId xmlns:a16="http://schemas.microsoft.com/office/drawing/2014/main" val="3637011353"/>
                  </a:ext>
                </a:extLst>
              </a:tr>
            </a:tbl>
          </a:graphicData>
        </a:graphic>
      </p:graphicFrame>
      <p:sp>
        <p:nvSpPr>
          <p:cNvPr id="25" name="TextBox 24"/>
          <p:cNvSpPr txBox="1"/>
          <p:nvPr/>
        </p:nvSpPr>
        <p:spPr>
          <a:xfrm>
            <a:off x="3397552" y="1614380"/>
            <a:ext cx="1810652" cy="1446550"/>
          </a:xfrm>
          <a:prstGeom prst="rect">
            <a:avLst/>
          </a:prstGeom>
          <a:noFill/>
        </p:spPr>
        <p:txBody>
          <a:bodyPr wrap="square" rtlCol="0">
            <a:spAutoFit/>
          </a:bodyPr>
          <a:lstStyle/>
          <a:p>
            <a:r>
              <a:rPr lang="en-US" sz="800" b="1" dirty="0"/>
              <a:t>A note on MIDI interfaces:</a:t>
            </a:r>
          </a:p>
          <a:p>
            <a:r>
              <a:rPr lang="en-US" sz="800" dirty="0"/>
              <a:t>Most MIDI controllers have a</a:t>
            </a:r>
            <a:r>
              <a:rPr lang="en-US" sz="800" b="1" dirty="0"/>
              <a:t> MIDI interface</a:t>
            </a:r>
            <a:r>
              <a:rPr lang="en-US" sz="800" dirty="0"/>
              <a:t> inbuilt, meaning you can plug them straight into your computer via USB. These contain MIDI inputs (MIDI IN), outputs (MIDI OUT) and MIDI throughputs (MIDI THRU). Old devices require you to connect an external MIDI interface to connect to your PC. These use a MIDI cable that has a DIN connector – a special 5-pin cable.</a:t>
            </a:r>
            <a:endParaRPr lang="en-GB" sz="800" dirty="0"/>
          </a:p>
        </p:txBody>
      </p:sp>
      <p:graphicFrame>
        <p:nvGraphicFramePr>
          <p:cNvPr id="5" name="Table 6">
            <a:extLst>
              <a:ext uri="{FF2B5EF4-FFF2-40B4-BE49-F238E27FC236}">
                <a16:creationId xmlns:a16="http://schemas.microsoft.com/office/drawing/2014/main" id="{5AFFA0FA-4611-43A3-93FD-DB009F1B6A94}"/>
              </a:ext>
            </a:extLst>
          </p:cNvPr>
          <p:cNvGraphicFramePr>
            <a:graphicFrameLocks noGrp="1"/>
          </p:cNvGraphicFramePr>
          <p:nvPr>
            <p:extLst>
              <p:ext uri="{D42A27DB-BD31-4B8C-83A1-F6EECF244321}">
                <p14:modId xmlns:p14="http://schemas.microsoft.com/office/powerpoint/2010/main" val="615355166"/>
              </p:ext>
            </p:extLst>
          </p:nvPr>
        </p:nvGraphicFramePr>
        <p:xfrm>
          <a:off x="5137314" y="4289121"/>
          <a:ext cx="3838816" cy="2377902"/>
        </p:xfrm>
        <a:graphic>
          <a:graphicData uri="http://schemas.openxmlformats.org/drawingml/2006/table">
            <a:tbl>
              <a:tblPr firstRow="1" bandRow="1">
                <a:tableStyleId>{5C22544A-7EE6-4342-B048-85BDC9FD1C3A}</a:tableStyleId>
              </a:tblPr>
              <a:tblGrid>
                <a:gridCol w="906269">
                  <a:extLst>
                    <a:ext uri="{9D8B030D-6E8A-4147-A177-3AD203B41FA5}">
                      <a16:colId xmlns:a16="http://schemas.microsoft.com/office/drawing/2014/main" val="126408666"/>
                    </a:ext>
                  </a:extLst>
                </a:gridCol>
                <a:gridCol w="2932547">
                  <a:extLst>
                    <a:ext uri="{9D8B030D-6E8A-4147-A177-3AD203B41FA5}">
                      <a16:colId xmlns:a16="http://schemas.microsoft.com/office/drawing/2014/main" val="277581663"/>
                    </a:ext>
                  </a:extLst>
                </a:gridCol>
              </a:tblGrid>
              <a:tr h="213591">
                <a:tc>
                  <a:txBody>
                    <a:bodyPr/>
                    <a:lstStyle/>
                    <a:p>
                      <a:r>
                        <a:rPr lang="en-GB" sz="800" dirty="0"/>
                        <a:t>MIDI Editing</a:t>
                      </a:r>
                    </a:p>
                  </a:txBody>
                  <a:tcPr/>
                </a:tc>
                <a:tc>
                  <a:txBody>
                    <a:bodyPr/>
                    <a:lstStyle/>
                    <a:p>
                      <a:r>
                        <a:rPr lang="en-GB" sz="800" dirty="0"/>
                        <a:t>Definition</a:t>
                      </a:r>
                    </a:p>
                  </a:txBody>
                  <a:tcPr/>
                </a:tc>
                <a:extLst>
                  <a:ext uri="{0D108BD9-81ED-4DB2-BD59-A6C34878D82A}">
                    <a16:rowId xmlns:a16="http://schemas.microsoft.com/office/drawing/2014/main" val="1341209985"/>
                  </a:ext>
                </a:extLst>
              </a:tr>
              <a:tr h="213591">
                <a:tc>
                  <a:txBody>
                    <a:bodyPr/>
                    <a:lstStyle/>
                    <a:p>
                      <a:r>
                        <a:rPr lang="en-GB" sz="800" dirty="0"/>
                        <a:t>Cut, copy, paste</a:t>
                      </a:r>
                    </a:p>
                  </a:txBody>
                  <a:tcPr/>
                </a:tc>
                <a:tc>
                  <a:txBody>
                    <a:bodyPr/>
                    <a:lstStyle/>
                    <a:p>
                      <a:r>
                        <a:rPr lang="en-GB" sz="800" dirty="0"/>
                        <a:t>Regular tools used to edit notes in your editing grid</a:t>
                      </a:r>
                    </a:p>
                  </a:txBody>
                  <a:tcPr/>
                </a:tc>
                <a:extLst>
                  <a:ext uri="{0D108BD9-81ED-4DB2-BD59-A6C34878D82A}">
                    <a16:rowId xmlns:a16="http://schemas.microsoft.com/office/drawing/2014/main" val="3037198363"/>
                  </a:ext>
                </a:extLst>
              </a:tr>
              <a:tr h="213591">
                <a:tc>
                  <a:txBody>
                    <a:bodyPr/>
                    <a:lstStyle/>
                    <a:p>
                      <a:r>
                        <a:rPr lang="en-GB" sz="800" dirty="0"/>
                        <a:t>Quantisation</a:t>
                      </a:r>
                    </a:p>
                  </a:txBody>
                  <a:tcPr/>
                </a:tc>
                <a:tc>
                  <a:txBody>
                    <a:bodyPr/>
                    <a:lstStyle/>
                    <a:p>
                      <a:r>
                        <a:rPr lang="en-GB" sz="800" dirty="0"/>
                        <a:t>The process that puts your notes in time by snapping them to the grid. You can make quantisation sound more realistic by using </a:t>
                      </a:r>
                      <a:r>
                        <a:rPr lang="en-GB" sz="800" b="1" dirty="0"/>
                        <a:t>humanisation</a:t>
                      </a:r>
                      <a:r>
                        <a:rPr lang="en-GB" sz="800" dirty="0"/>
                        <a:t> or </a:t>
                      </a:r>
                      <a:r>
                        <a:rPr lang="en-GB" sz="800" b="1" dirty="0"/>
                        <a:t>swing</a:t>
                      </a:r>
                      <a:r>
                        <a:rPr lang="en-GB" sz="800" dirty="0"/>
                        <a:t>.</a:t>
                      </a:r>
                    </a:p>
                  </a:txBody>
                  <a:tcPr/>
                </a:tc>
                <a:extLst>
                  <a:ext uri="{0D108BD9-81ED-4DB2-BD59-A6C34878D82A}">
                    <a16:rowId xmlns:a16="http://schemas.microsoft.com/office/drawing/2014/main" val="843013849"/>
                  </a:ext>
                </a:extLst>
              </a:tr>
              <a:tr h="213591">
                <a:tc>
                  <a:txBody>
                    <a:bodyPr/>
                    <a:lstStyle/>
                    <a:p>
                      <a:r>
                        <a:rPr lang="en-GB" sz="800" dirty="0"/>
                        <a:t>Velocity</a:t>
                      </a:r>
                    </a:p>
                  </a:txBody>
                  <a:tcPr/>
                </a:tc>
                <a:tc>
                  <a:txBody>
                    <a:bodyPr/>
                    <a:lstStyle/>
                    <a:p>
                      <a:r>
                        <a:rPr lang="en-GB" sz="800" dirty="0"/>
                        <a:t>Volume. Edit velocity to create the feel you want and make the music more realistic.</a:t>
                      </a:r>
                    </a:p>
                  </a:txBody>
                  <a:tcPr/>
                </a:tc>
                <a:extLst>
                  <a:ext uri="{0D108BD9-81ED-4DB2-BD59-A6C34878D82A}">
                    <a16:rowId xmlns:a16="http://schemas.microsoft.com/office/drawing/2014/main" val="1193725698"/>
                  </a:ext>
                </a:extLst>
              </a:tr>
              <a:tr h="213591">
                <a:tc>
                  <a:txBody>
                    <a:bodyPr/>
                    <a:lstStyle/>
                    <a:p>
                      <a:r>
                        <a:rPr lang="en-GB" sz="800" dirty="0"/>
                        <a:t>Pitch bend</a:t>
                      </a:r>
                    </a:p>
                  </a:txBody>
                  <a:tcPr/>
                </a:tc>
                <a:tc>
                  <a:txBody>
                    <a:bodyPr/>
                    <a:lstStyle/>
                    <a:p>
                      <a:r>
                        <a:rPr lang="en-GB" sz="800" dirty="0"/>
                        <a:t>Increasing or decreasing the pitch of one inputted note while it plays. This can be inputted using the pitch bend wheel on your MIDI controller.</a:t>
                      </a:r>
                    </a:p>
                  </a:txBody>
                  <a:tcPr/>
                </a:tc>
                <a:extLst>
                  <a:ext uri="{0D108BD9-81ED-4DB2-BD59-A6C34878D82A}">
                    <a16:rowId xmlns:a16="http://schemas.microsoft.com/office/drawing/2014/main" val="2099887494"/>
                  </a:ext>
                </a:extLst>
              </a:tr>
              <a:tr h="213591">
                <a:tc>
                  <a:txBody>
                    <a:bodyPr/>
                    <a:lstStyle/>
                    <a:p>
                      <a:r>
                        <a:rPr lang="en-GB" sz="800" dirty="0"/>
                        <a:t>Controller data</a:t>
                      </a:r>
                    </a:p>
                  </a:txBody>
                  <a:tcPr/>
                </a:tc>
                <a:tc>
                  <a:txBody>
                    <a:bodyPr/>
                    <a:lstStyle/>
                    <a:p>
                      <a:r>
                        <a:rPr lang="en-GB" sz="800" dirty="0"/>
                        <a:t>The information send from your MIDI controller to the DAW. This usually contains pitch, velocity and duration but can also contain other information such as pitch bend and</a:t>
                      </a:r>
                      <a:r>
                        <a:rPr lang="en-GB" sz="800" b="1" dirty="0"/>
                        <a:t> vibrato </a:t>
                      </a:r>
                      <a:r>
                        <a:rPr lang="en-GB" sz="800" dirty="0"/>
                        <a:t>(the effect produced by the vibrato wheel on your controller that produced a rapid variation in pitch of the note you are playing).</a:t>
                      </a:r>
                    </a:p>
                  </a:txBody>
                  <a:tcPr/>
                </a:tc>
                <a:extLst>
                  <a:ext uri="{0D108BD9-81ED-4DB2-BD59-A6C34878D82A}">
                    <a16:rowId xmlns:a16="http://schemas.microsoft.com/office/drawing/2014/main" val="1721440539"/>
                  </a:ext>
                </a:extLst>
              </a:tr>
            </a:tbl>
          </a:graphicData>
        </a:graphic>
      </p:graphicFrame>
      <p:sp>
        <p:nvSpPr>
          <p:cNvPr id="17" name="TextBox 16">
            <a:extLst>
              <a:ext uri="{FF2B5EF4-FFF2-40B4-BE49-F238E27FC236}">
                <a16:creationId xmlns:a16="http://schemas.microsoft.com/office/drawing/2014/main" id="{BB5E33FB-360F-4C64-AB49-4A7AE79DFFD7}"/>
              </a:ext>
            </a:extLst>
          </p:cNvPr>
          <p:cNvSpPr txBox="1"/>
          <p:nvPr/>
        </p:nvSpPr>
        <p:spPr>
          <a:xfrm>
            <a:off x="7667384" y="3780754"/>
            <a:ext cx="2008869" cy="215444"/>
          </a:xfrm>
          <a:prstGeom prst="rect">
            <a:avLst/>
          </a:prstGeom>
          <a:noFill/>
        </p:spPr>
        <p:txBody>
          <a:bodyPr wrap="square" rtlCol="0">
            <a:spAutoFit/>
          </a:bodyPr>
          <a:lstStyle/>
          <a:p>
            <a:r>
              <a:rPr lang="en-GB" sz="800" dirty="0"/>
              <a:t>Examples of MIDI controllers</a:t>
            </a:r>
          </a:p>
        </p:txBody>
      </p:sp>
      <p:pic>
        <p:nvPicPr>
          <p:cNvPr id="18" name="Picture 17">
            <a:extLst>
              <a:ext uri="{FF2B5EF4-FFF2-40B4-BE49-F238E27FC236}">
                <a16:creationId xmlns:a16="http://schemas.microsoft.com/office/drawing/2014/main" id="{DDC3211D-9AF7-4F65-B59D-E6C478E00ADE}"/>
              </a:ext>
            </a:extLst>
          </p:cNvPr>
          <p:cNvPicPr>
            <a:picLocks noChangeAspect="1"/>
          </p:cNvPicPr>
          <p:nvPr/>
        </p:nvPicPr>
        <p:blipFill rotWithShape="1">
          <a:blip r:embed="rId6"/>
          <a:srcRect b="47398"/>
          <a:stretch/>
        </p:blipFill>
        <p:spPr>
          <a:xfrm>
            <a:off x="5064230" y="3552186"/>
            <a:ext cx="2603154" cy="665424"/>
          </a:xfrm>
          <a:prstGeom prst="rect">
            <a:avLst/>
          </a:prstGeom>
        </p:spPr>
      </p:pic>
      <p:sp>
        <p:nvSpPr>
          <p:cNvPr id="19" name="TextBox 18">
            <a:extLst>
              <a:ext uri="{FF2B5EF4-FFF2-40B4-BE49-F238E27FC236}">
                <a16:creationId xmlns:a16="http://schemas.microsoft.com/office/drawing/2014/main" id="{07BEA954-0B05-4D1D-9FA1-4C83FD105AD4}"/>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11</a:t>
            </a:r>
          </a:p>
        </p:txBody>
      </p:sp>
    </p:spTree>
    <p:extLst>
      <p:ext uri="{BB962C8B-B14F-4D97-AF65-F5344CB8AC3E}">
        <p14:creationId xmlns:p14="http://schemas.microsoft.com/office/powerpoint/2010/main" val="38391816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113DB-BCF2-4961-9F38-CAD9E434E50E}"/>
              </a:ext>
            </a:extLst>
          </p:cNvPr>
          <p:cNvSpPr>
            <a:spLocks noGrp="1"/>
          </p:cNvSpPr>
          <p:nvPr>
            <p:ph type="ctrTitle"/>
          </p:nvPr>
        </p:nvSpPr>
        <p:spPr>
          <a:xfrm>
            <a:off x="4572000" y="-1959"/>
            <a:ext cx="4572000" cy="340442"/>
          </a:xfrm>
        </p:spPr>
        <p:txBody>
          <a:bodyPr>
            <a:normAutofit/>
          </a:bodyPr>
          <a:lstStyle/>
          <a:p>
            <a:pPr algn="r"/>
            <a:r>
              <a:rPr lang="en-GB" sz="1600" b="1" dirty="0"/>
              <a:t>Content Area 2 – The DAW Knowledge Organiser</a:t>
            </a:r>
          </a:p>
        </p:txBody>
      </p:sp>
      <p:pic>
        <p:nvPicPr>
          <p:cNvPr id="3" name="Picture 2"/>
          <p:cNvPicPr>
            <a:picLocks noChangeAspect="1"/>
          </p:cNvPicPr>
          <p:nvPr/>
        </p:nvPicPr>
        <p:blipFill>
          <a:blip r:embed="rId2"/>
          <a:stretch>
            <a:fillRect/>
          </a:stretch>
        </p:blipFill>
        <p:spPr>
          <a:xfrm>
            <a:off x="100264" y="429851"/>
            <a:ext cx="4035393" cy="2310588"/>
          </a:xfrm>
          <a:prstGeom prst="rect">
            <a:avLst/>
          </a:prstGeom>
        </p:spPr>
      </p:pic>
      <p:sp>
        <p:nvSpPr>
          <p:cNvPr id="10" name="TextBox 9"/>
          <p:cNvSpPr txBox="1"/>
          <p:nvPr/>
        </p:nvSpPr>
        <p:spPr>
          <a:xfrm>
            <a:off x="158477" y="214407"/>
            <a:ext cx="2098340" cy="215444"/>
          </a:xfrm>
          <a:prstGeom prst="rect">
            <a:avLst/>
          </a:prstGeom>
          <a:noFill/>
        </p:spPr>
        <p:txBody>
          <a:bodyPr wrap="square" rtlCol="0">
            <a:spAutoFit/>
          </a:bodyPr>
          <a:lstStyle/>
          <a:p>
            <a:r>
              <a:rPr lang="en-US" sz="800" b="1" dirty="0"/>
              <a:t>MIXING DESK ARCHITECTURE</a:t>
            </a:r>
            <a:endParaRPr lang="en-GB" sz="800" b="1" dirty="0"/>
          </a:p>
        </p:txBody>
      </p:sp>
      <p:sp>
        <p:nvSpPr>
          <p:cNvPr id="11" name="TextBox 10"/>
          <p:cNvSpPr txBox="1"/>
          <p:nvPr/>
        </p:nvSpPr>
        <p:spPr>
          <a:xfrm>
            <a:off x="4067195" y="447931"/>
            <a:ext cx="898387" cy="2185214"/>
          </a:xfrm>
          <a:prstGeom prst="rect">
            <a:avLst/>
          </a:prstGeom>
          <a:noFill/>
        </p:spPr>
        <p:txBody>
          <a:bodyPr wrap="square" rtlCol="0">
            <a:spAutoFit/>
          </a:bodyPr>
          <a:lstStyle/>
          <a:p>
            <a:r>
              <a:rPr lang="en-US" sz="800" dirty="0"/>
              <a:t>On the right-hand side, you will generally find main, headphone and control room volume; phantom power; and, on digital desks, effects. You will also find auxiliary buses: these send signal elsewhere than the main output, e.g. to hardware effects plug-ins.</a:t>
            </a:r>
            <a:endParaRPr lang="en-GB" sz="800" dirty="0"/>
          </a:p>
        </p:txBody>
      </p:sp>
      <p:sp>
        <p:nvSpPr>
          <p:cNvPr id="12" name="TextBox 11"/>
          <p:cNvSpPr txBox="1"/>
          <p:nvPr/>
        </p:nvSpPr>
        <p:spPr>
          <a:xfrm>
            <a:off x="1508135" y="214407"/>
            <a:ext cx="2982138" cy="215444"/>
          </a:xfrm>
          <a:prstGeom prst="rect">
            <a:avLst/>
          </a:prstGeom>
          <a:noFill/>
        </p:spPr>
        <p:txBody>
          <a:bodyPr wrap="square" rtlCol="0">
            <a:spAutoFit/>
          </a:bodyPr>
          <a:lstStyle/>
          <a:p>
            <a:r>
              <a:rPr lang="en-US" sz="800" dirty="0"/>
              <a:t>Mixing desks can be analogue, digital or a ‘hybrid’ (mix) of both.</a:t>
            </a:r>
            <a:endParaRPr lang="en-GB" sz="800" dirty="0"/>
          </a:p>
        </p:txBody>
      </p:sp>
      <p:sp>
        <p:nvSpPr>
          <p:cNvPr id="13" name="TextBox 12"/>
          <p:cNvSpPr txBox="1"/>
          <p:nvPr/>
        </p:nvSpPr>
        <p:spPr>
          <a:xfrm>
            <a:off x="568680" y="2693658"/>
            <a:ext cx="4396902" cy="338554"/>
          </a:xfrm>
          <a:prstGeom prst="rect">
            <a:avLst/>
          </a:prstGeom>
          <a:noFill/>
        </p:spPr>
        <p:txBody>
          <a:bodyPr wrap="square" rtlCol="0">
            <a:spAutoFit/>
          </a:bodyPr>
          <a:lstStyle/>
          <a:p>
            <a:r>
              <a:rPr lang="en-US" sz="800" dirty="0"/>
              <a:t>Mixing desks can be set up as a </a:t>
            </a:r>
            <a:r>
              <a:rPr lang="en-US" sz="800" b="1" dirty="0"/>
              <a:t>control surface </a:t>
            </a:r>
            <a:r>
              <a:rPr lang="en-US" sz="800" dirty="0"/>
              <a:t>for a DAW, so that if you, for example, moved the fader on channel 1 on the desk, the fader on channel 1 in your DAW would move accordingly. </a:t>
            </a:r>
            <a:endParaRPr lang="en-GB" sz="800" dirty="0"/>
          </a:p>
        </p:txBody>
      </p:sp>
      <p:graphicFrame>
        <p:nvGraphicFramePr>
          <p:cNvPr id="7" name="Table 8">
            <a:extLst>
              <a:ext uri="{FF2B5EF4-FFF2-40B4-BE49-F238E27FC236}">
                <a16:creationId xmlns:a16="http://schemas.microsoft.com/office/drawing/2014/main" id="{F64D087D-5ABD-40CD-A74D-419A167AEE07}"/>
              </a:ext>
            </a:extLst>
          </p:cNvPr>
          <p:cNvGraphicFramePr>
            <a:graphicFrameLocks noGrp="1"/>
          </p:cNvGraphicFramePr>
          <p:nvPr/>
        </p:nvGraphicFramePr>
        <p:xfrm>
          <a:off x="242529" y="3092725"/>
          <a:ext cx="2325182" cy="1260908"/>
        </p:xfrm>
        <a:graphic>
          <a:graphicData uri="http://schemas.openxmlformats.org/drawingml/2006/table">
            <a:tbl>
              <a:tblPr firstRow="1" bandRow="1">
                <a:tableStyleId>{5C22544A-7EE6-4342-B048-85BDC9FD1C3A}</a:tableStyleId>
              </a:tblPr>
              <a:tblGrid>
                <a:gridCol w="1162591">
                  <a:extLst>
                    <a:ext uri="{9D8B030D-6E8A-4147-A177-3AD203B41FA5}">
                      <a16:colId xmlns:a16="http://schemas.microsoft.com/office/drawing/2014/main" val="3514098599"/>
                    </a:ext>
                  </a:extLst>
                </a:gridCol>
                <a:gridCol w="1162591">
                  <a:extLst>
                    <a:ext uri="{9D8B030D-6E8A-4147-A177-3AD203B41FA5}">
                      <a16:colId xmlns:a16="http://schemas.microsoft.com/office/drawing/2014/main" val="1021079091"/>
                    </a:ext>
                  </a:extLst>
                </a:gridCol>
              </a:tblGrid>
              <a:tr h="231407">
                <a:tc>
                  <a:txBody>
                    <a:bodyPr/>
                    <a:lstStyle/>
                    <a:p>
                      <a:r>
                        <a:rPr lang="en-GB" sz="800" dirty="0"/>
                        <a:t>HEALTH AND SAFETY </a:t>
                      </a:r>
                    </a:p>
                  </a:txBody>
                  <a:tcPr/>
                </a:tc>
                <a:tc>
                  <a:txBody>
                    <a:bodyPr/>
                    <a:lstStyle/>
                    <a:p>
                      <a:r>
                        <a:rPr lang="en-GB" sz="800" dirty="0"/>
                        <a:t>RISK</a:t>
                      </a:r>
                    </a:p>
                  </a:txBody>
                  <a:tcPr/>
                </a:tc>
                <a:extLst>
                  <a:ext uri="{0D108BD9-81ED-4DB2-BD59-A6C34878D82A}">
                    <a16:rowId xmlns:a16="http://schemas.microsoft.com/office/drawing/2014/main" val="3005380174"/>
                  </a:ext>
                </a:extLst>
              </a:tr>
              <a:tr h="231407">
                <a:tc>
                  <a:txBody>
                    <a:bodyPr/>
                    <a:lstStyle/>
                    <a:p>
                      <a:r>
                        <a:rPr lang="en-GB" sz="800" dirty="0"/>
                        <a:t>Exposure  to noise</a:t>
                      </a:r>
                    </a:p>
                  </a:txBody>
                  <a:tcPr/>
                </a:tc>
                <a:tc>
                  <a:txBody>
                    <a:bodyPr/>
                    <a:lstStyle/>
                    <a:p>
                      <a:r>
                        <a:rPr lang="en-GB" sz="800" dirty="0"/>
                        <a:t>Hearing loss</a:t>
                      </a:r>
                    </a:p>
                  </a:txBody>
                  <a:tcPr/>
                </a:tc>
                <a:extLst>
                  <a:ext uri="{0D108BD9-81ED-4DB2-BD59-A6C34878D82A}">
                    <a16:rowId xmlns:a16="http://schemas.microsoft.com/office/drawing/2014/main" val="3916290274"/>
                  </a:ext>
                </a:extLst>
              </a:tr>
              <a:tr h="278582">
                <a:tc>
                  <a:txBody>
                    <a:bodyPr/>
                    <a:lstStyle/>
                    <a:p>
                      <a:r>
                        <a:rPr lang="en-GB" sz="800" dirty="0"/>
                        <a:t>Use of computer displays/workstations</a:t>
                      </a:r>
                    </a:p>
                  </a:txBody>
                  <a:tcPr/>
                </a:tc>
                <a:tc>
                  <a:txBody>
                    <a:bodyPr/>
                    <a:lstStyle/>
                    <a:p>
                      <a:r>
                        <a:rPr lang="en-GB" sz="800" dirty="0"/>
                        <a:t>Eye strain</a:t>
                      </a:r>
                    </a:p>
                  </a:txBody>
                  <a:tcPr/>
                </a:tc>
                <a:extLst>
                  <a:ext uri="{0D108BD9-81ED-4DB2-BD59-A6C34878D82A}">
                    <a16:rowId xmlns:a16="http://schemas.microsoft.com/office/drawing/2014/main" val="3149024399"/>
                  </a:ext>
                </a:extLst>
              </a:tr>
              <a:tr h="231407">
                <a:tc>
                  <a:txBody>
                    <a:bodyPr/>
                    <a:lstStyle/>
                    <a:p>
                      <a:r>
                        <a:rPr lang="en-GB" sz="800" dirty="0"/>
                        <a:t>Slip, trip, fall hazards</a:t>
                      </a:r>
                    </a:p>
                  </a:txBody>
                  <a:tcPr/>
                </a:tc>
                <a:tc>
                  <a:txBody>
                    <a:bodyPr/>
                    <a:lstStyle/>
                    <a:p>
                      <a:r>
                        <a:rPr lang="en-GB" sz="800" dirty="0"/>
                        <a:t>Sprains and breaks</a:t>
                      </a:r>
                    </a:p>
                  </a:txBody>
                  <a:tcPr/>
                </a:tc>
                <a:extLst>
                  <a:ext uri="{0D108BD9-81ED-4DB2-BD59-A6C34878D82A}">
                    <a16:rowId xmlns:a16="http://schemas.microsoft.com/office/drawing/2014/main" val="1039558315"/>
                  </a:ext>
                </a:extLst>
              </a:tr>
              <a:tr h="231407">
                <a:tc>
                  <a:txBody>
                    <a:bodyPr/>
                    <a:lstStyle/>
                    <a:p>
                      <a:r>
                        <a:rPr lang="en-GB" sz="800" dirty="0"/>
                        <a:t>Electrical hazards</a:t>
                      </a:r>
                    </a:p>
                  </a:txBody>
                  <a:tcPr/>
                </a:tc>
                <a:tc>
                  <a:txBody>
                    <a:bodyPr/>
                    <a:lstStyle/>
                    <a:p>
                      <a:r>
                        <a:rPr lang="en-GB" sz="800" dirty="0"/>
                        <a:t>Electrocution</a:t>
                      </a:r>
                    </a:p>
                  </a:txBody>
                  <a:tcPr/>
                </a:tc>
                <a:extLst>
                  <a:ext uri="{0D108BD9-81ED-4DB2-BD59-A6C34878D82A}">
                    <a16:rowId xmlns:a16="http://schemas.microsoft.com/office/drawing/2014/main" val="768931640"/>
                  </a:ext>
                </a:extLst>
              </a:tr>
            </a:tbl>
          </a:graphicData>
        </a:graphic>
      </p:graphicFrame>
      <p:sp>
        <p:nvSpPr>
          <p:cNvPr id="9" name="TextBox 8">
            <a:extLst>
              <a:ext uri="{FF2B5EF4-FFF2-40B4-BE49-F238E27FC236}">
                <a16:creationId xmlns:a16="http://schemas.microsoft.com/office/drawing/2014/main" id="{3B8D7DAE-F691-424D-BA8B-369B7A5A9177}"/>
              </a:ext>
            </a:extLst>
          </p:cNvPr>
          <p:cNvSpPr txBox="1"/>
          <p:nvPr/>
        </p:nvSpPr>
        <p:spPr>
          <a:xfrm>
            <a:off x="210425" y="4414146"/>
            <a:ext cx="3925231" cy="461665"/>
          </a:xfrm>
          <a:prstGeom prst="rect">
            <a:avLst/>
          </a:prstGeom>
          <a:noFill/>
        </p:spPr>
        <p:txBody>
          <a:bodyPr wrap="square" rtlCol="0">
            <a:spAutoFit/>
          </a:bodyPr>
          <a:lstStyle/>
          <a:p>
            <a:r>
              <a:rPr lang="en-GB" sz="800" b="1" dirty="0"/>
              <a:t>Risk assessment</a:t>
            </a:r>
            <a:r>
              <a:rPr lang="en-GB" sz="800" dirty="0"/>
              <a:t>: identifying hazards and implementing measures to control them. For example, identifying the </a:t>
            </a:r>
            <a:r>
              <a:rPr lang="en-GB" sz="800" b="1" dirty="0"/>
              <a:t>risk</a:t>
            </a:r>
            <a:r>
              <a:rPr lang="en-GB" sz="800" dirty="0"/>
              <a:t> that there is a room without a fire alarm and putting in the </a:t>
            </a:r>
            <a:r>
              <a:rPr lang="en-GB" sz="800" b="1" dirty="0"/>
              <a:t>control measure </a:t>
            </a:r>
            <a:r>
              <a:rPr lang="en-GB" sz="800" dirty="0"/>
              <a:t>of installing one. A form will be completed like the one below.</a:t>
            </a:r>
          </a:p>
        </p:txBody>
      </p:sp>
      <p:pic>
        <p:nvPicPr>
          <p:cNvPr id="15" name="Picture 14">
            <a:extLst>
              <a:ext uri="{FF2B5EF4-FFF2-40B4-BE49-F238E27FC236}">
                <a16:creationId xmlns:a16="http://schemas.microsoft.com/office/drawing/2014/main" id="{11B566F3-1EFE-4CDF-A407-10EA39C02A6F}"/>
              </a:ext>
            </a:extLst>
          </p:cNvPr>
          <p:cNvPicPr>
            <a:picLocks noChangeAspect="1"/>
          </p:cNvPicPr>
          <p:nvPr/>
        </p:nvPicPr>
        <p:blipFill>
          <a:blip r:embed="rId3"/>
          <a:stretch>
            <a:fillRect/>
          </a:stretch>
        </p:blipFill>
        <p:spPr>
          <a:xfrm>
            <a:off x="242529" y="4844704"/>
            <a:ext cx="3655046" cy="1853263"/>
          </a:xfrm>
          <a:prstGeom prst="rect">
            <a:avLst/>
          </a:prstGeom>
        </p:spPr>
      </p:pic>
      <p:sp>
        <p:nvSpPr>
          <p:cNvPr id="16" name="TextBox 15">
            <a:extLst>
              <a:ext uri="{FF2B5EF4-FFF2-40B4-BE49-F238E27FC236}">
                <a16:creationId xmlns:a16="http://schemas.microsoft.com/office/drawing/2014/main" id="{904A36B7-F862-445C-9B24-DBBC09891656}"/>
              </a:ext>
            </a:extLst>
          </p:cNvPr>
          <p:cNvSpPr txBox="1"/>
          <p:nvPr/>
        </p:nvSpPr>
        <p:spPr>
          <a:xfrm>
            <a:off x="2597880" y="3177302"/>
            <a:ext cx="1922562" cy="1077218"/>
          </a:xfrm>
          <a:prstGeom prst="rect">
            <a:avLst/>
          </a:prstGeom>
          <a:noFill/>
        </p:spPr>
        <p:txBody>
          <a:bodyPr wrap="square" rtlCol="0">
            <a:spAutoFit/>
          </a:bodyPr>
          <a:lstStyle/>
          <a:p>
            <a:r>
              <a:rPr lang="en-GB" sz="800" b="1" dirty="0"/>
              <a:t>Reporting hazards and accidents </a:t>
            </a:r>
            <a:r>
              <a:rPr lang="en-GB" sz="800" dirty="0"/>
              <a:t>is an important part of the health and safety process within your workplace. </a:t>
            </a:r>
            <a:r>
              <a:rPr lang="en-GB" sz="800" b="1" dirty="0"/>
              <a:t> </a:t>
            </a:r>
            <a:r>
              <a:rPr lang="en-GB" sz="800" dirty="0"/>
              <a:t>There may be a health and safety manager in your workplace; the team responsible for maintenance may carry out work; a leader in your workplace will have a responsibility for health and safety.</a:t>
            </a:r>
          </a:p>
        </p:txBody>
      </p:sp>
      <p:pic>
        <p:nvPicPr>
          <p:cNvPr id="18" name="Picture 17">
            <a:extLst>
              <a:ext uri="{FF2B5EF4-FFF2-40B4-BE49-F238E27FC236}">
                <a16:creationId xmlns:a16="http://schemas.microsoft.com/office/drawing/2014/main" id="{1043D196-6DF2-46CF-AAFD-88DD7E85B449}"/>
              </a:ext>
            </a:extLst>
          </p:cNvPr>
          <p:cNvPicPr>
            <a:picLocks noChangeAspect="1"/>
          </p:cNvPicPr>
          <p:nvPr/>
        </p:nvPicPr>
        <p:blipFill>
          <a:blip r:embed="rId4"/>
          <a:stretch>
            <a:fillRect/>
          </a:stretch>
        </p:blipFill>
        <p:spPr>
          <a:xfrm>
            <a:off x="6356200" y="359409"/>
            <a:ext cx="2576313" cy="1314073"/>
          </a:xfrm>
          <a:prstGeom prst="rect">
            <a:avLst/>
          </a:prstGeom>
        </p:spPr>
      </p:pic>
      <p:sp>
        <p:nvSpPr>
          <p:cNvPr id="20" name="TextBox 19">
            <a:extLst>
              <a:ext uri="{FF2B5EF4-FFF2-40B4-BE49-F238E27FC236}">
                <a16:creationId xmlns:a16="http://schemas.microsoft.com/office/drawing/2014/main" id="{62360FBD-FEBC-4BED-B344-2DF0DF67700D}"/>
              </a:ext>
            </a:extLst>
          </p:cNvPr>
          <p:cNvSpPr txBox="1"/>
          <p:nvPr/>
        </p:nvSpPr>
        <p:spPr>
          <a:xfrm>
            <a:off x="5526275" y="833051"/>
            <a:ext cx="2235200" cy="215444"/>
          </a:xfrm>
          <a:prstGeom prst="rect">
            <a:avLst/>
          </a:prstGeom>
          <a:noFill/>
        </p:spPr>
        <p:txBody>
          <a:bodyPr wrap="square" rtlCol="0">
            <a:spAutoFit/>
          </a:bodyPr>
          <a:lstStyle/>
          <a:p>
            <a:r>
              <a:rPr lang="en-GB" sz="800" u="sng" dirty="0"/>
              <a:t>AUDIO EDITING</a:t>
            </a:r>
          </a:p>
        </p:txBody>
      </p:sp>
      <p:graphicFrame>
        <p:nvGraphicFramePr>
          <p:cNvPr id="21" name="Table 21">
            <a:extLst>
              <a:ext uri="{FF2B5EF4-FFF2-40B4-BE49-F238E27FC236}">
                <a16:creationId xmlns:a16="http://schemas.microsoft.com/office/drawing/2014/main" id="{336361A6-255A-4EFB-AABF-A7CB61EAC195}"/>
              </a:ext>
            </a:extLst>
          </p:cNvPr>
          <p:cNvGraphicFramePr>
            <a:graphicFrameLocks noGrp="1"/>
          </p:cNvGraphicFramePr>
          <p:nvPr/>
        </p:nvGraphicFramePr>
        <p:xfrm>
          <a:off x="5314741" y="1723478"/>
          <a:ext cx="3617772" cy="1465928"/>
        </p:xfrm>
        <a:graphic>
          <a:graphicData uri="http://schemas.openxmlformats.org/drawingml/2006/table">
            <a:tbl>
              <a:tblPr firstRow="1" bandRow="1">
                <a:tableStyleId>{5C22544A-7EE6-4342-B048-85BDC9FD1C3A}</a:tableStyleId>
              </a:tblPr>
              <a:tblGrid>
                <a:gridCol w="1414267">
                  <a:extLst>
                    <a:ext uri="{9D8B030D-6E8A-4147-A177-3AD203B41FA5}">
                      <a16:colId xmlns:a16="http://schemas.microsoft.com/office/drawing/2014/main" val="951479925"/>
                    </a:ext>
                  </a:extLst>
                </a:gridCol>
                <a:gridCol w="2203505">
                  <a:extLst>
                    <a:ext uri="{9D8B030D-6E8A-4147-A177-3AD203B41FA5}">
                      <a16:colId xmlns:a16="http://schemas.microsoft.com/office/drawing/2014/main" val="2376909941"/>
                    </a:ext>
                  </a:extLst>
                </a:gridCol>
              </a:tblGrid>
              <a:tr h="252182">
                <a:tc>
                  <a:txBody>
                    <a:bodyPr/>
                    <a:lstStyle/>
                    <a:p>
                      <a:r>
                        <a:rPr lang="en-GB" sz="800" dirty="0"/>
                        <a:t>AUDIO EDITING TECHNIQUES</a:t>
                      </a:r>
                    </a:p>
                  </a:txBody>
                  <a:tcPr/>
                </a:tc>
                <a:tc>
                  <a:txBody>
                    <a:bodyPr/>
                    <a:lstStyle/>
                    <a:p>
                      <a:r>
                        <a:rPr lang="en-GB" sz="800" dirty="0"/>
                        <a:t>DEFINITION</a:t>
                      </a:r>
                    </a:p>
                  </a:txBody>
                  <a:tcPr/>
                </a:tc>
                <a:extLst>
                  <a:ext uri="{0D108BD9-81ED-4DB2-BD59-A6C34878D82A}">
                    <a16:rowId xmlns:a16="http://schemas.microsoft.com/office/drawing/2014/main" val="50745986"/>
                  </a:ext>
                </a:extLst>
              </a:tr>
              <a:tr h="252182">
                <a:tc>
                  <a:txBody>
                    <a:bodyPr/>
                    <a:lstStyle/>
                    <a:p>
                      <a:r>
                        <a:rPr lang="en-GB" sz="800" dirty="0"/>
                        <a:t>Trim</a:t>
                      </a:r>
                    </a:p>
                  </a:txBody>
                  <a:tcPr/>
                </a:tc>
                <a:tc>
                  <a:txBody>
                    <a:bodyPr/>
                    <a:lstStyle/>
                    <a:p>
                      <a:r>
                        <a:rPr lang="en-GB" sz="800" dirty="0"/>
                        <a:t>Shorten the length of an audio region</a:t>
                      </a:r>
                    </a:p>
                  </a:txBody>
                  <a:tcPr/>
                </a:tc>
                <a:extLst>
                  <a:ext uri="{0D108BD9-81ED-4DB2-BD59-A6C34878D82A}">
                    <a16:rowId xmlns:a16="http://schemas.microsoft.com/office/drawing/2014/main" val="4043352393"/>
                  </a:ext>
                </a:extLst>
              </a:tr>
              <a:tr h="252182">
                <a:tc>
                  <a:txBody>
                    <a:bodyPr/>
                    <a:lstStyle/>
                    <a:p>
                      <a:r>
                        <a:rPr lang="en-GB" sz="800" dirty="0"/>
                        <a:t>Reverse</a:t>
                      </a:r>
                    </a:p>
                  </a:txBody>
                  <a:tcPr/>
                </a:tc>
                <a:tc>
                  <a:txBody>
                    <a:bodyPr/>
                    <a:lstStyle/>
                    <a:p>
                      <a:r>
                        <a:rPr lang="en-GB" sz="800" dirty="0"/>
                        <a:t>Set the audio to play backwards</a:t>
                      </a:r>
                    </a:p>
                  </a:txBody>
                  <a:tcPr/>
                </a:tc>
                <a:extLst>
                  <a:ext uri="{0D108BD9-81ED-4DB2-BD59-A6C34878D82A}">
                    <a16:rowId xmlns:a16="http://schemas.microsoft.com/office/drawing/2014/main" val="2794991285"/>
                  </a:ext>
                </a:extLst>
              </a:tr>
              <a:tr h="252182">
                <a:tc>
                  <a:txBody>
                    <a:bodyPr/>
                    <a:lstStyle/>
                    <a:p>
                      <a:r>
                        <a:rPr lang="en-GB" sz="800" dirty="0"/>
                        <a:t>Time stretch</a:t>
                      </a:r>
                    </a:p>
                  </a:txBody>
                  <a:tcPr/>
                </a:tc>
                <a:tc>
                  <a:txBody>
                    <a:bodyPr/>
                    <a:lstStyle/>
                    <a:p>
                      <a:r>
                        <a:rPr lang="en-GB" sz="800" dirty="0"/>
                        <a:t>Shorten or lengthen the audio so it plays over a shorter or longer time. You can either do this so that it speeds up, slows down or neither.</a:t>
                      </a:r>
                    </a:p>
                  </a:txBody>
                  <a:tcPr/>
                </a:tc>
                <a:extLst>
                  <a:ext uri="{0D108BD9-81ED-4DB2-BD59-A6C34878D82A}">
                    <a16:rowId xmlns:a16="http://schemas.microsoft.com/office/drawing/2014/main" val="2049065788"/>
                  </a:ext>
                </a:extLst>
              </a:tr>
              <a:tr h="252182">
                <a:tc>
                  <a:txBody>
                    <a:bodyPr/>
                    <a:lstStyle/>
                    <a:p>
                      <a:r>
                        <a:rPr lang="en-GB" sz="800" dirty="0"/>
                        <a:t>Pitch manipulation</a:t>
                      </a:r>
                    </a:p>
                  </a:txBody>
                  <a:tcPr/>
                </a:tc>
                <a:tc>
                  <a:txBody>
                    <a:bodyPr/>
                    <a:lstStyle/>
                    <a:p>
                      <a:r>
                        <a:rPr lang="en-GB" sz="800" dirty="0"/>
                        <a:t>Change the pitch of audio so it is higher or lower</a:t>
                      </a:r>
                    </a:p>
                  </a:txBody>
                  <a:tcPr/>
                </a:tc>
                <a:extLst>
                  <a:ext uri="{0D108BD9-81ED-4DB2-BD59-A6C34878D82A}">
                    <a16:rowId xmlns:a16="http://schemas.microsoft.com/office/drawing/2014/main" val="336104765"/>
                  </a:ext>
                </a:extLst>
              </a:tr>
            </a:tbl>
          </a:graphicData>
        </a:graphic>
      </p:graphicFrame>
      <p:sp>
        <p:nvSpPr>
          <p:cNvPr id="22" name="TextBox 21">
            <a:extLst>
              <a:ext uri="{FF2B5EF4-FFF2-40B4-BE49-F238E27FC236}">
                <a16:creationId xmlns:a16="http://schemas.microsoft.com/office/drawing/2014/main" id="{0ED47094-940A-48E4-8FD5-187691821330}"/>
              </a:ext>
            </a:extLst>
          </p:cNvPr>
          <p:cNvSpPr txBox="1"/>
          <p:nvPr/>
        </p:nvSpPr>
        <p:spPr>
          <a:xfrm>
            <a:off x="5233806" y="3201533"/>
            <a:ext cx="3508169" cy="1384995"/>
          </a:xfrm>
          <a:prstGeom prst="rect">
            <a:avLst/>
          </a:prstGeom>
          <a:noFill/>
        </p:spPr>
        <p:txBody>
          <a:bodyPr wrap="square" rtlCol="0">
            <a:spAutoFit/>
          </a:bodyPr>
          <a:lstStyle/>
          <a:p>
            <a:r>
              <a:rPr lang="en-US" sz="700" b="1" u="sng" dirty="0"/>
              <a:t>EFFECTS PLUG-INS</a:t>
            </a:r>
          </a:p>
          <a:p>
            <a:r>
              <a:rPr lang="en-US" sz="700" b="1" dirty="0"/>
              <a:t>Reverb: </a:t>
            </a:r>
            <a:r>
              <a:rPr lang="en-US" sz="700" dirty="0"/>
              <a:t>the sound of a larger room</a:t>
            </a:r>
          </a:p>
          <a:p>
            <a:r>
              <a:rPr lang="en-US" sz="700" b="1" dirty="0"/>
              <a:t>Delay: </a:t>
            </a:r>
            <a:r>
              <a:rPr lang="en-US" sz="700" dirty="0"/>
              <a:t>echo</a:t>
            </a:r>
          </a:p>
          <a:p>
            <a:r>
              <a:rPr lang="en-US" sz="700" b="1" dirty="0"/>
              <a:t>Chorus: </a:t>
            </a:r>
            <a:r>
              <a:rPr lang="en-US" sz="700" dirty="0"/>
              <a:t>created by having two versions of the same audio, one at a slightly different pitch. Creates that underwater sound</a:t>
            </a:r>
          </a:p>
          <a:p>
            <a:r>
              <a:rPr lang="en-US" sz="700" b="1" dirty="0"/>
              <a:t>Flanging: </a:t>
            </a:r>
            <a:r>
              <a:rPr lang="en-US" sz="700" dirty="0"/>
              <a:t>created by having two versions of the same audio, one slightly out of sync. Creates that ‘</a:t>
            </a:r>
            <a:r>
              <a:rPr lang="en-US" sz="700" dirty="0" err="1"/>
              <a:t>aeroplane</a:t>
            </a:r>
            <a:r>
              <a:rPr lang="en-US" sz="700" dirty="0"/>
              <a:t> taking off’ sound</a:t>
            </a:r>
          </a:p>
          <a:p>
            <a:r>
              <a:rPr lang="en-US" sz="700" b="1" dirty="0"/>
              <a:t>Phasing: </a:t>
            </a:r>
            <a:r>
              <a:rPr lang="en-US" sz="700" dirty="0"/>
              <a:t>filters peaks and troughs into the frequency spectrum, sounds similar to flange</a:t>
            </a:r>
          </a:p>
          <a:p>
            <a:r>
              <a:rPr lang="en-US" sz="700" b="1" dirty="0"/>
              <a:t>Wah-wah: </a:t>
            </a:r>
            <a:r>
              <a:rPr lang="en-US" sz="700" dirty="0"/>
              <a:t>a filter effect used a lot in funk, disco and rock music</a:t>
            </a:r>
          </a:p>
          <a:p>
            <a:r>
              <a:rPr lang="en-US" sz="700" b="1" dirty="0"/>
              <a:t>Amp simulation: </a:t>
            </a:r>
            <a:r>
              <a:rPr lang="en-US" sz="700" dirty="0"/>
              <a:t>Inbuilt features of DAWs and some amps that create the sound of other amplifiers</a:t>
            </a:r>
          </a:p>
          <a:p>
            <a:r>
              <a:rPr lang="en-US" sz="700" b="1" dirty="0"/>
              <a:t>Overdrive: </a:t>
            </a:r>
            <a:r>
              <a:rPr lang="en-US" sz="700" dirty="0"/>
              <a:t>A distortion effect</a:t>
            </a:r>
            <a:endParaRPr lang="en-GB" sz="700" dirty="0"/>
          </a:p>
        </p:txBody>
      </p:sp>
      <p:sp>
        <p:nvSpPr>
          <p:cNvPr id="24" name="TextBox 23">
            <a:extLst>
              <a:ext uri="{FF2B5EF4-FFF2-40B4-BE49-F238E27FC236}">
                <a16:creationId xmlns:a16="http://schemas.microsoft.com/office/drawing/2014/main" id="{C1EC38F6-2471-4F37-B453-DC9D3A9A09AD}"/>
              </a:ext>
            </a:extLst>
          </p:cNvPr>
          <p:cNvSpPr txBox="1"/>
          <p:nvPr/>
        </p:nvSpPr>
        <p:spPr>
          <a:xfrm rot="16200000">
            <a:off x="3641290" y="5142130"/>
            <a:ext cx="2272318" cy="307777"/>
          </a:xfrm>
          <a:prstGeom prst="rect">
            <a:avLst/>
          </a:prstGeom>
          <a:noFill/>
        </p:spPr>
        <p:txBody>
          <a:bodyPr wrap="square" rtlCol="0">
            <a:spAutoFit/>
          </a:bodyPr>
          <a:lstStyle/>
          <a:p>
            <a:r>
              <a:rPr lang="en-GB" sz="1400" b="1" dirty="0"/>
              <a:t>Audio interfaces</a:t>
            </a:r>
          </a:p>
        </p:txBody>
      </p:sp>
      <p:pic>
        <p:nvPicPr>
          <p:cNvPr id="5" name="Picture 4">
            <a:extLst>
              <a:ext uri="{FF2B5EF4-FFF2-40B4-BE49-F238E27FC236}">
                <a16:creationId xmlns:a16="http://schemas.microsoft.com/office/drawing/2014/main" id="{0D1D473E-2851-43C5-AB60-4F5175992046}"/>
              </a:ext>
            </a:extLst>
          </p:cNvPr>
          <p:cNvPicPr>
            <a:picLocks noChangeAspect="1"/>
          </p:cNvPicPr>
          <p:nvPr/>
        </p:nvPicPr>
        <p:blipFill>
          <a:blip r:embed="rId5"/>
          <a:stretch>
            <a:fillRect/>
          </a:stretch>
        </p:blipFill>
        <p:spPr>
          <a:xfrm>
            <a:off x="4965582" y="4565425"/>
            <a:ext cx="3954557" cy="2241496"/>
          </a:xfrm>
          <a:prstGeom prst="rect">
            <a:avLst/>
          </a:prstGeom>
        </p:spPr>
      </p:pic>
      <p:sp>
        <p:nvSpPr>
          <p:cNvPr id="19" name="TextBox 18">
            <a:extLst>
              <a:ext uri="{FF2B5EF4-FFF2-40B4-BE49-F238E27FC236}">
                <a16:creationId xmlns:a16="http://schemas.microsoft.com/office/drawing/2014/main" id="{D7C9BAAA-BEAE-417D-91A4-C63CC3424332}"/>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12</a:t>
            </a:r>
          </a:p>
        </p:txBody>
      </p:sp>
    </p:spTree>
    <p:extLst>
      <p:ext uri="{BB962C8B-B14F-4D97-AF65-F5344CB8AC3E}">
        <p14:creationId xmlns:p14="http://schemas.microsoft.com/office/powerpoint/2010/main" val="38950830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a:srcRect t="28618" r="50281" b="5782"/>
          <a:stretch/>
        </p:blipFill>
        <p:spPr>
          <a:xfrm>
            <a:off x="103657" y="690568"/>
            <a:ext cx="1500854" cy="1482308"/>
          </a:xfrm>
          <a:prstGeom prst="rect">
            <a:avLst/>
          </a:prstGeom>
        </p:spPr>
      </p:pic>
      <p:pic>
        <p:nvPicPr>
          <p:cNvPr id="57" name="Picture 56"/>
          <p:cNvPicPr>
            <a:picLocks noChangeAspect="1"/>
          </p:cNvPicPr>
          <p:nvPr/>
        </p:nvPicPr>
        <p:blipFill rotWithShape="1">
          <a:blip r:embed="rId3"/>
          <a:srcRect b="71694"/>
          <a:stretch/>
        </p:blipFill>
        <p:spPr>
          <a:xfrm>
            <a:off x="112591" y="62421"/>
            <a:ext cx="3018646" cy="639611"/>
          </a:xfrm>
          <a:prstGeom prst="rect">
            <a:avLst/>
          </a:prstGeom>
        </p:spPr>
      </p:pic>
      <p:pic>
        <p:nvPicPr>
          <p:cNvPr id="58" name="Picture 57"/>
          <p:cNvPicPr>
            <a:picLocks noChangeAspect="1"/>
          </p:cNvPicPr>
          <p:nvPr/>
        </p:nvPicPr>
        <p:blipFill rotWithShape="1">
          <a:blip r:embed="rId3"/>
          <a:srcRect l="50408" t="28616" r="1119"/>
          <a:stretch/>
        </p:blipFill>
        <p:spPr>
          <a:xfrm>
            <a:off x="1719310" y="690567"/>
            <a:ext cx="1463230" cy="1612989"/>
          </a:xfrm>
          <a:prstGeom prst="rect">
            <a:avLst/>
          </a:prstGeom>
        </p:spPr>
      </p:pic>
      <p:pic>
        <p:nvPicPr>
          <p:cNvPr id="59" name="Picture 58"/>
          <p:cNvPicPr>
            <a:picLocks noChangeAspect="1"/>
          </p:cNvPicPr>
          <p:nvPr/>
        </p:nvPicPr>
        <p:blipFill rotWithShape="1">
          <a:blip r:embed="rId4"/>
          <a:srcRect r="49704"/>
          <a:stretch/>
        </p:blipFill>
        <p:spPr>
          <a:xfrm>
            <a:off x="112591" y="2124661"/>
            <a:ext cx="1494761" cy="1208627"/>
          </a:xfrm>
          <a:prstGeom prst="rect">
            <a:avLst/>
          </a:prstGeom>
        </p:spPr>
      </p:pic>
      <p:pic>
        <p:nvPicPr>
          <p:cNvPr id="61" name="Picture 60"/>
          <p:cNvPicPr>
            <a:picLocks noChangeAspect="1"/>
          </p:cNvPicPr>
          <p:nvPr/>
        </p:nvPicPr>
        <p:blipFill rotWithShape="1">
          <a:blip r:embed="rId5"/>
          <a:srcRect r="49841"/>
          <a:stretch/>
        </p:blipFill>
        <p:spPr>
          <a:xfrm>
            <a:off x="142995" y="3310483"/>
            <a:ext cx="1487755" cy="1196950"/>
          </a:xfrm>
          <a:prstGeom prst="rect">
            <a:avLst/>
          </a:prstGeom>
        </p:spPr>
      </p:pic>
      <p:pic>
        <p:nvPicPr>
          <p:cNvPr id="62" name="Picture 61"/>
          <p:cNvPicPr>
            <a:picLocks noChangeAspect="1"/>
          </p:cNvPicPr>
          <p:nvPr/>
        </p:nvPicPr>
        <p:blipFill rotWithShape="1">
          <a:blip r:embed="rId5"/>
          <a:srcRect l="50434"/>
          <a:stretch/>
        </p:blipFill>
        <p:spPr>
          <a:xfrm>
            <a:off x="1724638" y="3310483"/>
            <a:ext cx="1470171" cy="1196950"/>
          </a:xfrm>
          <a:prstGeom prst="rect">
            <a:avLst/>
          </a:prstGeom>
        </p:spPr>
      </p:pic>
      <p:pic>
        <p:nvPicPr>
          <p:cNvPr id="20" name="Picture 19"/>
          <p:cNvPicPr>
            <a:picLocks noChangeAspect="1"/>
          </p:cNvPicPr>
          <p:nvPr/>
        </p:nvPicPr>
        <p:blipFill rotWithShape="1">
          <a:blip r:embed="rId4"/>
          <a:srcRect l="50964"/>
          <a:stretch/>
        </p:blipFill>
        <p:spPr>
          <a:xfrm>
            <a:off x="1719310" y="2172876"/>
            <a:ext cx="1457325" cy="1208627"/>
          </a:xfrm>
          <a:prstGeom prst="rect">
            <a:avLst/>
          </a:prstGeom>
        </p:spPr>
      </p:pic>
      <p:sp>
        <p:nvSpPr>
          <p:cNvPr id="67" name="Google Shape;408;p69"/>
          <p:cNvSpPr txBox="1"/>
          <p:nvPr/>
        </p:nvSpPr>
        <p:spPr>
          <a:xfrm>
            <a:off x="405099" y="905100"/>
            <a:ext cx="5004476" cy="708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b="1" u="sng" dirty="0">
                <a:solidFill>
                  <a:schemeClr val="lt1"/>
                </a:solidFill>
                <a:ea typeface="Calibri"/>
                <a:cs typeface="Calibri"/>
                <a:sym typeface="Calibri"/>
              </a:rPr>
              <a:t>Audio Interfaces</a:t>
            </a:r>
            <a:endParaRPr sz="1000" dirty="0"/>
          </a:p>
        </p:txBody>
      </p:sp>
      <p:sp>
        <p:nvSpPr>
          <p:cNvPr id="72" name="Google Shape;414;p69"/>
          <p:cNvSpPr txBox="1"/>
          <p:nvPr/>
        </p:nvSpPr>
        <p:spPr>
          <a:xfrm>
            <a:off x="5148375" y="308560"/>
            <a:ext cx="1275600" cy="338524"/>
          </a:xfrm>
          <a:prstGeom prst="rect">
            <a:avLst/>
          </a:prstGeom>
          <a:solidFill>
            <a:schemeClr val="bg1"/>
          </a:solid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a:solidFill>
                  <a:schemeClr val="lt1"/>
                </a:solidFill>
                <a:ea typeface="Bree Serif"/>
                <a:cs typeface="Bree Serif"/>
                <a:sym typeface="Bree Serif"/>
              </a:rPr>
              <a:t>XLR input</a:t>
            </a:r>
            <a:endParaRPr sz="1000">
              <a:solidFill>
                <a:schemeClr val="lt1"/>
              </a:solidFill>
              <a:ea typeface="Bree Serif"/>
              <a:cs typeface="Bree Serif"/>
              <a:sym typeface="Bree Serif"/>
            </a:endParaRPr>
          </a:p>
        </p:txBody>
      </p:sp>
      <p:sp>
        <p:nvSpPr>
          <p:cNvPr id="89" name="TextBox 88"/>
          <p:cNvSpPr txBox="1"/>
          <p:nvPr/>
        </p:nvSpPr>
        <p:spPr>
          <a:xfrm>
            <a:off x="5214752" y="170045"/>
            <a:ext cx="1809188" cy="307777"/>
          </a:xfrm>
          <a:prstGeom prst="rect">
            <a:avLst/>
          </a:prstGeom>
          <a:noFill/>
        </p:spPr>
        <p:txBody>
          <a:bodyPr wrap="square" rtlCol="0">
            <a:spAutoFit/>
          </a:bodyPr>
          <a:lstStyle/>
          <a:p>
            <a:r>
              <a:rPr lang="en-US" sz="1400" dirty="0">
                <a:solidFill>
                  <a:schemeClr val="bg1"/>
                </a:solidFill>
              </a:rPr>
              <a:t>Audio Interface</a:t>
            </a:r>
          </a:p>
        </p:txBody>
      </p:sp>
      <p:pic>
        <p:nvPicPr>
          <p:cNvPr id="11" name="Picture 10">
            <a:extLst>
              <a:ext uri="{FF2B5EF4-FFF2-40B4-BE49-F238E27FC236}">
                <a16:creationId xmlns:a16="http://schemas.microsoft.com/office/drawing/2014/main" id="{2A1A6655-FA9E-4A60-A0E6-993D1D323092}"/>
              </a:ext>
            </a:extLst>
          </p:cNvPr>
          <p:cNvPicPr>
            <a:picLocks noChangeAspect="1"/>
          </p:cNvPicPr>
          <p:nvPr/>
        </p:nvPicPr>
        <p:blipFill>
          <a:blip r:embed="rId6"/>
          <a:stretch>
            <a:fillRect/>
          </a:stretch>
        </p:blipFill>
        <p:spPr>
          <a:xfrm>
            <a:off x="4802851" y="3528510"/>
            <a:ext cx="4230878" cy="3216916"/>
          </a:xfrm>
          <a:prstGeom prst="rect">
            <a:avLst/>
          </a:prstGeom>
        </p:spPr>
      </p:pic>
      <p:pic>
        <p:nvPicPr>
          <p:cNvPr id="13" name="Picture 12">
            <a:extLst>
              <a:ext uri="{FF2B5EF4-FFF2-40B4-BE49-F238E27FC236}">
                <a16:creationId xmlns:a16="http://schemas.microsoft.com/office/drawing/2014/main" id="{914F8E5A-4C7D-4D71-AAB8-B76B123BC484}"/>
              </a:ext>
            </a:extLst>
          </p:cNvPr>
          <p:cNvPicPr>
            <a:picLocks noChangeAspect="1"/>
          </p:cNvPicPr>
          <p:nvPr/>
        </p:nvPicPr>
        <p:blipFill>
          <a:blip r:embed="rId7"/>
          <a:stretch>
            <a:fillRect/>
          </a:stretch>
        </p:blipFill>
        <p:spPr>
          <a:xfrm>
            <a:off x="4711129" y="112574"/>
            <a:ext cx="4320280" cy="3047828"/>
          </a:xfrm>
          <a:prstGeom prst="rect">
            <a:avLst/>
          </a:prstGeom>
        </p:spPr>
      </p:pic>
      <p:sp>
        <p:nvSpPr>
          <p:cNvPr id="19" name="TextBox 18">
            <a:extLst>
              <a:ext uri="{FF2B5EF4-FFF2-40B4-BE49-F238E27FC236}">
                <a16:creationId xmlns:a16="http://schemas.microsoft.com/office/drawing/2014/main" id="{082E84BC-F949-4797-9C9B-FB327EF3EB90}"/>
              </a:ext>
            </a:extLst>
          </p:cNvPr>
          <p:cNvSpPr txBox="1"/>
          <p:nvPr/>
        </p:nvSpPr>
        <p:spPr>
          <a:xfrm>
            <a:off x="7135131" y="3697599"/>
            <a:ext cx="2008869" cy="307777"/>
          </a:xfrm>
          <a:prstGeom prst="rect">
            <a:avLst/>
          </a:prstGeom>
          <a:noFill/>
        </p:spPr>
        <p:txBody>
          <a:bodyPr wrap="square" rtlCol="0">
            <a:spAutoFit/>
          </a:bodyPr>
          <a:lstStyle/>
          <a:p>
            <a:r>
              <a:rPr lang="en-GB" sz="1400" b="1" dirty="0"/>
              <a:t>MIDI Controller Controls</a:t>
            </a:r>
          </a:p>
        </p:txBody>
      </p:sp>
      <p:sp>
        <p:nvSpPr>
          <p:cNvPr id="4" name="TextBox 3">
            <a:extLst>
              <a:ext uri="{FF2B5EF4-FFF2-40B4-BE49-F238E27FC236}">
                <a16:creationId xmlns:a16="http://schemas.microsoft.com/office/drawing/2014/main" id="{094BD6CD-B09C-4299-81AF-5EEAFD4F0133}"/>
              </a:ext>
            </a:extLst>
          </p:cNvPr>
          <p:cNvSpPr txBox="1"/>
          <p:nvPr/>
        </p:nvSpPr>
        <p:spPr>
          <a:xfrm>
            <a:off x="7622779" y="290970"/>
            <a:ext cx="1408630" cy="307777"/>
          </a:xfrm>
          <a:prstGeom prst="rect">
            <a:avLst/>
          </a:prstGeom>
          <a:noFill/>
        </p:spPr>
        <p:txBody>
          <a:bodyPr wrap="square" rtlCol="0">
            <a:spAutoFit/>
          </a:bodyPr>
          <a:lstStyle/>
          <a:p>
            <a:r>
              <a:rPr lang="en-GB" sz="1400" b="1" dirty="0"/>
              <a:t>Signal Flow </a:t>
            </a:r>
          </a:p>
        </p:txBody>
      </p:sp>
      <p:sp>
        <p:nvSpPr>
          <p:cNvPr id="16" name="Title 1">
            <a:extLst>
              <a:ext uri="{FF2B5EF4-FFF2-40B4-BE49-F238E27FC236}">
                <a16:creationId xmlns:a16="http://schemas.microsoft.com/office/drawing/2014/main" id="{1BD3CBB9-800B-478E-84E4-642C7D38533B}"/>
              </a:ext>
            </a:extLst>
          </p:cNvPr>
          <p:cNvSpPr txBox="1">
            <a:spLocks/>
          </p:cNvSpPr>
          <p:nvPr/>
        </p:nvSpPr>
        <p:spPr>
          <a:xfrm>
            <a:off x="-230850" y="6161956"/>
            <a:ext cx="4572000" cy="34044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1600" b="1"/>
              <a:t>Content Area 2 – The DAW Knowledge Organiser</a:t>
            </a:r>
            <a:endParaRPr lang="en-GB" sz="1600" b="1" dirty="0"/>
          </a:p>
        </p:txBody>
      </p:sp>
      <p:sp>
        <p:nvSpPr>
          <p:cNvPr id="17" name="TextBox 16">
            <a:extLst>
              <a:ext uri="{FF2B5EF4-FFF2-40B4-BE49-F238E27FC236}">
                <a16:creationId xmlns:a16="http://schemas.microsoft.com/office/drawing/2014/main" id="{885C72D7-FC49-4F35-82D3-66A9AED91C81}"/>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13</a:t>
            </a:r>
          </a:p>
        </p:txBody>
      </p:sp>
    </p:spTree>
    <p:extLst>
      <p:ext uri="{BB962C8B-B14F-4D97-AF65-F5344CB8AC3E}">
        <p14:creationId xmlns:p14="http://schemas.microsoft.com/office/powerpoint/2010/main" val="28836883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6B176-75F7-42F0-B1C1-82E52A963671}"/>
              </a:ext>
            </a:extLst>
          </p:cNvPr>
          <p:cNvSpPr>
            <a:spLocks noGrp="1"/>
          </p:cNvSpPr>
          <p:nvPr>
            <p:ph type="title"/>
          </p:nvPr>
        </p:nvSpPr>
        <p:spPr>
          <a:xfrm>
            <a:off x="628650" y="645459"/>
            <a:ext cx="7886700" cy="1045230"/>
          </a:xfrm>
        </p:spPr>
        <p:txBody>
          <a:bodyPr>
            <a:normAutofit/>
          </a:bodyPr>
          <a:lstStyle/>
          <a:p>
            <a:r>
              <a:rPr lang="en-GB" sz="2000" dirty="0"/>
              <a:t>Content Area 3: Musical Elements, Musical Style and Music Technology</a:t>
            </a:r>
          </a:p>
        </p:txBody>
      </p:sp>
      <p:sp>
        <p:nvSpPr>
          <p:cNvPr id="4" name="TextBox 3">
            <a:extLst>
              <a:ext uri="{FF2B5EF4-FFF2-40B4-BE49-F238E27FC236}">
                <a16:creationId xmlns:a16="http://schemas.microsoft.com/office/drawing/2014/main" id="{B98F06CE-3338-4591-BAC5-592E0AB86D9A}"/>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14</a:t>
            </a:r>
          </a:p>
        </p:txBody>
      </p:sp>
      <p:graphicFrame>
        <p:nvGraphicFramePr>
          <p:cNvPr id="5" name="Table 11">
            <a:extLst>
              <a:ext uri="{FF2B5EF4-FFF2-40B4-BE49-F238E27FC236}">
                <a16:creationId xmlns:a16="http://schemas.microsoft.com/office/drawing/2014/main" id="{11F9DD97-99A9-4BB5-8894-9B582258A142}"/>
              </a:ext>
            </a:extLst>
          </p:cNvPr>
          <p:cNvGraphicFramePr>
            <a:graphicFrameLocks noGrp="1"/>
          </p:cNvGraphicFramePr>
          <p:nvPr>
            <p:extLst>
              <p:ext uri="{D42A27DB-BD31-4B8C-83A1-F6EECF244321}">
                <p14:modId xmlns:p14="http://schemas.microsoft.com/office/powerpoint/2010/main" val="1284933266"/>
              </p:ext>
            </p:extLst>
          </p:nvPr>
        </p:nvGraphicFramePr>
        <p:xfrm>
          <a:off x="2151530" y="1848504"/>
          <a:ext cx="4528969" cy="2621280"/>
        </p:xfrm>
        <a:graphic>
          <a:graphicData uri="http://schemas.openxmlformats.org/drawingml/2006/table">
            <a:tbl>
              <a:tblPr firstRow="1" bandRow="1">
                <a:tableStyleId>{5C22544A-7EE6-4342-B048-85BDC9FD1C3A}</a:tableStyleId>
              </a:tblPr>
              <a:tblGrid>
                <a:gridCol w="1426571">
                  <a:extLst>
                    <a:ext uri="{9D8B030D-6E8A-4147-A177-3AD203B41FA5}">
                      <a16:colId xmlns:a16="http://schemas.microsoft.com/office/drawing/2014/main" val="2745688893"/>
                    </a:ext>
                  </a:extLst>
                </a:gridCol>
                <a:gridCol w="3102398">
                  <a:extLst>
                    <a:ext uri="{9D8B030D-6E8A-4147-A177-3AD203B41FA5}">
                      <a16:colId xmlns:a16="http://schemas.microsoft.com/office/drawing/2014/main" val="2428675355"/>
                    </a:ext>
                  </a:extLst>
                </a:gridCol>
              </a:tblGrid>
              <a:tr h="282942">
                <a:tc>
                  <a:txBody>
                    <a:bodyPr/>
                    <a:lstStyle/>
                    <a:p>
                      <a:r>
                        <a:rPr lang="en-GB" sz="1400" dirty="0">
                          <a:solidFill>
                            <a:schemeClr val="tx1"/>
                          </a:solidFill>
                        </a:rPr>
                        <a:t>Component Number</a:t>
                      </a:r>
                    </a:p>
                  </a:txBody>
                  <a:tcPr>
                    <a:solidFill>
                      <a:schemeClr val="accent2">
                        <a:lumMod val="40000"/>
                        <a:lumOff val="60000"/>
                      </a:schemeClr>
                    </a:solidFill>
                  </a:tcPr>
                </a:tc>
                <a:tc>
                  <a:txBody>
                    <a:bodyPr/>
                    <a:lstStyle/>
                    <a:p>
                      <a:r>
                        <a:rPr lang="en-GB" sz="1400" dirty="0">
                          <a:solidFill>
                            <a:schemeClr val="tx1"/>
                          </a:solidFill>
                        </a:rPr>
                        <a:t>Component</a:t>
                      </a:r>
                    </a:p>
                  </a:txBody>
                  <a:tcPr>
                    <a:solidFill>
                      <a:schemeClr val="accent2">
                        <a:lumMod val="40000"/>
                        <a:lumOff val="60000"/>
                      </a:schemeClr>
                    </a:solidFill>
                  </a:tcPr>
                </a:tc>
                <a:extLst>
                  <a:ext uri="{0D108BD9-81ED-4DB2-BD59-A6C34878D82A}">
                    <a16:rowId xmlns:a16="http://schemas.microsoft.com/office/drawing/2014/main" val="134177838"/>
                  </a:ext>
                </a:extLst>
              </a:tr>
              <a:tr h="462254">
                <a:tc>
                  <a:txBody>
                    <a:bodyPr/>
                    <a:lstStyle/>
                    <a:p>
                      <a:r>
                        <a:rPr lang="en-GB" sz="1400" dirty="0"/>
                        <a:t>3.1</a:t>
                      </a:r>
                    </a:p>
                  </a:txBody>
                  <a:tcPr>
                    <a:solidFill>
                      <a:schemeClr val="accent4">
                        <a:lumMod val="40000"/>
                        <a:lumOff val="60000"/>
                      </a:schemeClr>
                    </a:solidFill>
                  </a:tcPr>
                </a:tc>
                <a:tc>
                  <a:txBody>
                    <a:bodyPr/>
                    <a:lstStyle/>
                    <a:p>
                      <a:r>
                        <a:rPr lang="en-GB" sz="1400" dirty="0"/>
                        <a:t>Musical Elements:</a:t>
                      </a:r>
                    </a:p>
                    <a:p>
                      <a:r>
                        <a:rPr lang="en-GB" sz="1400" dirty="0"/>
                        <a:t>3.1.1. Structure</a:t>
                      </a:r>
                    </a:p>
                    <a:p>
                      <a:r>
                        <a:rPr lang="en-GB" sz="1400" dirty="0"/>
                        <a:t>3.1.2. Form</a:t>
                      </a:r>
                    </a:p>
                    <a:p>
                      <a:r>
                        <a:rPr lang="en-GB" sz="1400" dirty="0"/>
                        <a:t>3.1.3. Melody</a:t>
                      </a:r>
                    </a:p>
                    <a:p>
                      <a:r>
                        <a:rPr lang="en-GB" sz="1400" dirty="0"/>
                        <a:t>3.1.4. Harmony</a:t>
                      </a:r>
                    </a:p>
                    <a:p>
                      <a:r>
                        <a:rPr lang="en-GB" sz="1400" dirty="0"/>
                        <a:t>3.1.5 Rhythm</a:t>
                      </a:r>
                    </a:p>
                    <a:p>
                      <a:r>
                        <a:rPr lang="en-GB" sz="1400" dirty="0"/>
                        <a:t>3.1.6. Instrumentation</a:t>
                      </a:r>
                    </a:p>
                  </a:txBody>
                  <a:tcPr>
                    <a:solidFill>
                      <a:schemeClr val="accent4">
                        <a:lumMod val="40000"/>
                        <a:lumOff val="60000"/>
                      </a:schemeClr>
                    </a:solidFill>
                  </a:tcPr>
                </a:tc>
                <a:extLst>
                  <a:ext uri="{0D108BD9-81ED-4DB2-BD59-A6C34878D82A}">
                    <a16:rowId xmlns:a16="http://schemas.microsoft.com/office/drawing/2014/main" val="1482925620"/>
                  </a:ext>
                </a:extLst>
              </a:tr>
              <a:tr h="282942">
                <a:tc>
                  <a:txBody>
                    <a:bodyPr/>
                    <a:lstStyle/>
                    <a:p>
                      <a:r>
                        <a:rPr lang="en-GB" sz="1400" dirty="0"/>
                        <a:t>3.2</a:t>
                      </a:r>
                    </a:p>
                  </a:txBody>
                  <a:tcPr>
                    <a:solidFill>
                      <a:schemeClr val="accent2">
                        <a:lumMod val="20000"/>
                        <a:lumOff val="80000"/>
                      </a:schemeClr>
                    </a:solidFill>
                  </a:tcPr>
                </a:tc>
                <a:tc>
                  <a:txBody>
                    <a:bodyPr/>
                    <a:lstStyle/>
                    <a:p>
                      <a:r>
                        <a:rPr lang="en-GB" sz="1400" dirty="0"/>
                        <a:t>3.2.1. Musical Elements and styles</a:t>
                      </a:r>
                    </a:p>
                    <a:p>
                      <a:r>
                        <a:rPr lang="en-GB" sz="1400" dirty="0"/>
                        <a:t>3.2.2. Musical Styles and technologies</a:t>
                      </a:r>
                    </a:p>
                  </a:txBody>
                  <a:tcPr>
                    <a:solidFill>
                      <a:schemeClr val="accent2">
                        <a:lumMod val="20000"/>
                        <a:lumOff val="80000"/>
                      </a:schemeClr>
                    </a:solidFill>
                  </a:tcPr>
                </a:tc>
                <a:extLst>
                  <a:ext uri="{0D108BD9-81ED-4DB2-BD59-A6C34878D82A}">
                    <a16:rowId xmlns:a16="http://schemas.microsoft.com/office/drawing/2014/main" val="1543081355"/>
                  </a:ext>
                </a:extLst>
              </a:tr>
            </a:tbl>
          </a:graphicData>
        </a:graphic>
      </p:graphicFrame>
      <p:sp>
        <p:nvSpPr>
          <p:cNvPr id="6" name="TextBox 5">
            <a:extLst>
              <a:ext uri="{FF2B5EF4-FFF2-40B4-BE49-F238E27FC236}">
                <a16:creationId xmlns:a16="http://schemas.microsoft.com/office/drawing/2014/main" id="{CDDC2F6D-9E5B-4593-B28D-FBC8215CEEE4}"/>
              </a:ext>
            </a:extLst>
          </p:cNvPr>
          <p:cNvSpPr txBox="1"/>
          <p:nvPr/>
        </p:nvSpPr>
        <p:spPr>
          <a:xfrm>
            <a:off x="473336" y="5214832"/>
            <a:ext cx="8197327" cy="1169551"/>
          </a:xfrm>
          <a:prstGeom prst="rect">
            <a:avLst/>
          </a:prstGeom>
          <a:noFill/>
        </p:spPr>
        <p:txBody>
          <a:bodyPr wrap="square" rtlCol="0">
            <a:spAutoFit/>
          </a:bodyPr>
          <a:lstStyle/>
          <a:p>
            <a:pPr marL="285750" indent="-285750">
              <a:buFont typeface="Arial" panose="020B0604020202020204" pitchFamily="34" charset="0"/>
              <a:buChar char="•"/>
            </a:pPr>
            <a:r>
              <a:rPr lang="en-GB" sz="1400" dirty="0"/>
              <a:t>We learn about the different elements of music so we can control them in our own work, and identify them in examples.</a:t>
            </a:r>
          </a:p>
          <a:p>
            <a:pPr marL="285750" indent="-285750">
              <a:buFont typeface="Arial" panose="020B0604020202020204" pitchFamily="34" charset="0"/>
              <a:buChar char="•"/>
            </a:pPr>
            <a:r>
              <a:rPr lang="en-GB" sz="1400" dirty="0"/>
              <a:t>We use the elements of music to define different styles of music.</a:t>
            </a:r>
          </a:p>
          <a:p>
            <a:pPr marL="285750" indent="-285750">
              <a:buFont typeface="Arial" panose="020B0604020202020204" pitchFamily="34" charset="0"/>
              <a:buChar char="•"/>
            </a:pPr>
            <a:r>
              <a:rPr lang="en-GB" sz="1400" dirty="0"/>
              <a:t>We learn about how technology has influenced the development of different music styles so we can understand the link between technology and composition.</a:t>
            </a:r>
          </a:p>
        </p:txBody>
      </p:sp>
      <p:sp>
        <p:nvSpPr>
          <p:cNvPr id="7" name="Speech Bubble: Oval 6">
            <a:extLst>
              <a:ext uri="{FF2B5EF4-FFF2-40B4-BE49-F238E27FC236}">
                <a16:creationId xmlns:a16="http://schemas.microsoft.com/office/drawing/2014/main" id="{ABA01C9B-3547-4D0B-9985-5F174D84EA23}"/>
              </a:ext>
            </a:extLst>
          </p:cNvPr>
          <p:cNvSpPr/>
          <p:nvPr/>
        </p:nvSpPr>
        <p:spPr>
          <a:xfrm>
            <a:off x="161364" y="4333601"/>
            <a:ext cx="1807284" cy="65887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we learn?</a:t>
            </a:r>
          </a:p>
        </p:txBody>
      </p:sp>
    </p:spTree>
    <p:extLst>
      <p:ext uri="{BB962C8B-B14F-4D97-AF65-F5344CB8AC3E}">
        <p14:creationId xmlns:p14="http://schemas.microsoft.com/office/powerpoint/2010/main" val="3392516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39172453-EC93-4027-967A-7CB5846F5D0E}"/>
              </a:ext>
            </a:extLst>
          </p:cNvPr>
          <p:cNvSpPr/>
          <p:nvPr/>
        </p:nvSpPr>
        <p:spPr>
          <a:xfrm>
            <a:off x="1401538" y="3628749"/>
            <a:ext cx="1797600"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The Who, The Kinks, The Beatles</a:t>
            </a:r>
          </a:p>
        </p:txBody>
      </p:sp>
      <p:sp>
        <p:nvSpPr>
          <p:cNvPr id="2" name="Title 1">
            <a:extLst>
              <a:ext uri="{FF2B5EF4-FFF2-40B4-BE49-F238E27FC236}">
                <a16:creationId xmlns:a16="http://schemas.microsoft.com/office/drawing/2014/main" id="{6E54125D-DEDC-4323-BCDB-7CCDB129E9A9}"/>
              </a:ext>
            </a:extLst>
          </p:cNvPr>
          <p:cNvSpPr>
            <a:spLocks noGrp="1"/>
          </p:cNvSpPr>
          <p:nvPr>
            <p:ph type="ctrTitle"/>
          </p:nvPr>
        </p:nvSpPr>
        <p:spPr>
          <a:xfrm>
            <a:off x="3348688" y="105311"/>
            <a:ext cx="2816149" cy="305391"/>
          </a:xfrm>
        </p:spPr>
        <p:txBody>
          <a:bodyPr>
            <a:normAutofit fontScale="90000"/>
          </a:bodyPr>
          <a:lstStyle/>
          <a:p>
            <a:r>
              <a:rPr lang="en-GB" sz="1800" b="1" dirty="0"/>
              <a:t>Content Area 3: Musical Styles</a:t>
            </a:r>
          </a:p>
        </p:txBody>
      </p:sp>
      <p:pic>
        <p:nvPicPr>
          <p:cNvPr id="5" name="Picture 4">
            <a:extLst>
              <a:ext uri="{FF2B5EF4-FFF2-40B4-BE49-F238E27FC236}">
                <a16:creationId xmlns:a16="http://schemas.microsoft.com/office/drawing/2014/main" id="{51B7943A-67C4-4F25-BD77-90B30755E710}"/>
              </a:ext>
            </a:extLst>
          </p:cNvPr>
          <p:cNvPicPr>
            <a:picLocks noChangeAspect="1"/>
          </p:cNvPicPr>
          <p:nvPr/>
        </p:nvPicPr>
        <p:blipFill>
          <a:blip r:embed="rId2"/>
          <a:stretch>
            <a:fillRect/>
          </a:stretch>
        </p:blipFill>
        <p:spPr>
          <a:xfrm>
            <a:off x="4860634" y="643409"/>
            <a:ext cx="4274201" cy="908473"/>
          </a:xfrm>
          <a:prstGeom prst="rect">
            <a:avLst/>
          </a:prstGeom>
        </p:spPr>
      </p:pic>
      <p:pic>
        <p:nvPicPr>
          <p:cNvPr id="8" name="Picture 7">
            <a:extLst>
              <a:ext uri="{FF2B5EF4-FFF2-40B4-BE49-F238E27FC236}">
                <a16:creationId xmlns:a16="http://schemas.microsoft.com/office/drawing/2014/main" id="{74E9AC27-2E5A-49B4-8558-B38DAA9C7261}"/>
              </a:ext>
            </a:extLst>
          </p:cNvPr>
          <p:cNvPicPr>
            <a:picLocks noChangeAspect="1"/>
          </p:cNvPicPr>
          <p:nvPr/>
        </p:nvPicPr>
        <p:blipFill>
          <a:blip r:embed="rId3"/>
          <a:stretch>
            <a:fillRect/>
          </a:stretch>
        </p:blipFill>
        <p:spPr>
          <a:xfrm>
            <a:off x="29097" y="2347585"/>
            <a:ext cx="3322450" cy="1257455"/>
          </a:xfrm>
          <a:prstGeom prst="rect">
            <a:avLst/>
          </a:prstGeom>
        </p:spPr>
      </p:pic>
      <p:sp>
        <p:nvSpPr>
          <p:cNvPr id="9" name="TextBox 8">
            <a:extLst>
              <a:ext uri="{FF2B5EF4-FFF2-40B4-BE49-F238E27FC236}">
                <a16:creationId xmlns:a16="http://schemas.microsoft.com/office/drawing/2014/main" id="{03042D65-98A2-4F0A-9913-FBEB7C33D1DA}"/>
              </a:ext>
            </a:extLst>
          </p:cNvPr>
          <p:cNvSpPr txBox="1"/>
          <p:nvPr/>
        </p:nvSpPr>
        <p:spPr>
          <a:xfrm>
            <a:off x="62942" y="3737264"/>
            <a:ext cx="721662" cy="369332"/>
          </a:xfrm>
          <a:prstGeom prst="rect">
            <a:avLst/>
          </a:prstGeom>
          <a:noFill/>
        </p:spPr>
        <p:txBody>
          <a:bodyPr wrap="square" rtlCol="0">
            <a:spAutoFit/>
          </a:bodyPr>
          <a:lstStyle/>
          <a:p>
            <a:r>
              <a:rPr lang="en-GB" dirty="0"/>
              <a:t>Folk</a:t>
            </a:r>
          </a:p>
        </p:txBody>
      </p:sp>
      <p:sp>
        <p:nvSpPr>
          <p:cNvPr id="11" name="TextBox 10">
            <a:extLst>
              <a:ext uri="{FF2B5EF4-FFF2-40B4-BE49-F238E27FC236}">
                <a16:creationId xmlns:a16="http://schemas.microsoft.com/office/drawing/2014/main" id="{AF36D31C-7E00-4A66-9BA7-54B6553B1A77}"/>
              </a:ext>
            </a:extLst>
          </p:cNvPr>
          <p:cNvSpPr txBox="1"/>
          <p:nvPr/>
        </p:nvSpPr>
        <p:spPr>
          <a:xfrm>
            <a:off x="3305269" y="2278719"/>
            <a:ext cx="721662" cy="369332"/>
          </a:xfrm>
          <a:prstGeom prst="rect">
            <a:avLst/>
          </a:prstGeom>
          <a:noFill/>
        </p:spPr>
        <p:txBody>
          <a:bodyPr wrap="square" rtlCol="0">
            <a:spAutoFit/>
          </a:bodyPr>
          <a:lstStyle/>
          <a:p>
            <a:r>
              <a:rPr lang="en-GB" dirty="0"/>
              <a:t>Rock</a:t>
            </a:r>
          </a:p>
        </p:txBody>
      </p:sp>
      <p:pic>
        <p:nvPicPr>
          <p:cNvPr id="12" name="Picture 11">
            <a:extLst>
              <a:ext uri="{FF2B5EF4-FFF2-40B4-BE49-F238E27FC236}">
                <a16:creationId xmlns:a16="http://schemas.microsoft.com/office/drawing/2014/main" id="{C3C308F9-BF6F-49F5-8002-DED22B079F4F}"/>
              </a:ext>
            </a:extLst>
          </p:cNvPr>
          <p:cNvPicPr>
            <a:picLocks noChangeAspect="1"/>
          </p:cNvPicPr>
          <p:nvPr/>
        </p:nvPicPr>
        <p:blipFill>
          <a:blip r:embed="rId4"/>
          <a:stretch>
            <a:fillRect/>
          </a:stretch>
        </p:blipFill>
        <p:spPr>
          <a:xfrm>
            <a:off x="93215" y="88424"/>
            <a:ext cx="644642" cy="813804"/>
          </a:xfrm>
          <a:prstGeom prst="rect">
            <a:avLst/>
          </a:prstGeom>
        </p:spPr>
      </p:pic>
      <p:pic>
        <p:nvPicPr>
          <p:cNvPr id="13" name="Picture 12">
            <a:extLst>
              <a:ext uri="{FF2B5EF4-FFF2-40B4-BE49-F238E27FC236}">
                <a16:creationId xmlns:a16="http://schemas.microsoft.com/office/drawing/2014/main" id="{59230BFF-E247-48A0-AB59-29F115CB202F}"/>
              </a:ext>
            </a:extLst>
          </p:cNvPr>
          <p:cNvPicPr>
            <a:picLocks noChangeAspect="1"/>
          </p:cNvPicPr>
          <p:nvPr/>
        </p:nvPicPr>
        <p:blipFill>
          <a:blip r:embed="rId5"/>
          <a:stretch>
            <a:fillRect/>
          </a:stretch>
        </p:blipFill>
        <p:spPr>
          <a:xfrm>
            <a:off x="3348688" y="2647021"/>
            <a:ext cx="1356486" cy="846447"/>
          </a:xfrm>
          <a:prstGeom prst="rect">
            <a:avLst/>
          </a:prstGeom>
        </p:spPr>
      </p:pic>
      <p:pic>
        <p:nvPicPr>
          <p:cNvPr id="14" name="Picture 13">
            <a:extLst>
              <a:ext uri="{FF2B5EF4-FFF2-40B4-BE49-F238E27FC236}">
                <a16:creationId xmlns:a16="http://schemas.microsoft.com/office/drawing/2014/main" id="{886EAB60-0C16-48C2-9D69-73726B24FF3C}"/>
              </a:ext>
            </a:extLst>
          </p:cNvPr>
          <p:cNvPicPr>
            <a:picLocks noChangeAspect="1"/>
          </p:cNvPicPr>
          <p:nvPr/>
        </p:nvPicPr>
        <p:blipFill>
          <a:blip r:embed="rId6"/>
          <a:stretch>
            <a:fillRect/>
          </a:stretch>
        </p:blipFill>
        <p:spPr>
          <a:xfrm>
            <a:off x="3883755" y="3744503"/>
            <a:ext cx="1071581" cy="831021"/>
          </a:xfrm>
          <a:prstGeom prst="rect">
            <a:avLst/>
          </a:prstGeom>
        </p:spPr>
      </p:pic>
      <p:graphicFrame>
        <p:nvGraphicFramePr>
          <p:cNvPr id="19" name="Table 19">
            <a:extLst>
              <a:ext uri="{FF2B5EF4-FFF2-40B4-BE49-F238E27FC236}">
                <a16:creationId xmlns:a16="http://schemas.microsoft.com/office/drawing/2014/main" id="{BF30D4A9-3EDA-4BB4-BBF8-6381F4DC0F53}"/>
              </a:ext>
            </a:extLst>
          </p:cNvPr>
          <p:cNvGraphicFramePr>
            <a:graphicFrameLocks noGrp="1"/>
          </p:cNvGraphicFramePr>
          <p:nvPr/>
        </p:nvGraphicFramePr>
        <p:xfrm>
          <a:off x="208450" y="1331199"/>
          <a:ext cx="2386176" cy="426720"/>
        </p:xfrm>
        <a:graphic>
          <a:graphicData uri="http://schemas.openxmlformats.org/drawingml/2006/table">
            <a:tbl>
              <a:tblPr firstRow="1" bandRow="1">
                <a:tableStyleId>{5C22544A-7EE6-4342-B048-85BDC9FD1C3A}</a:tableStyleId>
              </a:tblPr>
              <a:tblGrid>
                <a:gridCol w="542557">
                  <a:extLst>
                    <a:ext uri="{9D8B030D-6E8A-4147-A177-3AD203B41FA5}">
                      <a16:colId xmlns:a16="http://schemas.microsoft.com/office/drawing/2014/main" val="610480636"/>
                    </a:ext>
                  </a:extLst>
                </a:gridCol>
                <a:gridCol w="1843619">
                  <a:extLst>
                    <a:ext uri="{9D8B030D-6E8A-4147-A177-3AD203B41FA5}">
                      <a16:colId xmlns:a16="http://schemas.microsoft.com/office/drawing/2014/main" val="73778414"/>
                    </a:ext>
                  </a:extLst>
                </a:gridCol>
              </a:tblGrid>
              <a:tr h="182880">
                <a:tc>
                  <a:txBody>
                    <a:bodyPr/>
                    <a:lstStyle/>
                    <a:p>
                      <a:r>
                        <a:rPr lang="en-GB" sz="800" dirty="0"/>
                        <a:t>Decade</a:t>
                      </a:r>
                    </a:p>
                  </a:txBody>
                  <a:tcPr/>
                </a:tc>
                <a:tc>
                  <a:txBody>
                    <a:bodyPr/>
                    <a:lstStyle/>
                    <a:p>
                      <a:r>
                        <a:rPr lang="en-GB" sz="800" dirty="0"/>
                        <a:t>Artists</a:t>
                      </a:r>
                    </a:p>
                  </a:txBody>
                  <a:tcPr/>
                </a:tc>
                <a:extLst>
                  <a:ext uri="{0D108BD9-81ED-4DB2-BD59-A6C34878D82A}">
                    <a16:rowId xmlns:a16="http://schemas.microsoft.com/office/drawing/2014/main" val="1265616603"/>
                  </a:ext>
                </a:extLst>
              </a:tr>
              <a:tr h="182880">
                <a:tc>
                  <a:txBody>
                    <a:bodyPr/>
                    <a:lstStyle/>
                    <a:p>
                      <a:r>
                        <a:rPr lang="en-GB" sz="800" dirty="0"/>
                        <a:t>1950s</a:t>
                      </a:r>
                    </a:p>
                  </a:txBody>
                  <a:tcPr/>
                </a:tc>
                <a:tc>
                  <a:txBody>
                    <a:bodyPr/>
                    <a:lstStyle/>
                    <a:p>
                      <a:r>
                        <a:rPr lang="en-GB" sz="800" dirty="0"/>
                        <a:t>Elvis Presley, Chuck Berry, Little Ritchie</a:t>
                      </a:r>
                    </a:p>
                  </a:txBody>
                  <a:tcPr/>
                </a:tc>
                <a:extLst>
                  <a:ext uri="{0D108BD9-81ED-4DB2-BD59-A6C34878D82A}">
                    <a16:rowId xmlns:a16="http://schemas.microsoft.com/office/drawing/2014/main" val="3853612046"/>
                  </a:ext>
                </a:extLst>
              </a:tr>
            </a:tbl>
          </a:graphicData>
        </a:graphic>
      </p:graphicFrame>
      <p:pic>
        <p:nvPicPr>
          <p:cNvPr id="23" name="Picture 22">
            <a:extLst>
              <a:ext uri="{FF2B5EF4-FFF2-40B4-BE49-F238E27FC236}">
                <a16:creationId xmlns:a16="http://schemas.microsoft.com/office/drawing/2014/main" id="{6B45BBA7-3E3C-4E06-BE10-5B7388E78628}"/>
              </a:ext>
            </a:extLst>
          </p:cNvPr>
          <p:cNvPicPr>
            <a:picLocks noChangeAspect="1"/>
          </p:cNvPicPr>
          <p:nvPr/>
        </p:nvPicPr>
        <p:blipFill>
          <a:blip r:embed="rId7"/>
          <a:stretch>
            <a:fillRect/>
          </a:stretch>
        </p:blipFill>
        <p:spPr>
          <a:xfrm>
            <a:off x="76402" y="5599835"/>
            <a:ext cx="4926167" cy="1186832"/>
          </a:xfrm>
          <a:prstGeom prst="rect">
            <a:avLst/>
          </a:prstGeom>
        </p:spPr>
      </p:pic>
      <p:sp>
        <p:nvSpPr>
          <p:cNvPr id="24" name="TextBox 23">
            <a:extLst>
              <a:ext uri="{FF2B5EF4-FFF2-40B4-BE49-F238E27FC236}">
                <a16:creationId xmlns:a16="http://schemas.microsoft.com/office/drawing/2014/main" id="{FADC457A-3162-4C27-B438-F8C64B71EB8B}"/>
              </a:ext>
            </a:extLst>
          </p:cNvPr>
          <p:cNvSpPr txBox="1"/>
          <p:nvPr/>
        </p:nvSpPr>
        <p:spPr>
          <a:xfrm>
            <a:off x="15066" y="5270105"/>
            <a:ext cx="721662" cy="369332"/>
          </a:xfrm>
          <a:prstGeom prst="rect">
            <a:avLst/>
          </a:prstGeom>
          <a:noFill/>
        </p:spPr>
        <p:txBody>
          <a:bodyPr wrap="square" rtlCol="0">
            <a:spAutoFit/>
          </a:bodyPr>
          <a:lstStyle/>
          <a:p>
            <a:r>
              <a:rPr lang="en-GB" dirty="0"/>
              <a:t>Soul</a:t>
            </a:r>
          </a:p>
        </p:txBody>
      </p:sp>
      <p:pic>
        <p:nvPicPr>
          <p:cNvPr id="29" name="Picture 28">
            <a:extLst>
              <a:ext uri="{FF2B5EF4-FFF2-40B4-BE49-F238E27FC236}">
                <a16:creationId xmlns:a16="http://schemas.microsoft.com/office/drawing/2014/main" id="{2278A5CC-B5C1-4295-B72E-A35906B62024}"/>
              </a:ext>
            </a:extLst>
          </p:cNvPr>
          <p:cNvPicPr>
            <a:picLocks noChangeAspect="1"/>
          </p:cNvPicPr>
          <p:nvPr/>
        </p:nvPicPr>
        <p:blipFill>
          <a:blip r:embed="rId8"/>
          <a:stretch>
            <a:fillRect/>
          </a:stretch>
        </p:blipFill>
        <p:spPr>
          <a:xfrm>
            <a:off x="45216" y="921801"/>
            <a:ext cx="4815418" cy="1375834"/>
          </a:xfrm>
          <a:prstGeom prst="rect">
            <a:avLst/>
          </a:prstGeom>
        </p:spPr>
      </p:pic>
      <p:sp>
        <p:nvSpPr>
          <p:cNvPr id="32" name="TextBox 31">
            <a:extLst>
              <a:ext uri="{FF2B5EF4-FFF2-40B4-BE49-F238E27FC236}">
                <a16:creationId xmlns:a16="http://schemas.microsoft.com/office/drawing/2014/main" id="{A1713D5E-B8B1-4E32-907C-66D662BBA500}"/>
              </a:ext>
            </a:extLst>
          </p:cNvPr>
          <p:cNvSpPr txBox="1"/>
          <p:nvPr/>
        </p:nvSpPr>
        <p:spPr>
          <a:xfrm>
            <a:off x="734441" y="87489"/>
            <a:ext cx="1603814" cy="369332"/>
          </a:xfrm>
          <a:prstGeom prst="rect">
            <a:avLst/>
          </a:prstGeom>
          <a:noFill/>
        </p:spPr>
        <p:txBody>
          <a:bodyPr wrap="square" rtlCol="0">
            <a:spAutoFit/>
          </a:bodyPr>
          <a:lstStyle/>
          <a:p>
            <a:r>
              <a:rPr lang="en-GB" dirty="0"/>
              <a:t>Rock and Roll</a:t>
            </a:r>
          </a:p>
        </p:txBody>
      </p:sp>
      <p:sp>
        <p:nvSpPr>
          <p:cNvPr id="34" name="Oval 33">
            <a:extLst>
              <a:ext uri="{FF2B5EF4-FFF2-40B4-BE49-F238E27FC236}">
                <a16:creationId xmlns:a16="http://schemas.microsoft.com/office/drawing/2014/main" id="{97158F37-BC01-44E3-BDB7-14EE40FEEC71}"/>
              </a:ext>
            </a:extLst>
          </p:cNvPr>
          <p:cNvSpPr/>
          <p:nvPr/>
        </p:nvSpPr>
        <p:spPr>
          <a:xfrm>
            <a:off x="2158732" y="54683"/>
            <a:ext cx="1106063"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1950s</a:t>
            </a:r>
          </a:p>
        </p:txBody>
      </p:sp>
      <p:sp>
        <p:nvSpPr>
          <p:cNvPr id="35" name="Rectangle 34">
            <a:extLst>
              <a:ext uri="{FF2B5EF4-FFF2-40B4-BE49-F238E27FC236}">
                <a16:creationId xmlns:a16="http://schemas.microsoft.com/office/drawing/2014/main" id="{FD1E11A9-1794-44FF-806B-618FCDC47D75}"/>
              </a:ext>
            </a:extLst>
          </p:cNvPr>
          <p:cNvSpPr/>
          <p:nvPr/>
        </p:nvSpPr>
        <p:spPr>
          <a:xfrm>
            <a:off x="791522" y="552650"/>
            <a:ext cx="1797600"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Elvis Presley, Chuck Berry, Little Ritchie</a:t>
            </a:r>
          </a:p>
        </p:txBody>
      </p:sp>
      <p:sp>
        <p:nvSpPr>
          <p:cNvPr id="36" name="Oval 35">
            <a:extLst>
              <a:ext uri="{FF2B5EF4-FFF2-40B4-BE49-F238E27FC236}">
                <a16:creationId xmlns:a16="http://schemas.microsoft.com/office/drawing/2014/main" id="{FD6BFCC4-9B64-464C-9F93-DE849E1C8BB8}"/>
              </a:ext>
            </a:extLst>
          </p:cNvPr>
          <p:cNvSpPr/>
          <p:nvPr/>
        </p:nvSpPr>
        <p:spPr>
          <a:xfrm>
            <a:off x="2987857" y="3217176"/>
            <a:ext cx="1356486"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1960s -</a:t>
            </a:r>
          </a:p>
        </p:txBody>
      </p:sp>
      <p:sp>
        <p:nvSpPr>
          <p:cNvPr id="39" name="Rectangle 38">
            <a:extLst>
              <a:ext uri="{FF2B5EF4-FFF2-40B4-BE49-F238E27FC236}">
                <a16:creationId xmlns:a16="http://schemas.microsoft.com/office/drawing/2014/main" id="{450EE267-2DF1-43D5-A358-598D3AC8AE48}"/>
              </a:ext>
            </a:extLst>
          </p:cNvPr>
          <p:cNvSpPr/>
          <p:nvPr/>
        </p:nvSpPr>
        <p:spPr>
          <a:xfrm>
            <a:off x="1063368" y="5034326"/>
            <a:ext cx="1797600"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Bob Dylan. Simon &amp; Garfunkel</a:t>
            </a:r>
          </a:p>
        </p:txBody>
      </p:sp>
      <p:sp>
        <p:nvSpPr>
          <p:cNvPr id="41" name="Rectangle 40">
            <a:extLst>
              <a:ext uri="{FF2B5EF4-FFF2-40B4-BE49-F238E27FC236}">
                <a16:creationId xmlns:a16="http://schemas.microsoft.com/office/drawing/2014/main" id="{48994650-5AD7-4D8C-8C86-E4355CCE3752}"/>
              </a:ext>
            </a:extLst>
          </p:cNvPr>
          <p:cNvSpPr/>
          <p:nvPr/>
        </p:nvSpPr>
        <p:spPr>
          <a:xfrm>
            <a:off x="1190257" y="5490275"/>
            <a:ext cx="1797600"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Aretha Franklin, Sam Cooke</a:t>
            </a:r>
          </a:p>
        </p:txBody>
      </p:sp>
      <p:pic>
        <p:nvPicPr>
          <p:cNvPr id="45" name="Picture 44">
            <a:extLst>
              <a:ext uri="{FF2B5EF4-FFF2-40B4-BE49-F238E27FC236}">
                <a16:creationId xmlns:a16="http://schemas.microsoft.com/office/drawing/2014/main" id="{5E7CCCE9-520D-4892-8378-EC57DA5A1923}"/>
              </a:ext>
            </a:extLst>
          </p:cNvPr>
          <p:cNvPicPr>
            <a:picLocks noChangeAspect="1"/>
          </p:cNvPicPr>
          <p:nvPr/>
        </p:nvPicPr>
        <p:blipFill>
          <a:blip r:embed="rId9"/>
          <a:stretch>
            <a:fillRect/>
          </a:stretch>
        </p:blipFill>
        <p:spPr>
          <a:xfrm>
            <a:off x="6989884" y="81079"/>
            <a:ext cx="983412" cy="751276"/>
          </a:xfrm>
          <a:prstGeom prst="rect">
            <a:avLst/>
          </a:prstGeom>
        </p:spPr>
      </p:pic>
      <p:pic>
        <p:nvPicPr>
          <p:cNvPr id="10" name="Picture 9">
            <a:extLst>
              <a:ext uri="{FF2B5EF4-FFF2-40B4-BE49-F238E27FC236}">
                <a16:creationId xmlns:a16="http://schemas.microsoft.com/office/drawing/2014/main" id="{24119AE7-5BF7-4D24-8C6E-FB1ACCF8E85D}"/>
              </a:ext>
            </a:extLst>
          </p:cNvPr>
          <p:cNvPicPr>
            <a:picLocks noChangeAspect="1"/>
          </p:cNvPicPr>
          <p:nvPr/>
        </p:nvPicPr>
        <p:blipFill>
          <a:blip r:embed="rId10"/>
          <a:stretch>
            <a:fillRect/>
          </a:stretch>
        </p:blipFill>
        <p:spPr>
          <a:xfrm>
            <a:off x="65046" y="4038165"/>
            <a:ext cx="4174084" cy="987021"/>
          </a:xfrm>
          <a:prstGeom prst="rect">
            <a:avLst/>
          </a:prstGeom>
        </p:spPr>
      </p:pic>
      <p:sp>
        <p:nvSpPr>
          <p:cNvPr id="38" name="Oval 37">
            <a:extLst>
              <a:ext uri="{FF2B5EF4-FFF2-40B4-BE49-F238E27FC236}">
                <a16:creationId xmlns:a16="http://schemas.microsoft.com/office/drawing/2014/main" id="{A96DED42-0E91-48AD-A380-B45FC58E2ABC}"/>
              </a:ext>
            </a:extLst>
          </p:cNvPr>
          <p:cNvSpPr/>
          <p:nvPr/>
        </p:nvSpPr>
        <p:spPr>
          <a:xfrm>
            <a:off x="-9338" y="4655950"/>
            <a:ext cx="1356486"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1960s -</a:t>
            </a:r>
          </a:p>
        </p:txBody>
      </p:sp>
      <p:pic>
        <p:nvPicPr>
          <p:cNvPr id="43" name="Picture 42">
            <a:extLst>
              <a:ext uri="{FF2B5EF4-FFF2-40B4-BE49-F238E27FC236}">
                <a16:creationId xmlns:a16="http://schemas.microsoft.com/office/drawing/2014/main" id="{315AA79C-CE28-409F-9823-2E1D87DF6AF3}"/>
              </a:ext>
            </a:extLst>
          </p:cNvPr>
          <p:cNvPicPr>
            <a:picLocks noChangeAspect="1"/>
          </p:cNvPicPr>
          <p:nvPr/>
        </p:nvPicPr>
        <p:blipFill>
          <a:blip r:embed="rId11"/>
          <a:stretch>
            <a:fillRect/>
          </a:stretch>
        </p:blipFill>
        <p:spPr>
          <a:xfrm>
            <a:off x="3861229" y="4924206"/>
            <a:ext cx="1141340" cy="831022"/>
          </a:xfrm>
          <a:prstGeom prst="rect">
            <a:avLst/>
          </a:prstGeom>
        </p:spPr>
      </p:pic>
      <p:sp>
        <p:nvSpPr>
          <p:cNvPr id="40" name="Oval 39">
            <a:extLst>
              <a:ext uri="{FF2B5EF4-FFF2-40B4-BE49-F238E27FC236}">
                <a16:creationId xmlns:a16="http://schemas.microsoft.com/office/drawing/2014/main" id="{1497FB72-91EA-4488-AE68-D0979EC56969}"/>
              </a:ext>
            </a:extLst>
          </p:cNvPr>
          <p:cNvSpPr/>
          <p:nvPr/>
        </p:nvSpPr>
        <p:spPr>
          <a:xfrm>
            <a:off x="2852731" y="5146993"/>
            <a:ext cx="1080943"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1960s</a:t>
            </a:r>
          </a:p>
        </p:txBody>
      </p:sp>
      <p:sp>
        <p:nvSpPr>
          <p:cNvPr id="46" name="Rectangle 45">
            <a:extLst>
              <a:ext uri="{FF2B5EF4-FFF2-40B4-BE49-F238E27FC236}">
                <a16:creationId xmlns:a16="http://schemas.microsoft.com/office/drawing/2014/main" id="{B2F889E3-8B03-41AF-8C16-3CAABDE05A49}"/>
              </a:ext>
            </a:extLst>
          </p:cNvPr>
          <p:cNvSpPr/>
          <p:nvPr/>
        </p:nvSpPr>
        <p:spPr>
          <a:xfrm>
            <a:off x="4855130" y="516860"/>
            <a:ext cx="1797600"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James Brown, Average White Band</a:t>
            </a:r>
          </a:p>
        </p:txBody>
      </p:sp>
      <p:sp>
        <p:nvSpPr>
          <p:cNvPr id="47" name="Oval 46">
            <a:extLst>
              <a:ext uri="{FF2B5EF4-FFF2-40B4-BE49-F238E27FC236}">
                <a16:creationId xmlns:a16="http://schemas.microsoft.com/office/drawing/2014/main" id="{A41DF10B-FFB0-4D09-BBC8-0CCBB526A1C3}"/>
              </a:ext>
            </a:extLst>
          </p:cNvPr>
          <p:cNvSpPr/>
          <p:nvPr/>
        </p:nvSpPr>
        <p:spPr>
          <a:xfrm>
            <a:off x="7944722" y="61302"/>
            <a:ext cx="1106063"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1970s</a:t>
            </a:r>
          </a:p>
        </p:txBody>
      </p:sp>
      <p:sp>
        <p:nvSpPr>
          <p:cNvPr id="48" name="TextBox 47">
            <a:extLst>
              <a:ext uri="{FF2B5EF4-FFF2-40B4-BE49-F238E27FC236}">
                <a16:creationId xmlns:a16="http://schemas.microsoft.com/office/drawing/2014/main" id="{CEB9EF9E-9EB6-4440-921C-994BBE55337F}"/>
              </a:ext>
            </a:extLst>
          </p:cNvPr>
          <p:cNvSpPr txBox="1"/>
          <p:nvPr/>
        </p:nvSpPr>
        <p:spPr>
          <a:xfrm>
            <a:off x="6218523" y="127955"/>
            <a:ext cx="1603814" cy="369332"/>
          </a:xfrm>
          <a:prstGeom prst="rect">
            <a:avLst/>
          </a:prstGeom>
          <a:noFill/>
        </p:spPr>
        <p:txBody>
          <a:bodyPr wrap="square" rtlCol="0">
            <a:spAutoFit/>
          </a:bodyPr>
          <a:lstStyle/>
          <a:p>
            <a:r>
              <a:rPr lang="en-GB" dirty="0"/>
              <a:t>Funk</a:t>
            </a:r>
          </a:p>
        </p:txBody>
      </p:sp>
      <p:pic>
        <p:nvPicPr>
          <p:cNvPr id="49" name="Picture 48">
            <a:extLst>
              <a:ext uri="{FF2B5EF4-FFF2-40B4-BE49-F238E27FC236}">
                <a16:creationId xmlns:a16="http://schemas.microsoft.com/office/drawing/2014/main" id="{82C9D203-16CA-4AB0-B6B6-BAD2EA3266F5}"/>
              </a:ext>
            </a:extLst>
          </p:cNvPr>
          <p:cNvPicPr>
            <a:picLocks noChangeAspect="1"/>
          </p:cNvPicPr>
          <p:nvPr/>
        </p:nvPicPr>
        <p:blipFill>
          <a:blip r:embed="rId12"/>
          <a:stretch>
            <a:fillRect/>
          </a:stretch>
        </p:blipFill>
        <p:spPr>
          <a:xfrm>
            <a:off x="5991353" y="1720818"/>
            <a:ext cx="3077011" cy="1320810"/>
          </a:xfrm>
          <a:prstGeom prst="rect">
            <a:avLst/>
          </a:prstGeom>
        </p:spPr>
      </p:pic>
      <p:pic>
        <p:nvPicPr>
          <p:cNvPr id="50" name="Picture 49">
            <a:extLst>
              <a:ext uri="{FF2B5EF4-FFF2-40B4-BE49-F238E27FC236}">
                <a16:creationId xmlns:a16="http://schemas.microsoft.com/office/drawing/2014/main" id="{A9E24C69-7F4A-4BDA-9DF5-97DD130102F8}"/>
              </a:ext>
            </a:extLst>
          </p:cNvPr>
          <p:cNvPicPr>
            <a:picLocks noChangeAspect="1"/>
          </p:cNvPicPr>
          <p:nvPr/>
        </p:nvPicPr>
        <p:blipFill>
          <a:blip r:embed="rId13"/>
          <a:stretch>
            <a:fillRect/>
          </a:stretch>
        </p:blipFill>
        <p:spPr>
          <a:xfrm>
            <a:off x="5054830" y="1969278"/>
            <a:ext cx="896404" cy="997884"/>
          </a:xfrm>
          <a:prstGeom prst="rect">
            <a:avLst/>
          </a:prstGeom>
        </p:spPr>
      </p:pic>
      <p:sp>
        <p:nvSpPr>
          <p:cNvPr id="51" name="Rectangle 50">
            <a:extLst>
              <a:ext uri="{FF2B5EF4-FFF2-40B4-BE49-F238E27FC236}">
                <a16:creationId xmlns:a16="http://schemas.microsoft.com/office/drawing/2014/main" id="{846162F3-B3E3-4910-832A-C6C654E5EB13}"/>
              </a:ext>
            </a:extLst>
          </p:cNvPr>
          <p:cNvSpPr/>
          <p:nvPr/>
        </p:nvSpPr>
        <p:spPr>
          <a:xfrm>
            <a:off x="5187145" y="1633767"/>
            <a:ext cx="1797600"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Donna Summer, The Bee Gees, Chic</a:t>
            </a:r>
          </a:p>
        </p:txBody>
      </p:sp>
      <p:sp>
        <p:nvSpPr>
          <p:cNvPr id="52" name="Oval 51">
            <a:extLst>
              <a:ext uri="{FF2B5EF4-FFF2-40B4-BE49-F238E27FC236}">
                <a16:creationId xmlns:a16="http://schemas.microsoft.com/office/drawing/2014/main" id="{574B703A-2144-4409-83D8-9ACF35C0C488}"/>
              </a:ext>
            </a:extLst>
          </p:cNvPr>
          <p:cNvSpPr/>
          <p:nvPr/>
        </p:nvSpPr>
        <p:spPr>
          <a:xfrm>
            <a:off x="7984375" y="1363616"/>
            <a:ext cx="1106063"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1970s</a:t>
            </a:r>
          </a:p>
        </p:txBody>
      </p:sp>
      <p:sp>
        <p:nvSpPr>
          <p:cNvPr id="53" name="TextBox 52">
            <a:extLst>
              <a:ext uri="{FF2B5EF4-FFF2-40B4-BE49-F238E27FC236}">
                <a16:creationId xmlns:a16="http://schemas.microsoft.com/office/drawing/2014/main" id="{44D73F32-26E6-413D-90DF-9D724E81DC4B}"/>
              </a:ext>
            </a:extLst>
          </p:cNvPr>
          <p:cNvSpPr txBox="1"/>
          <p:nvPr/>
        </p:nvSpPr>
        <p:spPr>
          <a:xfrm>
            <a:off x="7137114" y="1631585"/>
            <a:ext cx="1603814" cy="369332"/>
          </a:xfrm>
          <a:prstGeom prst="rect">
            <a:avLst/>
          </a:prstGeom>
          <a:noFill/>
        </p:spPr>
        <p:txBody>
          <a:bodyPr wrap="square" rtlCol="0">
            <a:spAutoFit/>
          </a:bodyPr>
          <a:lstStyle/>
          <a:p>
            <a:r>
              <a:rPr lang="en-GB" dirty="0"/>
              <a:t>Disco</a:t>
            </a:r>
          </a:p>
        </p:txBody>
      </p:sp>
      <p:sp>
        <p:nvSpPr>
          <p:cNvPr id="56" name="Oval 55">
            <a:extLst>
              <a:ext uri="{FF2B5EF4-FFF2-40B4-BE49-F238E27FC236}">
                <a16:creationId xmlns:a16="http://schemas.microsoft.com/office/drawing/2014/main" id="{29B1AE3E-FF3C-4E71-BC15-AA05E62A1693}"/>
              </a:ext>
            </a:extLst>
          </p:cNvPr>
          <p:cNvSpPr/>
          <p:nvPr/>
        </p:nvSpPr>
        <p:spPr>
          <a:xfrm>
            <a:off x="7984374" y="2973946"/>
            <a:ext cx="1106063"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1970s</a:t>
            </a:r>
          </a:p>
        </p:txBody>
      </p:sp>
      <p:sp>
        <p:nvSpPr>
          <p:cNvPr id="57" name="Rectangle 56">
            <a:extLst>
              <a:ext uri="{FF2B5EF4-FFF2-40B4-BE49-F238E27FC236}">
                <a16:creationId xmlns:a16="http://schemas.microsoft.com/office/drawing/2014/main" id="{4AD4827F-24CA-4DB1-937F-BDB29FC390B6}"/>
              </a:ext>
            </a:extLst>
          </p:cNvPr>
          <p:cNvSpPr/>
          <p:nvPr/>
        </p:nvSpPr>
        <p:spPr>
          <a:xfrm>
            <a:off x="6139762" y="3363994"/>
            <a:ext cx="2030639"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Bob Marley, Junior </a:t>
            </a:r>
            <a:r>
              <a:rPr lang="en-GB" sz="800" dirty="0" err="1"/>
              <a:t>Murvin</a:t>
            </a:r>
            <a:r>
              <a:rPr lang="en-GB" sz="800" dirty="0"/>
              <a:t>, the </a:t>
            </a:r>
            <a:r>
              <a:rPr lang="en-GB" sz="800" dirty="0" err="1"/>
              <a:t>Heptones</a:t>
            </a:r>
            <a:endParaRPr lang="en-GB" sz="800" dirty="0"/>
          </a:p>
        </p:txBody>
      </p:sp>
      <p:sp>
        <p:nvSpPr>
          <p:cNvPr id="58" name="TextBox 57">
            <a:extLst>
              <a:ext uri="{FF2B5EF4-FFF2-40B4-BE49-F238E27FC236}">
                <a16:creationId xmlns:a16="http://schemas.microsoft.com/office/drawing/2014/main" id="{50B6CEDA-3C12-41E6-AD41-D0F01EBFB3BE}"/>
              </a:ext>
            </a:extLst>
          </p:cNvPr>
          <p:cNvSpPr txBox="1"/>
          <p:nvPr/>
        </p:nvSpPr>
        <p:spPr>
          <a:xfrm>
            <a:off x="7030408" y="3022138"/>
            <a:ext cx="1603814" cy="369332"/>
          </a:xfrm>
          <a:prstGeom prst="rect">
            <a:avLst/>
          </a:prstGeom>
          <a:noFill/>
        </p:spPr>
        <p:txBody>
          <a:bodyPr wrap="square" rtlCol="0">
            <a:spAutoFit/>
          </a:bodyPr>
          <a:lstStyle/>
          <a:p>
            <a:r>
              <a:rPr lang="en-GB" dirty="0"/>
              <a:t>Reggae</a:t>
            </a:r>
          </a:p>
        </p:txBody>
      </p:sp>
      <p:pic>
        <p:nvPicPr>
          <p:cNvPr id="59" name="Picture 58">
            <a:extLst>
              <a:ext uri="{FF2B5EF4-FFF2-40B4-BE49-F238E27FC236}">
                <a16:creationId xmlns:a16="http://schemas.microsoft.com/office/drawing/2014/main" id="{7FA59A69-2E2A-4CBE-92E5-E212D07021CB}"/>
              </a:ext>
            </a:extLst>
          </p:cNvPr>
          <p:cNvPicPr>
            <a:picLocks noChangeAspect="1"/>
          </p:cNvPicPr>
          <p:nvPr/>
        </p:nvPicPr>
        <p:blipFill>
          <a:blip r:embed="rId14"/>
          <a:stretch>
            <a:fillRect/>
          </a:stretch>
        </p:blipFill>
        <p:spPr>
          <a:xfrm>
            <a:off x="5071683" y="3048857"/>
            <a:ext cx="992291" cy="805667"/>
          </a:xfrm>
          <a:prstGeom prst="rect">
            <a:avLst/>
          </a:prstGeom>
        </p:spPr>
      </p:pic>
      <p:pic>
        <p:nvPicPr>
          <p:cNvPr id="61" name="Picture 60">
            <a:extLst>
              <a:ext uri="{FF2B5EF4-FFF2-40B4-BE49-F238E27FC236}">
                <a16:creationId xmlns:a16="http://schemas.microsoft.com/office/drawing/2014/main" id="{3AD89B58-D496-4C17-8FFF-07E8FEE1EB93}"/>
              </a:ext>
            </a:extLst>
          </p:cNvPr>
          <p:cNvPicPr>
            <a:picLocks noChangeAspect="1"/>
          </p:cNvPicPr>
          <p:nvPr/>
        </p:nvPicPr>
        <p:blipFill>
          <a:blip r:embed="rId15"/>
          <a:stretch>
            <a:fillRect/>
          </a:stretch>
        </p:blipFill>
        <p:spPr>
          <a:xfrm>
            <a:off x="5060572" y="5513123"/>
            <a:ext cx="4031198" cy="1258496"/>
          </a:xfrm>
          <a:prstGeom prst="rect">
            <a:avLst/>
          </a:prstGeom>
        </p:spPr>
      </p:pic>
      <p:sp>
        <p:nvSpPr>
          <p:cNvPr id="62" name="Oval 61">
            <a:extLst>
              <a:ext uri="{FF2B5EF4-FFF2-40B4-BE49-F238E27FC236}">
                <a16:creationId xmlns:a16="http://schemas.microsoft.com/office/drawing/2014/main" id="{35C259DC-D641-4430-B5BC-2C70F0FF7929}"/>
              </a:ext>
            </a:extLst>
          </p:cNvPr>
          <p:cNvSpPr/>
          <p:nvPr/>
        </p:nvSpPr>
        <p:spPr>
          <a:xfrm>
            <a:off x="7973296" y="5021642"/>
            <a:ext cx="1106063"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1980s</a:t>
            </a:r>
          </a:p>
        </p:txBody>
      </p:sp>
      <p:sp>
        <p:nvSpPr>
          <p:cNvPr id="63" name="Rectangle 62">
            <a:extLst>
              <a:ext uri="{FF2B5EF4-FFF2-40B4-BE49-F238E27FC236}">
                <a16:creationId xmlns:a16="http://schemas.microsoft.com/office/drawing/2014/main" id="{E6B6D3CE-BF45-4F20-80A3-D0961351153E}"/>
              </a:ext>
            </a:extLst>
          </p:cNvPr>
          <p:cNvSpPr/>
          <p:nvPr/>
        </p:nvSpPr>
        <p:spPr>
          <a:xfrm>
            <a:off x="5128172" y="5158057"/>
            <a:ext cx="2030639"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Daft Punk, Moby, Portishead</a:t>
            </a:r>
          </a:p>
        </p:txBody>
      </p:sp>
      <p:sp>
        <p:nvSpPr>
          <p:cNvPr id="64" name="TextBox 63">
            <a:extLst>
              <a:ext uri="{FF2B5EF4-FFF2-40B4-BE49-F238E27FC236}">
                <a16:creationId xmlns:a16="http://schemas.microsoft.com/office/drawing/2014/main" id="{40683CFC-33ED-48E7-8457-265865127BE9}"/>
              </a:ext>
            </a:extLst>
          </p:cNvPr>
          <p:cNvSpPr txBox="1"/>
          <p:nvPr/>
        </p:nvSpPr>
        <p:spPr>
          <a:xfrm>
            <a:off x="6933591" y="4856466"/>
            <a:ext cx="1603814" cy="369332"/>
          </a:xfrm>
          <a:prstGeom prst="rect">
            <a:avLst/>
          </a:prstGeom>
          <a:noFill/>
        </p:spPr>
        <p:txBody>
          <a:bodyPr wrap="square" rtlCol="0">
            <a:spAutoFit/>
          </a:bodyPr>
          <a:lstStyle/>
          <a:p>
            <a:r>
              <a:rPr lang="en-GB" dirty="0"/>
              <a:t>Electronica</a:t>
            </a:r>
          </a:p>
        </p:txBody>
      </p:sp>
      <p:sp>
        <p:nvSpPr>
          <p:cNvPr id="44" name="TextBox 43">
            <a:extLst>
              <a:ext uri="{FF2B5EF4-FFF2-40B4-BE49-F238E27FC236}">
                <a16:creationId xmlns:a16="http://schemas.microsoft.com/office/drawing/2014/main" id="{A2A44670-4147-4A11-A38C-C1A99E0629CB}"/>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15</a:t>
            </a:r>
          </a:p>
        </p:txBody>
      </p:sp>
      <p:pic>
        <p:nvPicPr>
          <p:cNvPr id="6" name="Picture 5">
            <a:extLst>
              <a:ext uri="{FF2B5EF4-FFF2-40B4-BE49-F238E27FC236}">
                <a16:creationId xmlns:a16="http://schemas.microsoft.com/office/drawing/2014/main" id="{0E3213E1-22B9-6191-14AC-874A0AEB9844}"/>
              </a:ext>
            </a:extLst>
          </p:cNvPr>
          <p:cNvPicPr>
            <a:picLocks noChangeAspect="1"/>
          </p:cNvPicPr>
          <p:nvPr/>
        </p:nvPicPr>
        <p:blipFill>
          <a:blip r:embed="rId16"/>
          <a:stretch>
            <a:fillRect/>
          </a:stretch>
        </p:blipFill>
        <p:spPr>
          <a:xfrm>
            <a:off x="5090334" y="3775809"/>
            <a:ext cx="3988620" cy="1157173"/>
          </a:xfrm>
          <a:prstGeom prst="rect">
            <a:avLst/>
          </a:prstGeom>
        </p:spPr>
      </p:pic>
    </p:spTree>
    <p:extLst>
      <p:ext uri="{BB962C8B-B14F-4D97-AF65-F5344CB8AC3E}">
        <p14:creationId xmlns:p14="http://schemas.microsoft.com/office/powerpoint/2010/main" val="35229685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B0B85E4-4757-485D-A34E-EF72455DA7C3}"/>
              </a:ext>
            </a:extLst>
          </p:cNvPr>
          <p:cNvPicPr>
            <a:picLocks noChangeAspect="1"/>
          </p:cNvPicPr>
          <p:nvPr/>
        </p:nvPicPr>
        <p:blipFill>
          <a:blip r:embed="rId2"/>
          <a:stretch>
            <a:fillRect/>
          </a:stretch>
        </p:blipFill>
        <p:spPr>
          <a:xfrm>
            <a:off x="-1" y="674304"/>
            <a:ext cx="4711444" cy="2644820"/>
          </a:xfrm>
          <a:prstGeom prst="rect">
            <a:avLst/>
          </a:prstGeom>
        </p:spPr>
      </p:pic>
      <p:pic>
        <p:nvPicPr>
          <p:cNvPr id="18" name="Picture 17">
            <a:extLst>
              <a:ext uri="{FF2B5EF4-FFF2-40B4-BE49-F238E27FC236}">
                <a16:creationId xmlns:a16="http://schemas.microsoft.com/office/drawing/2014/main" id="{44AF49CA-9DA8-4A15-9686-41A2A6C438ED}"/>
              </a:ext>
            </a:extLst>
          </p:cNvPr>
          <p:cNvPicPr>
            <a:picLocks noChangeAspect="1"/>
          </p:cNvPicPr>
          <p:nvPr/>
        </p:nvPicPr>
        <p:blipFill>
          <a:blip r:embed="rId3"/>
          <a:stretch>
            <a:fillRect/>
          </a:stretch>
        </p:blipFill>
        <p:spPr>
          <a:xfrm>
            <a:off x="2171515" y="46228"/>
            <a:ext cx="1008480" cy="752158"/>
          </a:xfrm>
          <a:prstGeom prst="rect">
            <a:avLst/>
          </a:prstGeom>
        </p:spPr>
      </p:pic>
      <p:sp>
        <p:nvSpPr>
          <p:cNvPr id="26" name="Oval 25">
            <a:extLst>
              <a:ext uri="{FF2B5EF4-FFF2-40B4-BE49-F238E27FC236}">
                <a16:creationId xmlns:a16="http://schemas.microsoft.com/office/drawing/2014/main" id="{2A67EC00-20D1-404D-8BF9-100EB833847A}"/>
              </a:ext>
            </a:extLst>
          </p:cNvPr>
          <p:cNvSpPr/>
          <p:nvPr/>
        </p:nvSpPr>
        <p:spPr>
          <a:xfrm>
            <a:off x="873249" y="19502"/>
            <a:ext cx="1298266"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1980s -</a:t>
            </a:r>
          </a:p>
        </p:txBody>
      </p:sp>
      <p:sp>
        <p:nvSpPr>
          <p:cNvPr id="27" name="Rectangle 26">
            <a:extLst>
              <a:ext uri="{FF2B5EF4-FFF2-40B4-BE49-F238E27FC236}">
                <a16:creationId xmlns:a16="http://schemas.microsoft.com/office/drawing/2014/main" id="{FFC7166C-5394-49F1-8595-28CBE4220FBE}"/>
              </a:ext>
            </a:extLst>
          </p:cNvPr>
          <p:cNvSpPr/>
          <p:nvPr/>
        </p:nvSpPr>
        <p:spPr>
          <a:xfrm>
            <a:off x="51653" y="521609"/>
            <a:ext cx="2030639"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Grandmaster Flash, Run-DMC, LL Cool J</a:t>
            </a:r>
          </a:p>
        </p:txBody>
      </p:sp>
      <p:sp>
        <p:nvSpPr>
          <p:cNvPr id="28" name="TextBox 27">
            <a:extLst>
              <a:ext uri="{FF2B5EF4-FFF2-40B4-BE49-F238E27FC236}">
                <a16:creationId xmlns:a16="http://schemas.microsoft.com/office/drawing/2014/main" id="{35728CC8-E29A-49DE-AC30-F3ED51935AAD}"/>
              </a:ext>
            </a:extLst>
          </p:cNvPr>
          <p:cNvSpPr txBox="1"/>
          <p:nvPr/>
        </p:nvSpPr>
        <p:spPr>
          <a:xfrm>
            <a:off x="0" y="19502"/>
            <a:ext cx="1603814" cy="369332"/>
          </a:xfrm>
          <a:prstGeom prst="rect">
            <a:avLst/>
          </a:prstGeom>
          <a:noFill/>
        </p:spPr>
        <p:txBody>
          <a:bodyPr wrap="square" rtlCol="0">
            <a:spAutoFit/>
          </a:bodyPr>
          <a:lstStyle/>
          <a:p>
            <a:r>
              <a:rPr lang="en-GB" dirty="0"/>
              <a:t>Hip Hop</a:t>
            </a:r>
          </a:p>
        </p:txBody>
      </p:sp>
      <p:pic>
        <p:nvPicPr>
          <p:cNvPr id="30" name="Picture 29">
            <a:extLst>
              <a:ext uri="{FF2B5EF4-FFF2-40B4-BE49-F238E27FC236}">
                <a16:creationId xmlns:a16="http://schemas.microsoft.com/office/drawing/2014/main" id="{70814380-2C0C-4C75-B305-6A0BEF86FCF2}"/>
              </a:ext>
            </a:extLst>
          </p:cNvPr>
          <p:cNvPicPr>
            <a:picLocks noChangeAspect="1"/>
          </p:cNvPicPr>
          <p:nvPr/>
        </p:nvPicPr>
        <p:blipFill>
          <a:blip r:embed="rId4"/>
          <a:stretch>
            <a:fillRect/>
          </a:stretch>
        </p:blipFill>
        <p:spPr>
          <a:xfrm>
            <a:off x="0" y="3992033"/>
            <a:ext cx="4796118" cy="2245581"/>
          </a:xfrm>
          <a:prstGeom prst="rect">
            <a:avLst/>
          </a:prstGeom>
        </p:spPr>
      </p:pic>
      <p:sp>
        <p:nvSpPr>
          <p:cNvPr id="31" name="Oval 30">
            <a:extLst>
              <a:ext uri="{FF2B5EF4-FFF2-40B4-BE49-F238E27FC236}">
                <a16:creationId xmlns:a16="http://schemas.microsoft.com/office/drawing/2014/main" id="{93EC8988-A9A3-424C-8D43-23283D91327D}"/>
              </a:ext>
            </a:extLst>
          </p:cNvPr>
          <p:cNvSpPr/>
          <p:nvPr/>
        </p:nvSpPr>
        <p:spPr>
          <a:xfrm>
            <a:off x="1954002" y="3471819"/>
            <a:ext cx="1298266"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1990s -</a:t>
            </a:r>
          </a:p>
        </p:txBody>
      </p:sp>
      <p:sp>
        <p:nvSpPr>
          <p:cNvPr id="32" name="Rectangle 31">
            <a:extLst>
              <a:ext uri="{FF2B5EF4-FFF2-40B4-BE49-F238E27FC236}">
                <a16:creationId xmlns:a16="http://schemas.microsoft.com/office/drawing/2014/main" id="{E41A504E-A8D5-4425-A078-822EAEDD7F06}"/>
              </a:ext>
            </a:extLst>
          </p:cNvPr>
          <p:cNvSpPr/>
          <p:nvPr/>
        </p:nvSpPr>
        <p:spPr>
          <a:xfrm>
            <a:off x="51652" y="3831535"/>
            <a:ext cx="2030639"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Grandmaster Flash, Run-DMC, LL Cool J</a:t>
            </a:r>
          </a:p>
        </p:txBody>
      </p:sp>
      <p:sp>
        <p:nvSpPr>
          <p:cNvPr id="33" name="TextBox 32">
            <a:extLst>
              <a:ext uri="{FF2B5EF4-FFF2-40B4-BE49-F238E27FC236}">
                <a16:creationId xmlns:a16="http://schemas.microsoft.com/office/drawing/2014/main" id="{AA612820-9204-4814-9627-FD098687B11E}"/>
              </a:ext>
            </a:extLst>
          </p:cNvPr>
          <p:cNvSpPr txBox="1"/>
          <p:nvPr/>
        </p:nvSpPr>
        <p:spPr>
          <a:xfrm>
            <a:off x="51653" y="3447712"/>
            <a:ext cx="1603814" cy="369332"/>
          </a:xfrm>
          <a:prstGeom prst="rect">
            <a:avLst/>
          </a:prstGeom>
          <a:noFill/>
        </p:spPr>
        <p:txBody>
          <a:bodyPr wrap="square" rtlCol="0">
            <a:spAutoFit/>
          </a:bodyPr>
          <a:lstStyle/>
          <a:p>
            <a:r>
              <a:rPr lang="en-GB" dirty="0"/>
              <a:t>Dance</a:t>
            </a:r>
          </a:p>
        </p:txBody>
      </p:sp>
      <p:pic>
        <p:nvPicPr>
          <p:cNvPr id="34" name="Picture 33">
            <a:extLst>
              <a:ext uri="{FF2B5EF4-FFF2-40B4-BE49-F238E27FC236}">
                <a16:creationId xmlns:a16="http://schemas.microsoft.com/office/drawing/2014/main" id="{FB1027B1-D431-4D29-B16D-70E7E733F0B4}"/>
              </a:ext>
            </a:extLst>
          </p:cNvPr>
          <p:cNvPicPr>
            <a:picLocks noChangeAspect="1"/>
          </p:cNvPicPr>
          <p:nvPr/>
        </p:nvPicPr>
        <p:blipFill>
          <a:blip r:embed="rId5"/>
          <a:stretch>
            <a:fillRect/>
          </a:stretch>
        </p:blipFill>
        <p:spPr>
          <a:xfrm>
            <a:off x="3326009" y="3395591"/>
            <a:ext cx="948725" cy="691046"/>
          </a:xfrm>
          <a:prstGeom prst="rect">
            <a:avLst/>
          </a:prstGeom>
        </p:spPr>
      </p:pic>
      <p:pic>
        <p:nvPicPr>
          <p:cNvPr id="36" name="Picture 35">
            <a:extLst>
              <a:ext uri="{FF2B5EF4-FFF2-40B4-BE49-F238E27FC236}">
                <a16:creationId xmlns:a16="http://schemas.microsoft.com/office/drawing/2014/main" id="{851CF570-5484-4EB4-9DD4-461FA6A42557}"/>
              </a:ext>
            </a:extLst>
          </p:cNvPr>
          <p:cNvPicPr>
            <a:picLocks noChangeAspect="1"/>
          </p:cNvPicPr>
          <p:nvPr/>
        </p:nvPicPr>
        <p:blipFill>
          <a:blip r:embed="rId6"/>
          <a:stretch>
            <a:fillRect/>
          </a:stretch>
        </p:blipFill>
        <p:spPr>
          <a:xfrm>
            <a:off x="4438009" y="597837"/>
            <a:ext cx="4654338" cy="2084925"/>
          </a:xfrm>
          <a:prstGeom prst="rect">
            <a:avLst/>
          </a:prstGeom>
        </p:spPr>
      </p:pic>
      <p:sp>
        <p:nvSpPr>
          <p:cNvPr id="43" name="Oval 42">
            <a:extLst>
              <a:ext uri="{FF2B5EF4-FFF2-40B4-BE49-F238E27FC236}">
                <a16:creationId xmlns:a16="http://schemas.microsoft.com/office/drawing/2014/main" id="{ABB3E730-F6AD-4216-9BB0-0D060E1A5413}"/>
              </a:ext>
            </a:extLst>
          </p:cNvPr>
          <p:cNvSpPr/>
          <p:nvPr/>
        </p:nvSpPr>
        <p:spPr>
          <a:xfrm>
            <a:off x="7072058" y="0"/>
            <a:ext cx="1298266" cy="65480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2000s -</a:t>
            </a:r>
          </a:p>
        </p:txBody>
      </p:sp>
      <p:sp>
        <p:nvSpPr>
          <p:cNvPr id="44" name="Rectangle 43">
            <a:extLst>
              <a:ext uri="{FF2B5EF4-FFF2-40B4-BE49-F238E27FC236}">
                <a16:creationId xmlns:a16="http://schemas.microsoft.com/office/drawing/2014/main" id="{53DFD8E1-2C3D-4AF7-B625-F32731D66378}"/>
              </a:ext>
            </a:extLst>
          </p:cNvPr>
          <p:cNvSpPr/>
          <p:nvPr/>
        </p:nvSpPr>
        <p:spPr>
          <a:xfrm>
            <a:off x="5730823" y="423182"/>
            <a:ext cx="2030639" cy="3053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dirty="0"/>
              <a:t>Artists:</a:t>
            </a:r>
          </a:p>
          <a:p>
            <a:pPr algn="ctr"/>
            <a:r>
              <a:rPr lang="en-GB" sz="800" dirty="0"/>
              <a:t>Adele, Lady Gaga, Beyonce</a:t>
            </a:r>
          </a:p>
        </p:txBody>
      </p:sp>
      <p:sp>
        <p:nvSpPr>
          <p:cNvPr id="45" name="TextBox 44">
            <a:extLst>
              <a:ext uri="{FF2B5EF4-FFF2-40B4-BE49-F238E27FC236}">
                <a16:creationId xmlns:a16="http://schemas.microsoft.com/office/drawing/2014/main" id="{4E3DC4BB-EAF5-4B82-ABD9-A1DB18D135DC}"/>
              </a:ext>
            </a:extLst>
          </p:cNvPr>
          <p:cNvSpPr txBox="1"/>
          <p:nvPr/>
        </p:nvSpPr>
        <p:spPr>
          <a:xfrm>
            <a:off x="5295624" y="103273"/>
            <a:ext cx="2174725" cy="369332"/>
          </a:xfrm>
          <a:prstGeom prst="rect">
            <a:avLst/>
          </a:prstGeom>
          <a:noFill/>
        </p:spPr>
        <p:txBody>
          <a:bodyPr wrap="square" rtlCol="0">
            <a:spAutoFit/>
          </a:bodyPr>
          <a:lstStyle/>
          <a:p>
            <a:r>
              <a:rPr lang="en-GB" dirty="0"/>
              <a:t>21</a:t>
            </a:r>
            <a:r>
              <a:rPr lang="en-GB" baseline="30000" dirty="0"/>
              <a:t>st</a:t>
            </a:r>
            <a:r>
              <a:rPr lang="en-GB" dirty="0"/>
              <a:t> Century Pop</a:t>
            </a:r>
          </a:p>
        </p:txBody>
      </p:sp>
      <p:graphicFrame>
        <p:nvGraphicFramePr>
          <p:cNvPr id="47" name="Table 47">
            <a:extLst>
              <a:ext uri="{FF2B5EF4-FFF2-40B4-BE49-F238E27FC236}">
                <a16:creationId xmlns:a16="http://schemas.microsoft.com/office/drawing/2014/main" id="{0776E7A0-D31F-4756-8CA7-46E84B073AE7}"/>
              </a:ext>
            </a:extLst>
          </p:cNvPr>
          <p:cNvGraphicFramePr>
            <a:graphicFrameLocks noGrp="1"/>
          </p:cNvGraphicFramePr>
          <p:nvPr/>
        </p:nvGraphicFramePr>
        <p:xfrm>
          <a:off x="4796118" y="2700887"/>
          <a:ext cx="4263603" cy="4053840"/>
        </p:xfrm>
        <a:graphic>
          <a:graphicData uri="http://schemas.openxmlformats.org/drawingml/2006/table">
            <a:tbl>
              <a:tblPr firstRow="1" bandRow="1">
                <a:tableStyleId>{5C22544A-7EE6-4342-B048-85BDC9FD1C3A}</a:tableStyleId>
              </a:tblPr>
              <a:tblGrid>
                <a:gridCol w="518087">
                  <a:extLst>
                    <a:ext uri="{9D8B030D-6E8A-4147-A177-3AD203B41FA5}">
                      <a16:colId xmlns:a16="http://schemas.microsoft.com/office/drawing/2014/main" val="2799145578"/>
                    </a:ext>
                  </a:extLst>
                </a:gridCol>
                <a:gridCol w="644707">
                  <a:extLst>
                    <a:ext uri="{9D8B030D-6E8A-4147-A177-3AD203B41FA5}">
                      <a16:colId xmlns:a16="http://schemas.microsoft.com/office/drawing/2014/main" val="4119244875"/>
                    </a:ext>
                  </a:extLst>
                </a:gridCol>
                <a:gridCol w="3100809">
                  <a:extLst>
                    <a:ext uri="{9D8B030D-6E8A-4147-A177-3AD203B41FA5}">
                      <a16:colId xmlns:a16="http://schemas.microsoft.com/office/drawing/2014/main" val="1465546033"/>
                    </a:ext>
                  </a:extLst>
                </a:gridCol>
              </a:tblGrid>
              <a:tr h="0">
                <a:tc>
                  <a:txBody>
                    <a:bodyPr/>
                    <a:lstStyle/>
                    <a:p>
                      <a:r>
                        <a:rPr lang="en-GB" sz="800" dirty="0"/>
                        <a:t>Decade</a:t>
                      </a:r>
                    </a:p>
                  </a:txBody>
                  <a:tcPr/>
                </a:tc>
                <a:tc>
                  <a:txBody>
                    <a:bodyPr/>
                    <a:lstStyle/>
                    <a:p>
                      <a:r>
                        <a:rPr lang="en-GB" sz="800" dirty="0"/>
                        <a:t>Genres</a:t>
                      </a:r>
                    </a:p>
                  </a:txBody>
                  <a:tcPr/>
                </a:tc>
                <a:tc>
                  <a:txBody>
                    <a:bodyPr/>
                    <a:lstStyle/>
                    <a:p>
                      <a:r>
                        <a:rPr lang="en-GB" sz="800" dirty="0"/>
                        <a:t>Tech benefits</a:t>
                      </a:r>
                    </a:p>
                  </a:txBody>
                  <a:tcPr/>
                </a:tc>
                <a:extLst>
                  <a:ext uri="{0D108BD9-81ED-4DB2-BD59-A6C34878D82A}">
                    <a16:rowId xmlns:a16="http://schemas.microsoft.com/office/drawing/2014/main" val="260018840"/>
                  </a:ext>
                </a:extLst>
              </a:tr>
              <a:tr h="354090">
                <a:tc>
                  <a:txBody>
                    <a:bodyPr/>
                    <a:lstStyle/>
                    <a:p>
                      <a:r>
                        <a:rPr lang="en-GB" sz="800" dirty="0"/>
                        <a:t>1950s</a:t>
                      </a:r>
                    </a:p>
                  </a:txBody>
                  <a:tcPr/>
                </a:tc>
                <a:tc>
                  <a:txBody>
                    <a:bodyPr/>
                    <a:lstStyle/>
                    <a:p>
                      <a:r>
                        <a:rPr lang="en-GB" sz="800" dirty="0"/>
                        <a:t>Rock n roll</a:t>
                      </a:r>
                    </a:p>
                  </a:txBody>
                  <a:tcPr/>
                </a:tc>
                <a:tc>
                  <a:txBody>
                    <a:bodyPr/>
                    <a:lstStyle/>
                    <a:p>
                      <a:r>
                        <a:rPr lang="en-GB" sz="800" b="1" dirty="0"/>
                        <a:t>Electric guitar: </a:t>
                      </a:r>
                      <a:r>
                        <a:rPr lang="en-GB" sz="800" dirty="0"/>
                        <a:t>amplification, volume &amp; tone control</a:t>
                      </a:r>
                    </a:p>
                    <a:p>
                      <a:r>
                        <a:rPr lang="en-GB" sz="800" b="1" dirty="0"/>
                        <a:t>Bass guitar: </a:t>
                      </a:r>
                      <a:r>
                        <a:rPr lang="en-GB" sz="800" dirty="0"/>
                        <a:t>smaller than double bass, volume and tone control</a:t>
                      </a:r>
                    </a:p>
                    <a:p>
                      <a:r>
                        <a:rPr lang="en-GB" sz="800" b="1" dirty="0"/>
                        <a:t>2 track recording: </a:t>
                      </a:r>
                      <a:r>
                        <a:rPr lang="en-GB" sz="800" b="0" dirty="0"/>
                        <a:t>overdubs, layering and separation</a:t>
                      </a:r>
                      <a:endParaRPr lang="en-GB" sz="800" b="1" dirty="0"/>
                    </a:p>
                  </a:txBody>
                  <a:tcPr/>
                </a:tc>
                <a:extLst>
                  <a:ext uri="{0D108BD9-81ED-4DB2-BD59-A6C34878D82A}">
                    <a16:rowId xmlns:a16="http://schemas.microsoft.com/office/drawing/2014/main" val="3108989844"/>
                  </a:ext>
                </a:extLst>
              </a:tr>
              <a:tr h="354090">
                <a:tc>
                  <a:txBody>
                    <a:bodyPr/>
                    <a:lstStyle/>
                    <a:p>
                      <a:r>
                        <a:rPr lang="en-GB" sz="800" dirty="0"/>
                        <a:t>1960s</a:t>
                      </a:r>
                    </a:p>
                  </a:txBody>
                  <a:tcPr/>
                </a:tc>
                <a:tc>
                  <a:txBody>
                    <a:bodyPr/>
                    <a:lstStyle/>
                    <a:p>
                      <a:r>
                        <a:rPr lang="en-GB" sz="800" dirty="0"/>
                        <a:t>Folk, rock, soul</a:t>
                      </a:r>
                    </a:p>
                  </a:txBody>
                  <a:tcPr/>
                </a:tc>
                <a:tc>
                  <a:txBody>
                    <a:bodyPr/>
                    <a:lstStyle/>
                    <a:p>
                      <a:r>
                        <a:rPr lang="en-GB" sz="800" b="1" dirty="0"/>
                        <a:t>4 &amp; 8 track recording</a:t>
                      </a:r>
                      <a:r>
                        <a:rPr lang="en-GB" sz="800" dirty="0"/>
                        <a:t>: more opportunity for layering, overdubbing &amp; separation</a:t>
                      </a:r>
                    </a:p>
                    <a:p>
                      <a:r>
                        <a:rPr lang="en-GB" sz="800" b="1" dirty="0"/>
                        <a:t>Hardware effects: </a:t>
                      </a:r>
                      <a:r>
                        <a:rPr lang="en-GB" sz="800" b="0" dirty="0"/>
                        <a:t>e.g. spring reverb create better mixes</a:t>
                      </a:r>
                    </a:p>
                    <a:p>
                      <a:r>
                        <a:rPr lang="en-GB" sz="800" b="1" dirty="0"/>
                        <a:t>Analogue synthesis: </a:t>
                      </a:r>
                      <a:r>
                        <a:rPr lang="en-GB" sz="800" b="0" dirty="0"/>
                        <a:t>available for artists to experiment with</a:t>
                      </a:r>
                      <a:endParaRPr lang="en-GB" sz="800" b="1" dirty="0"/>
                    </a:p>
                  </a:txBody>
                  <a:tcPr/>
                </a:tc>
                <a:extLst>
                  <a:ext uri="{0D108BD9-81ED-4DB2-BD59-A6C34878D82A}">
                    <a16:rowId xmlns:a16="http://schemas.microsoft.com/office/drawing/2014/main" val="2243669193"/>
                  </a:ext>
                </a:extLst>
              </a:tr>
              <a:tr h="354090">
                <a:tc>
                  <a:txBody>
                    <a:bodyPr/>
                    <a:lstStyle/>
                    <a:p>
                      <a:r>
                        <a:rPr lang="en-GB" sz="800" dirty="0"/>
                        <a:t>1970s</a:t>
                      </a:r>
                    </a:p>
                  </a:txBody>
                  <a:tcPr/>
                </a:tc>
                <a:tc>
                  <a:txBody>
                    <a:bodyPr/>
                    <a:lstStyle/>
                    <a:p>
                      <a:r>
                        <a:rPr lang="en-GB" sz="800" dirty="0"/>
                        <a:t>Funk, disco, reggae</a:t>
                      </a:r>
                    </a:p>
                  </a:txBody>
                  <a:tcPr/>
                </a:tc>
                <a:tc>
                  <a:txBody>
                    <a:bodyPr/>
                    <a:lstStyle/>
                    <a:p>
                      <a:r>
                        <a:rPr lang="en-GB" sz="800" b="1" dirty="0"/>
                        <a:t>Drum machine: </a:t>
                      </a:r>
                      <a:r>
                        <a:rPr lang="en-GB" sz="800" b="0" dirty="0"/>
                        <a:t>complex drum patterns and quantisation</a:t>
                      </a:r>
                    </a:p>
                    <a:p>
                      <a:r>
                        <a:rPr lang="en-GB" sz="800" b="1" dirty="0"/>
                        <a:t>Analogue sampler: </a:t>
                      </a:r>
                      <a:r>
                        <a:rPr lang="en-GB" sz="800" b="0" dirty="0"/>
                        <a:t>available for artists to experiment with</a:t>
                      </a:r>
                    </a:p>
                    <a:p>
                      <a:r>
                        <a:rPr lang="en-GB" sz="800" b="1" dirty="0"/>
                        <a:t>16 &amp; 24 track recording: </a:t>
                      </a:r>
                      <a:r>
                        <a:rPr lang="en-GB" sz="800" b="0" dirty="0"/>
                        <a:t>high level of separation and layering possible</a:t>
                      </a:r>
                      <a:endParaRPr lang="en-GB" sz="800" b="1" dirty="0"/>
                    </a:p>
                  </a:txBody>
                  <a:tcPr/>
                </a:tc>
                <a:extLst>
                  <a:ext uri="{0D108BD9-81ED-4DB2-BD59-A6C34878D82A}">
                    <a16:rowId xmlns:a16="http://schemas.microsoft.com/office/drawing/2014/main" val="1012866369"/>
                  </a:ext>
                </a:extLst>
              </a:tr>
              <a:tr h="354090">
                <a:tc>
                  <a:txBody>
                    <a:bodyPr/>
                    <a:lstStyle/>
                    <a:p>
                      <a:r>
                        <a:rPr lang="en-GB" sz="800" dirty="0"/>
                        <a:t>1980s</a:t>
                      </a:r>
                    </a:p>
                  </a:txBody>
                  <a:tcPr/>
                </a:tc>
                <a:tc>
                  <a:txBody>
                    <a:bodyPr/>
                    <a:lstStyle/>
                    <a:p>
                      <a:r>
                        <a:rPr lang="en-GB" sz="800" dirty="0"/>
                        <a:t>Hip hop, electronica</a:t>
                      </a:r>
                    </a:p>
                  </a:txBody>
                  <a:tcPr/>
                </a:tc>
                <a:tc>
                  <a:txBody>
                    <a:bodyPr/>
                    <a:lstStyle/>
                    <a:p>
                      <a:r>
                        <a:rPr lang="en-GB" sz="800" b="1" dirty="0"/>
                        <a:t>Digital sampler: </a:t>
                      </a:r>
                      <a:r>
                        <a:rPr lang="en-GB" sz="800" b="0" dirty="0"/>
                        <a:t>tools such as pitch-shifting and looping are easy</a:t>
                      </a:r>
                    </a:p>
                    <a:p>
                      <a:r>
                        <a:rPr lang="en-GB" sz="800" b="1" dirty="0"/>
                        <a:t>Digital tape recording: </a:t>
                      </a:r>
                      <a:r>
                        <a:rPr lang="en-GB" sz="800" b="0" dirty="0"/>
                        <a:t>safer storage and can store lots of audio, quality is easy to preserve</a:t>
                      </a:r>
                    </a:p>
                    <a:p>
                      <a:r>
                        <a:rPr lang="en-GB" sz="800" b="1" dirty="0"/>
                        <a:t>Digital synthesis: </a:t>
                      </a:r>
                      <a:r>
                        <a:rPr lang="en-GB" sz="800" b="0" dirty="0"/>
                        <a:t>wider range of effects and manipulation possible</a:t>
                      </a:r>
                    </a:p>
                    <a:p>
                      <a:r>
                        <a:rPr lang="en-GB" sz="800" b="1" dirty="0"/>
                        <a:t>MIDI: </a:t>
                      </a:r>
                      <a:r>
                        <a:rPr lang="en-GB" sz="800" b="0" dirty="0"/>
                        <a:t>backing tracks easily created</a:t>
                      </a:r>
                    </a:p>
                    <a:p>
                      <a:r>
                        <a:rPr lang="en-GB" sz="800" b="1" dirty="0"/>
                        <a:t>Portastudio: </a:t>
                      </a:r>
                      <a:r>
                        <a:rPr lang="en-GB" sz="800" b="0" dirty="0"/>
                        <a:t>Recording affordable in home studios</a:t>
                      </a:r>
                      <a:endParaRPr lang="en-GB" sz="800" b="1" dirty="0"/>
                    </a:p>
                  </a:txBody>
                  <a:tcPr/>
                </a:tc>
                <a:extLst>
                  <a:ext uri="{0D108BD9-81ED-4DB2-BD59-A6C34878D82A}">
                    <a16:rowId xmlns:a16="http://schemas.microsoft.com/office/drawing/2014/main" val="3687619100"/>
                  </a:ext>
                </a:extLst>
              </a:tr>
              <a:tr h="354090">
                <a:tc>
                  <a:txBody>
                    <a:bodyPr/>
                    <a:lstStyle/>
                    <a:p>
                      <a:r>
                        <a:rPr lang="en-GB" sz="800" dirty="0"/>
                        <a:t>1990s</a:t>
                      </a:r>
                    </a:p>
                  </a:txBody>
                  <a:tcPr/>
                </a:tc>
                <a:tc>
                  <a:txBody>
                    <a:bodyPr/>
                    <a:lstStyle/>
                    <a:p>
                      <a:r>
                        <a:rPr lang="en-GB" sz="800" dirty="0"/>
                        <a:t>Dance</a:t>
                      </a:r>
                    </a:p>
                  </a:txBody>
                  <a:tcPr/>
                </a:tc>
                <a:tc>
                  <a:txBody>
                    <a:bodyPr/>
                    <a:lstStyle/>
                    <a:p>
                      <a:r>
                        <a:rPr lang="en-GB" sz="800" b="1" dirty="0"/>
                        <a:t>Hard disk-based recording: </a:t>
                      </a:r>
                      <a:r>
                        <a:rPr lang="en-GB" sz="800" b="0" dirty="0"/>
                        <a:t>storage/transfer becomes easier and quality doesn’t deteriorate</a:t>
                      </a:r>
                    </a:p>
                    <a:p>
                      <a:r>
                        <a:rPr lang="en-GB" sz="800" b="1" dirty="0"/>
                        <a:t>Keyboard workstation: </a:t>
                      </a:r>
                      <a:r>
                        <a:rPr lang="en-GB" sz="800" b="0" dirty="0"/>
                        <a:t>wide range of keyboard functions</a:t>
                      </a:r>
                      <a:endParaRPr lang="en-GB" sz="800" b="1" dirty="0"/>
                    </a:p>
                  </a:txBody>
                  <a:tcPr/>
                </a:tc>
                <a:extLst>
                  <a:ext uri="{0D108BD9-81ED-4DB2-BD59-A6C34878D82A}">
                    <a16:rowId xmlns:a16="http://schemas.microsoft.com/office/drawing/2014/main" val="3043586063"/>
                  </a:ext>
                </a:extLst>
              </a:tr>
              <a:tr h="354090">
                <a:tc>
                  <a:txBody>
                    <a:bodyPr/>
                    <a:lstStyle/>
                    <a:p>
                      <a:r>
                        <a:rPr lang="en-GB" sz="800" dirty="0"/>
                        <a:t>2000s</a:t>
                      </a:r>
                    </a:p>
                  </a:txBody>
                  <a:tcPr/>
                </a:tc>
                <a:tc>
                  <a:txBody>
                    <a:bodyPr/>
                    <a:lstStyle/>
                    <a:p>
                      <a:r>
                        <a:rPr lang="en-GB" sz="800" dirty="0"/>
                        <a:t>21</a:t>
                      </a:r>
                      <a:r>
                        <a:rPr lang="en-GB" sz="800" baseline="30000" dirty="0"/>
                        <a:t>st</a:t>
                      </a:r>
                      <a:r>
                        <a:rPr lang="en-GB" sz="800" dirty="0"/>
                        <a:t> Century Pop</a:t>
                      </a:r>
                    </a:p>
                  </a:txBody>
                  <a:tcPr/>
                </a:tc>
                <a:tc>
                  <a:txBody>
                    <a:bodyPr/>
                    <a:lstStyle/>
                    <a:p>
                      <a:r>
                        <a:rPr lang="en-GB" sz="800" b="1" dirty="0"/>
                        <a:t>DAW: </a:t>
                      </a:r>
                      <a:r>
                        <a:rPr lang="en-GB" sz="800" b="0" dirty="0"/>
                        <a:t>access to plug-ins, automation &amp; tempo tracks and reduces need for hardware</a:t>
                      </a:r>
                    </a:p>
                    <a:p>
                      <a:r>
                        <a:rPr lang="en-GB" sz="800" b="1" dirty="0"/>
                        <a:t>Audio processing plug-ins: </a:t>
                      </a:r>
                      <a:r>
                        <a:rPr lang="en-GB" sz="800" b="0" dirty="0"/>
                        <a:t>create high quality FX, EQ etc. without need for hardware</a:t>
                      </a:r>
                    </a:p>
                    <a:p>
                      <a:r>
                        <a:rPr lang="en-GB" sz="800" b="1" dirty="0"/>
                        <a:t>Analogue hardware revival: </a:t>
                      </a:r>
                      <a:r>
                        <a:rPr lang="en-GB" sz="800" b="0" dirty="0"/>
                        <a:t>Old-</a:t>
                      </a:r>
                      <a:r>
                        <a:rPr lang="en-GB" sz="800" b="0" dirty="0" err="1"/>
                        <a:t>skool</a:t>
                      </a:r>
                      <a:r>
                        <a:rPr lang="en-GB" sz="800" b="0" dirty="0"/>
                        <a:t> hardware FX become cool for vintage sound</a:t>
                      </a:r>
                    </a:p>
                    <a:p>
                      <a:r>
                        <a:rPr lang="en-GB" sz="800" b="1" dirty="0"/>
                        <a:t>Software emulation: </a:t>
                      </a:r>
                      <a:r>
                        <a:rPr lang="en-GB" sz="800" b="0" dirty="0"/>
                        <a:t>It becomes possible to recreate almost any technology without cost and space of hardware</a:t>
                      </a:r>
                      <a:endParaRPr lang="en-GB" sz="800" b="1" dirty="0"/>
                    </a:p>
                  </a:txBody>
                  <a:tcPr/>
                </a:tc>
                <a:extLst>
                  <a:ext uri="{0D108BD9-81ED-4DB2-BD59-A6C34878D82A}">
                    <a16:rowId xmlns:a16="http://schemas.microsoft.com/office/drawing/2014/main" val="3139897460"/>
                  </a:ext>
                </a:extLst>
              </a:tr>
            </a:tbl>
          </a:graphicData>
        </a:graphic>
      </p:graphicFrame>
      <p:sp>
        <p:nvSpPr>
          <p:cNvPr id="50" name="Rectangle 49">
            <a:extLst>
              <a:ext uri="{FF2B5EF4-FFF2-40B4-BE49-F238E27FC236}">
                <a16:creationId xmlns:a16="http://schemas.microsoft.com/office/drawing/2014/main" id="{0814A7E2-BEF2-403D-A6A9-CD2A12ED00EF}"/>
              </a:ext>
            </a:extLst>
          </p:cNvPr>
          <p:cNvSpPr/>
          <p:nvPr/>
        </p:nvSpPr>
        <p:spPr>
          <a:xfrm>
            <a:off x="217632" y="6327757"/>
            <a:ext cx="3729317" cy="40523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development of technology</a:t>
            </a:r>
          </a:p>
        </p:txBody>
      </p:sp>
      <p:sp>
        <p:nvSpPr>
          <p:cNvPr id="51" name="Arrow: Right 50">
            <a:extLst>
              <a:ext uri="{FF2B5EF4-FFF2-40B4-BE49-F238E27FC236}">
                <a16:creationId xmlns:a16="http://schemas.microsoft.com/office/drawing/2014/main" id="{E56DBA16-DAA2-4E86-879B-3EF7F3045B8F}"/>
              </a:ext>
            </a:extLst>
          </p:cNvPr>
          <p:cNvSpPr/>
          <p:nvPr/>
        </p:nvSpPr>
        <p:spPr>
          <a:xfrm>
            <a:off x="3661082" y="6327757"/>
            <a:ext cx="1443317" cy="4183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6" name="Picture 45">
            <a:extLst>
              <a:ext uri="{FF2B5EF4-FFF2-40B4-BE49-F238E27FC236}">
                <a16:creationId xmlns:a16="http://schemas.microsoft.com/office/drawing/2014/main" id="{DEFACD3B-E78E-4C04-8415-14AF988F0619}"/>
              </a:ext>
            </a:extLst>
          </p:cNvPr>
          <p:cNvPicPr>
            <a:picLocks noChangeAspect="1"/>
          </p:cNvPicPr>
          <p:nvPr/>
        </p:nvPicPr>
        <p:blipFill>
          <a:blip r:embed="rId7"/>
          <a:stretch>
            <a:fillRect/>
          </a:stretch>
        </p:blipFill>
        <p:spPr>
          <a:xfrm>
            <a:off x="8270751" y="15543"/>
            <a:ext cx="726396" cy="786929"/>
          </a:xfrm>
          <a:prstGeom prst="rect">
            <a:avLst/>
          </a:prstGeom>
        </p:spPr>
      </p:pic>
      <p:sp>
        <p:nvSpPr>
          <p:cNvPr id="20" name="TextBox 19">
            <a:extLst>
              <a:ext uri="{FF2B5EF4-FFF2-40B4-BE49-F238E27FC236}">
                <a16:creationId xmlns:a16="http://schemas.microsoft.com/office/drawing/2014/main" id="{97E90F90-8D40-46DF-ABD8-09A3A302C731}"/>
              </a:ext>
            </a:extLst>
          </p:cNvPr>
          <p:cNvSpPr txBox="1"/>
          <p:nvPr/>
        </p:nvSpPr>
        <p:spPr>
          <a:xfrm>
            <a:off x="8656722" y="6530373"/>
            <a:ext cx="435625" cy="307777"/>
          </a:xfrm>
          <a:prstGeom prst="rect">
            <a:avLst/>
          </a:prstGeom>
          <a:solidFill>
            <a:srgbClr val="002060"/>
          </a:solidFill>
        </p:spPr>
        <p:txBody>
          <a:bodyPr wrap="square" rtlCol="0">
            <a:spAutoFit/>
          </a:bodyPr>
          <a:lstStyle/>
          <a:p>
            <a:r>
              <a:rPr lang="en-GB" sz="1400" dirty="0">
                <a:solidFill>
                  <a:schemeClr val="bg1"/>
                </a:solidFill>
              </a:rPr>
              <a:t>16</a:t>
            </a:r>
          </a:p>
        </p:txBody>
      </p:sp>
    </p:spTree>
    <p:extLst>
      <p:ext uri="{BB962C8B-B14F-4D97-AF65-F5344CB8AC3E}">
        <p14:creationId xmlns:p14="http://schemas.microsoft.com/office/powerpoint/2010/main" val="1529781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17"/>
          <p:cNvSpPr txBox="1">
            <a:spLocks noChangeArrowheads="1"/>
          </p:cNvSpPr>
          <p:nvPr/>
        </p:nvSpPr>
        <p:spPr bwMode="auto">
          <a:xfrm>
            <a:off x="3508375" y="133501"/>
            <a:ext cx="3088368"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500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HARMONY</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9" name="Text Box 19"/>
          <p:cNvSpPr txBox="1">
            <a:spLocks noChangeArrowheads="1"/>
          </p:cNvSpPr>
          <p:nvPr/>
        </p:nvSpPr>
        <p:spPr bwMode="auto">
          <a:xfrm>
            <a:off x="328595" y="1972878"/>
            <a:ext cx="2305050"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Scales</a:t>
            </a:r>
            <a:endParaRPr kumimoji="0" lang="en-US" altLang="en-US" sz="1800" b="0" i="0" u="none" strike="noStrike" cap="none" normalizeH="0" baseline="0" dirty="0">
              <a:ln>
                <a:noFill/>
              </a:ln>
              <a:effectLst/>
              <a:latin typeface="Arial" panose="020B0604020202020204" pitchFamily="34" charset="0"/>
            </a:endParaRPr>
          </a:p>
        </p:txBody>
      </p:sp>
      <p:sp>
        <p:nvSpPr>
          <p:cNvPr id="46" name="Text Box 2"/>
          <p:cNvSpPr txBox="1">
            <a:spLocks noChangeArrowheads="1"/>
          </p:cNvSpPr>
          <p:nvPr/>
        </p:nvSpPr>
        <p:spPr bwMode="auto">
          <a:xfrm>
            <a:off x="259715" y="208095"/>
            <a:ext cx="3248660" cy="108839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200" b="1"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Identifying The Tonality…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4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Tonal</a:t>
            </a:r>
            <a:r>
              <a:rPr lang="en-GB" sz="1100" dirty="0">
                <a:effectLst/>
                <a:latin typeface="Calibri" panose="020F0502020204030204" pitchFamily="34" charset="0"/>
                <a:ea typeface="Times New Roman" panose="02020603050405020304" pitchFamily="18" charset="0"/>
                <a:cs typeface="Calibri" panose="020F0502020204030204" pitchFamily="34" charset="0"/>
              </a:rPr>
              <a:t> 	      - In a major or minor </a:t>
            </a:r>
            <a:r>
              <a:rPr lang="en-GB" sz="1100" dirty="0">
                <a:latin typeface="Calibri" panose="020F0502020204030204" pitchFamily="34" charset="0"/>
                <a:ea typeface="Times New Roman" panose="02020603050405020304" pitchFamily="18" charset="0"/>
                <a:cs typeface="Calibri" panose="020F0502020204030204" pitchFamily="34" charset="0"/>
              </a:rPr>
              <a:t>k</a:t>
            </a:r>
            <a:r>
              <a:rPr lang="en-GB" sz="1100" dirty="0">
                <a:effectLst/>
                <a:latin typeface="Calibri" panose="020F0502020204030204" pitchFamily="34" charset="0"/>
                <a:ea typeface="Times New Roman" panose="02020603050405020304" pitchFamily="18" charset="0"/>
                <a:cs typeface="Calibri" panose="020F0502020204030204" pitchFamily="34" charset="0"/>
              </a:rPr>
              <a:t>ey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Atonal</a:t>
            </a:r>
            <a:r>
              <a:rPr lang="en-GB" sz="1100" dirty="0">
                <a:effectLst/>
                <a:latin typeface="Calibri" panose="020F0502020204030204" pitchFamily="34" charset="0"/>
                <a:ea typeface="Times New Roman" panose="02020603050405020304" pitchFamily="18" charset="0"/>
                <a:cs typeface="Calibri" panose="020F0502020204030204" pitchFamily="34" charset="0"/>
              </a:rPr>
              <a:t> 	      - There is no sense of key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Modal</a:t>
            </a:r>
            <a:r>
              <a:rPr lang="en-GB" sz="1100" dirty="0">
                <a:effectLst/>
                <a:latin typeface="Calibri" panose="020F0502020204030204" pitchFamily="34" charset="0"/>
                <a:ea typeface="Times New Roman" panose="02020603050405020304" pitchFamily="18" charset="0"/>
                <a:cs typeface="Calibri" panose="020F0502020204030204" pitchFamily="34" charset="0"/>
              </a:rPr>
              <a:t>	      - Uses ‘old-fashioned’ scales called modes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Pentatonic</a:t>
            </a:r>
            <a:r>
              <a:rPr lang="en-GB" sz="1100" dirty="0">
                <a:effectLst/>
                <a:latin typeface="Calibri" panose="020F0502020204030204" pitchFamily="34" charset="0"/>
                <a:ea typeface="Times New Roman" panose="02020603050405020304" pitchFamily="18" charset="0"/>
                <a:cs typeface="Calibri" panose="020F0502020204030204" pitchFamily="34" charset="0"/>
              </a:rPr>
              <a:t> - The music only uses 5 notes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7" name="Text Box 2"/>
          <p:cNvSpPr txBox="1">
            <a:spLocks noChangeArrowheads="1"/>
          </p:cNvSpPr>
          <p:nvPr/>
        </p:nvSpPr>
        <p:spPr bwMode="auto">
          <a:xfrm>
            <a:off x="6946442" y="908850"/>
            <a:ext cx="2016760" cy="9088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200" b="1">
                <a:solidFill>
                  <a:srgbClr val="333333"/>
                </a:solidFill>
                <a:effectLst/>
                <a:latin typeface="Calibri" panose="020F0502020204030204" pitchFamily="34" charset="0"/>
                <a:ea typeface="Calibri" panose="020F0502020204030204" pitchFamily="34" charset="0"/>
                <a:cs typeface="Calibri" panose="020F0502020204030204" pitchFamily="34" charset="0"/>
              </a:rPr>
              <a:t>Modulation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00" b="1">
                <a:solidFill>
                  <a:srgbClr val="333333"/>
                </a:solidFill>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400" b="1">
                <a:solidFill>
                  <a:srgbClr val="333333"/>
                </a:solidFill>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Calibri" panose="020F0502020204030204" pitchFamily="34" charset="0"/>
              </a:rPr>
              <a:t>Musical word for key change. Most common changes: to </a:t>
            </a:r>
            <a:r>
              <a:rPr lang="en-GB" sz="1000" b="1">
                <a:solidFill>
                  <a:srgbClr val="F4B083"/>
                </a:solidFill>
                <a:effectLst/>
                <a:latin typeface="Calibri" panose="020F0502020204030204" pitchFamily="34" charset="0"/>
                <a:ea typeface="Calibri" panose="020F0502020204030204" pitchFamily="34" charset="0"/>
                <a:cs typeface="Calibri" panose="020F0502020204030204" pitchFamily="34" charset="0"/>
              </a:rPr>
              <a:t>Dominant</a:t>
            </a:r>
            <a:r>
              <a:rPr lang="en-GB" sz="1000">
                <a:effectLst/>
                <a:latin typeface="Calibri" panose="020F0502020204030204" pitchFamily="34" charset="0"/>
                <a:ea typeface="Calibri" panose="020F0502020204030204" pitchFamily="34" charset="0"/>
                <a:cs typeface="Calibri" panose="020F0502020204030204" pitchFamily="34" charset="0"/>
              </a:rPr>
              <a:t> or  </a:t>
            </a:r>
            <a:r>
              <a:rPr lang="en-GB" sz="1000" b="1">
                <a:solidFill>
                  <a:srgbClr val="F4B083"/>
                </a:solidFill>
                <a:effectLst/>
                <a:latin typeface="Calibri" panose="020F0502020204030204" pitchFamily="34" charset="0"/>
                <a:ea typeface="Calibri" panose="020F0502020204030204" pitchFamily="34" charset="0"/>
                <a:cs typeface="Calibri" panose="020F0502020204030204" pitchFamily="34" charset="0"/>
              </a:rPr>
              <a:t>relative Major/Minor</a:t>
            </a:r>
            <a:r>
              <a:rPr lang="en-GB" sz="1000">
                <a:effectLst/>
                <a:latin typeface="Calibri" panose="020F0502020204030204" pitchFamily="34" charset="0"/>
                <a:ea typeface="Calibri" panose="020F0502020204030204" pitchFamily="34" charset="0"/>
                <a:cs typeface="Calibri" panose="020F0502020204030204" pitchFamily="34" charset="0"/>
              </a:rPr>
              <a: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8" name="Text Box 2"/>
          <p:cNvSpPr txBox="1">
            <a:spLocks noChangeArrowheads="1"/>
          </p:cNvSpPr>
          <p:nvPr/>
        </p:nvSpPr>
        <p:spPr bwMode="auto">
          <a:xfrm>
            <a:off x="7005094" y="1923797"/>
            <a:ext cx="1958108" cy="1814448"/>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100" b="1"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Diatonic</a:t>
            </a:r>
            <a:r>
              <a:rPr lang="en-GB" sz="11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dirty="0">
                <a:effectLst/>
                <a:latin typeface="Calibri" panose="020F0502020204030204" pitchFamily="34" charset="0"/>
                <a:ea typeface="Times New Roman" panose="02020603050405020304" pitchFamily="18" charset="0"/>
                <a:cs typeface="Calibri" panose="020F0502020204030204" pitchFamily="34" charset="0"/>
              </a:rPr>
              <a:t>Music only uses notes that are found in the key signature of the piece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4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Calibri" panose="020F0502020204030204" pitchFamily="34" charset="0"/>
                <a:cs typeface="Calibri" panose="020F0502020204030204" pitchFamily="34" charset="0"/>
              </a:rPr>
              <a:t>Chromatic</a:t>
            </a:r>
            <a:r>
              <a:rPr lang="en-GB" sz="1100" b="1"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dirty="0">
                <a:effectLst/>
                <a:latin typeface="Calibri" panose="020F0502020204030204" pitchFamily="34" charset="0"/>
                <a:ea typeface="Calibri" panose="020F0502020204030204" pitchFamily="34" charset="0"/>
                <a:cs typeface="Calibri" panose="020F0502020204030204" pitchFamily="34" charset="0"/>
              </a:rPr>
              <a:t>Music uses the notes found in the key of the piece but also adds in extra accidentals (# / b)</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3" name="Text Box 2"/>
          <p:cNvSpPr txBox="1">
            <a:spLocks noChangeArrowheads="1"/>
          </p:cNvSpPr>
          <p:nvPr/>
        </p:nvSpPr>
        <p:spPr bwMode="auto">
          <a:xfrm>
            <a:off x="273876" y="1371079"/>
            <a:ext cx="3133725" cy="147447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200" b="1" dirty="0">
                <a:effectLst/>
                <a:latin typeface="Calibri" panose="020F0502020204030204" pitchFamily="34" charset="0"/>
                <a:ea typeface="Times New Roman" panose="02020603050405020304" pitchFamily="18" charset="0"/>
                <a:cs typeface="Calibri" panose="020F0502020204030204" pitchFamily="34" charset="0"/>
              </a:rPr>
              <a:t>Triad </a:t>
            </a:r>
            <a:r>
              <a:rPr lang="en-GB" sz="1100" dirty="0">
                <a:effectLst/>
                <a:latin typeface="Calibri" panose="020F0502020204030204" pitchFamily="34" charset="0"/>
                <a:ea typeface="Times New Roman" panose="02020603050405020304" pitchFamily="18" charset="0"/>
                <a:cs typeface="Calibri" panose="020F0502020204030204" pitchFamily="34" charset="0"/>
              </a:rPr>
              <a:t>A</a:t>
            </a:r>
            <a:r>
              <a:rPr lang="en-GB" sz="1100" b="1" dirty="0">
                <a:effectLst/>
                <a:latin typeface="Calibri" panose="020F0502020204030204" pitchFamily="34" charset="0"/>
                <a:ea typeface="Times New Roman" panose="02020603050405020304" pitchFamily="18" charset="0"/>
                <a:cs typeface="Calibri" panose="020F0502020204030204" pitchFamily="34" charset="0"/>
              </a:rPr>
              <a:t> </a:t>
            </a:r>
            <a:r>
              <a:rPr lang="en-GB" sz="1100" dirty="0">
                <a:effectLst/>
                <a:latin typeface="Calibri" panose="020F0502020204030204" pitchFamily="34" charset="0"/>
                <a:ea typeface="Times New Roman" panose="02020603050405020304" pitchFamily="18" charset="0"/>
                <a:cs typeface="Calibri" panose="020F0502020204030204" pitchFamily="34" charset="0"/>
              </a:rPr>
              <a:t>Chord with three notes: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5</a:t>
            </a:r>
            <a:r>
              <a:rPr lang="en-GB" sz="1200" baseline="30000" dirty="0">
                <a:effectLst/>
                <a:latin typeface="Calibri" panose="020F0502020204030204" pitchFamily="34" charset="0"/>
                <a:ea typeface="Times New Roman" panose="02020603050405020304" pitchFamily="18" charset="0"/>
                <a:cs typeface="Calibri" panose="020F0502020204030204" pitchFamily="34" charset="0"/>
              </a:rPr>
              <a:t>th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3</a:t>
            </a:r>
            <a:r>
              <a:rPr lang="en-GB" sz="1200" baseline="30000" dirty="0">
                <a:effectLst/>
                <a:latin typeface="Calibri" panose="020F0502020204030204" pitchFamily="34" charset="0"/>
                <a:ea typeface="Times New Roman" panose="02020603050405020304" pitchFamily="18" charset="0"/>
                <a:cs typeface="Calibri" panose="020F0502020204030204" pitchFamily="34" charset="0"/>
              </a:rPr>
              <a:t>rd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9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Root Note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180340">
              <a:lnSpc>
                <a:spcPct val="107000"/>
              </a:lnSpc>
              <a:spcAft>
                <a:spcPts val="0"/>
              </a:spcAft>
            </a:pPr>
            <a:r>
              <a:rPr lang="en-GB" sz="12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6" name="Picture 55"/>
          <p:cNvPicPr/>
          <p:nvPr/>
        </p:nvPicPr>
        <p:blipFill rotWithShape="1">
          <a:blip r:embed="rId2">
            <a:extLst>
              <a:ext uri="{28A0092B-C50C-407E-A947-70E740481C1C}">
                <a14:useLocalDpi xmlns:a14="http://schemas.microsoft.com/office/drawing/2010/main" val="0"/>
              </a:ext>
            </a:extLst>
          </a:blip>
          <a:srcRect r="44956"/>
          <a:stretch/>
        </p:blipFill>
        <p:spPr bwMode="auto">
          <a:xfrm>
            <a:off x="2382711" y="1888604"/>
            <a:ext cx="906780" cy="685800"/>
          </a:xfrm>
          <a:prstGeom prst="rect">
            <a:avLst/>
          </a:prstGeom>
          <a:ln>
            <a:noFill/>
          </a:ln>
          <a:extLst>
            <a:ext uri="{53640926-AAD7-44D8-BBD7-CCE9431645EC}">
              <a14:shadowObscured xmlns:a14="http://schemas.microsoft.com/office/drawing/2010/main"/>
            </a:ext>
          </a:extLst>
        </p:spPr>
      </p:pic>
      <p:pic>
        <p:nvPicPr>
          <p:cNvPr id="57" name="Picture 56"/>
          <p:cNvPicPr/>
          <p:nvPr/>
        </p:nvPicPr>
        <p:blipFill>
          <a:blip r:embed="rId3">
            <a:extLst>
              <a:ext uri="{28A0092B-C50C-407E-A947-70E740481C1C}">
                <a14:useLocalDpi xmlns:a14="http://schemas.microsoft.com/office/drawing/2010/main" val="0"/>
              </a:ext>
            </a:extLst>
          </a:blip>
          <a:stretch>
            <a:fillRect/>
          </a:stretch>
        </p:blipFill>
        <p:spPr>
          <a:xfrm>
            <a:off x="355791" y="1895589"/>
            <a:ext cx="952500" cy="619125"/>
          </a:xfrm>
          <a:prstGeom prst="rect">
            <a:avLst/>
          </a:prstGeom>
        </p:spPr>
      </p:pic>
      <p:cxnSp>
        <p:nvCxnSpPr>
          <p:cNvPr id="59" name="Straight Arrow Connector 58"/>
          <p:cNvCxnSpPr/>
          <p:nvPr/>
        </p:nvCxnSpPr>
        <p:spPr>
          <a:xfrm flipV="1">
            <a:off x="2235391" y="2439784"/>
            <a:ext cx="700405" cy="132715"/>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a:off x="1976311" y="1931149"/>
            <a:ext cx="958850" cy="309245"/>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a:off x="1976946" y="2293734"/>
            <a:ext cx="958850" cy="45085"/>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flipH="1" flipV="1">
            <a:off x="1071023" y="2345156"/>
            <a:ext cx="390525" cy="243205"/>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H="1" flipV="1">
            <a:off x="1071023" y="2254986"/>
            <a:ext cx="596900" cy="45085"/>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p:nvPr/>
        </p:nvCxnSpPr>
        <p:spPr>
          <a:xfrm flipH="1">
            <a:off x="1071023" y="1947646"/>
            <a:ext cx="662940" cy="227330"/>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3" name="Text Box 2"/>
          <p:cNvSpPr txBox="1">
            <a:spLocks noChangeArrowheads="1"/>
          </p:cNvSpPr>
          <p:nvPr/>
        </p:nvSpPr>
        <p:spPr bwMode="auto">
          <a:xfrm>
            <a:off x="4641789" y="5191060"/>
            <a:ext cx="4324350" cy="147447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200" b="1">
                <a:effectLst/>
                <a:latin typeface="Calibri" panose="020F0502020204030204" pitchFamily="34" charset="0"/>
                <a:ea typeface="Times New Roman" panose="02020603050405020304" pitchFamily="18" charset="0"/>
                <a:cs typeface="Calibri" panose="020F0502020204030204" pitchFamily="34" charset="0"/>
              </a:rPr>
              <a:t>Inversions </a:t>
            </a:r>
            <a:r>
              <a:rPr lang="en-GB" sz="1100">
                <a:effectLst/>
                <a:latin typeface="Calibri" panose="020F0502020204030204" pitchFamily="34" charset="0"/>
                <a:ea typeface="Times New Roman" panose="02020603050405020304" pitchFamily="18" charset="0"/>
                <a:cs typeface="Calibri" panose="020F0502020204030204" pitchFamily="34" charset="0"/>
              </a:rPr>
              <a:t>Changing which note of a chord is the lowest sounding:</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Times New Roman" panose="02020603050405020304" pitchFamily="18"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4" name="Text Box 2"/>
          <p:cNvSpPr txBox="1">
            <a:spLocks noChangeArrowheads="1"/>
          </p:cNvSpPr>
          <p:nvPr/>
        </p:nvSpPr>
        <p:spPr bwMode="auto">
          <a:xfrm>
            <a:off x="5442668" y="6298047"/>
            <a:ext cx="3502660" cy="386080"/>
          </a:xfrm>
          <a:prstGeom prst="rect">
            <a:avLst/>
          </a:prstGeom>
          <a:noFill/>
          <a:ln w="9525">
            <a:noFill/>
            <a:miter lim="800000"/>
            <a:headEnd/>
            <a:tailEnd/>
          </a:ln>
        </p:spPr>
        <p:txBody>
          <a:bodyPr rot="0" vert="horz" wrap="square" lIns="91440" tIns="45720" rIns="91440" bIns="45720" anchor="t" anchorCtr="0">
            <a:spAutoFit/>
          </a:bodyPr>
          <a:lstStyle/>
          <a:p>
            <a:pP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Root Position              1</a:t>
            </a:r>
            <a:r>
              <a:rPr lang="en-GB" sz="1100" baseline="30000" dirty="0">
                <a:effectLst/>
                <a:latin typeface="Calibri" panose="020F0502020204030204" pitchFamily="34" charset="0"/>
                <a:ea typeface="Calibri" panose="020F0502020204030204" pitchFamily="34" charset="0"/>
                <a:cs typeface="Times New Roman" panose="02020603050405020304" pitchFamily="18" charset="0"/>
              </a:rPr>
              <a:t>st</a:t>
            </a:r>
            <a:r>
              <a:rPr lang="en-GB" sz="1100" dirty="0">
                <a:effectLst/>
                <a:latin typeface="Calibri" panose="020F0502020204030204" pitchFamily="34" charset="0"/>
                <a:ea typeface="Calibri" panose="020F0502020204030204" pitchFamily="34" charset="0"/>
                <a:cs typeface="Times New Roman" panose="02020603050405020304" pitchFamily="18" charset="0"/>
              </a:rPr>
              <a:t> Inversion               2</a:t>
            </a:r>
            <a:r>
              <a:rPr lang="en-GB" sz="1100" baseline="30000" dirty="0">
                <a:effectLst/>
                <a:latin typeface="Calibri" panose="020F0502020204030204" pitchFamily="34" charset="0"/>
                <a:ea typeface="Calibri" panose="020F0502020204030204" pitchFamily="34" charset="0"/>
                <a:cs typeface="Times New Roman" panose="02020603050405020304" pitchFamily="18" charset="0"/>
              </a:rPr>
              <a:t>nd</a:t>
            </a:r>
            <a:r>
              <a:rPr lang="en-GB" sz="1100" dirty="0">
                <a:effectLst/>
                <a:latin typeface="Calibri" panose="020F0502020204030204" pitchFamily="34" charset="0"/>
                <a:ea typeface="Calibri" panose="020F0502020204030204" pitchFamily="34" charset="0"/>
                <a:cs typeface="Times New Roman" panose="02020603050405020304" pitchFamily="18" charset="0"/>
              </a:rPr>
              <a:t> Inversion                      </a:t>
            </a:r>
          </a:p>
        </p:txBody>
      </p:sp>
      <p:pic>
        <p:nvPicPr>
          <p:cNvPr id="78" name="Picture 77"/>
          <p:cNvPicPr/>
          <p:nvPr/>
        </p:nvPicPr>
        <p:blipFill>
          <a:blip r:embed="rId4"/>
          <a:stretch>
            <a:fillRect/>
          </a:stretch>
        </p:blipFill>
        <p:spPr>
          <a:xfrm>
            <a:off x="4687467" y="5463703"/>
            <a:ext cx="3952875" cy="647700"/>
          </a:xfrm>
          <a:prstGeom prst="rect">
            <a:avLst/>
          </a:prstGeom>
        </p:spPr>
      </p:pic>
      <p:sp>
        <p:nvSpPr>
          <p:cNvPr id="79" name="Text Box 2"/>
          <p:cNvSpPr txBox="1">
            <a:spLocks noChangeArrowheads="1"/>
          </p:cNvSpPr>
          <p:nvPr/>
        </p:nvSpPr>
        <p:spPr bwMode="auto">
          <a:xfrm>
            <a:off x="3588294" y="908850"/>
            <a:ext cx="3248660" cy="193669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200" b="1"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Chords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500" b="1"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Calibri" panose="020F0502020204030204" pitchFamily="34" charset="0"/>
                <a:cs typeface="Calibri" panose="020F0502020204030204" pitchFamily="34" charset="0"/>
              </a:rPr>
              <a:t>Triad </a:t>
            </a:r>
            <a:r>
              <a:rPr lang="en-GB" sz="1100" dirty="0">
                <a:effectLst/>
                <a:latin typeface="Calibri" panose="020F0502020204030204" pitchFamily="34" charset="0"/>
                <a:ea typeface="Calibri" panose="020F0502020204030204" pitchFamily="34" charset="0"/>
                <a:cs typeface="Calibri" panose="020F0502020204030204" pitchFamily="34" charset="0"/>
              </a:rPr>
              <a:t>-</a:t>
            </a:r>
            <a:r>
              <a:rPr lang="en-GB" sz="1100" b="1" dirty="0">
                <a:solidFill>
                  <a:srgbClr val="F4B083"/>
                </a:solidFill>
                <a:effectLst/>
                <a:latin typeface="Calibri" panose="020F0502020204030204" pitchFamily="34" charset="0"/>
                <a:ea typeface="Calibri" panose="020F0502020204030204" pitchFamily="34" charset="0"/>
                <a:cs typeface="Calibri" panose="020F0502020204030204" pitchFamily="34" charset="0"/>
              </a:rPr>
              <a:t> </a:t>
            </a:r>
            <a:r>
              <a:rPr lang="en-GB" sz="1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A chord with three notes (See </a:t>
            </a:r>
            <a:r>
              <a:rPr lang="en-GB" sz="1100" dirty="0">
                <a:solidFill>
                  <a:srgbClr val="333333"/>
                </a:solidFill>
                <a:latin typeface="Calibri" panose="020F0502020204030204" pitchFamily="34" charset="0"/>
                <a:ea typeface="Calibri" panose="020F0502020204030204" pitchFamily="34" charset="0"/>
                <a:cs typeface="Calibri" panose="020F0502020204030204" pitchFamily="34" charset="0"/>
              </a:rPr>
              <a:t>left</a:t>
            </a:r>
            <a:r>
              <a:rPr lang="en-GB" sz="1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Calibri" panose="020F0502020204030204" pitchFamily="34" charset="0"/>
                <a:cs typeface="Calibri" panose="020F0502020204030204" pitchFamily="34" charset="0"/>
              </a:rPr>
              <a:t>Power Chord </a:t>
            </a:r>
            <a:r>
              <a:rPr lang="en-GB" sz="1100" dirty="0">
                <a:effectLst/>
                <a:latin typeface="Calibri" panose="020F0502020204030204" pitchFamily="34" charset="0"/>
                <a:ea typeface="Calibri" panose="020F0502020204030204" pitchFamily="34" charset="0"/>
                <a:cs typeface="Calibri" panose="020F0502020204030204" pitchFamily="34" charset="0"/>
              </a:rPr>
              <a:t>–</a:t>
            </a:r>
            <a:r>
              <a:rPr lang="en-GB" sz="1100" b="1" dirty="0">
                <a:solidFill>
                  <a:srgbClr val="F4B083"/>
                </a:solidFill>
                <a:effectLst/>
                <a:latin typeface="Calibri" panose="020F0502020204030204" pitchFamily="34" charset="0"/>
                <a:ea typeface="Calibri" panose="020F0502020204030204" pitchFamily="34" charset="0"/>
                <a:cs typeface="Calibri" panose="020F0502020204030204" pitchFamily="34" charset="0"/>
              </a:rPr>
              <a:t> </a:t>
            </a:r>
            <a:r>
              <a:rPr lang="en-GB" sz="1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Only playing the Root and Fifth of a triad (used in Rock music)</a:t>
            </a:r>
          </a:p>
          <a:p>
            <a:pPr>
              <a:lnSpc>
                <a:spcPct val="107000"/>
              </a:lnSpc>
            </a:pPr>
            <a:r>
              <a:rPr lang="en-GB" sz="1100" b="1" dirty="0">
                <a:solidFill>
                  <a:srgbClr val="F4B083"/>
                </a:solidFill>
                <a:latin typeface="Calibri" panose="020F0502020204030204" pitchFamily="34" charset="0"/>
                <a:ea typeface="Times New Roman" panose="02020603050405020304" pitchFamily="18" charset="0"/>
                <a:cs typeface="Calibri" panose="020F0502020204030204" pitchFamily="34" charset="0"/>
              </a:rPr>
              <a:t>Chord Sequence</a:t>
            </a:r>
            <a:r>
              <a:rPr lang="en-GB" sz="1100" dirty="0">
                <a:solidFill>
                  <a:srgbClr val="F4B083"/>
                </a:solidFill>
                <a:latin typeface="Calibri" panose="020F0502020204030204" pitchFamily="34" charset="0"/>
                <a:ea typeface="Times New Roman" panose="02020603050405020304" pitchFamily="18" charset="0"/>
                <a:cs typeface="Calibri" panose="020F0502020204030204" pitchFamily="34" charset="0"/>
              </a:rPr>
              <a:t> </a:t>
            </a:r>
            <a:r>
              <a:rPr lang="en-GB" sz="1100" dirty="0">
                <a:latin typeface="Calibri" panose="020F0502020204030204" pitchFamily="34" charset="0"/>
                <a:ea typeface="Times New Roman" panose="02020603050405020304" pitchFamily="18" charset="0"/>
                <a:cs typeface="Calibri" panose="020F0502020204030204" pitchFamily="34" charset="0"/>
              </a:rPr>
              <a:t>- The order the chords in a piece of music follow</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Primary Chords</a:t>
            </a:r>
            <a:r>
              <a:rPr lang="en-GB" sz="1100"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 </a:t>
            </a:r>
            <a:r>
              <a:rPr lang="en-GB" sz="1100" dirty="0">
                <a:effectLst/>
                <a:latin typeface="Calibri" panose="020F0502020204030204" pitchFamily="34" charset="0"/>
                <a:ea typeface="Times New Roman" panose="02020603050405020304" pitchFamily="18" charset="0"/>
                <a:cs typeface="Calibri" panose="020F0502020204030204" pitchFamily="34" charset="0"/>
              </a:rPr>
              <a:t>- The three most commonly used chords used in music: I, IV, V</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100" b="1"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Secondary Chords</a:t>
            </a:r>
            <a:r>
              <a:rPr lang="en-GB" sz="1100" dirty="0">
                <a:solidFill>
                  <a:srgbClr val="F4B083"/>
                </a:solidFill>
                <a:effectLst/>
                <a:latin typeface="Calibri" panose="020F0502020204030204" pitchFamily="34" charset="0"/>
                <a:ea typeface="Times New Roman" panose="02020603050405020304" pitchFamily="18" charset="0"/>
                <a:cs typeface="Calibri" panose="020F0502020204030204" pitchFamily="34" charset="0"/>
              </a:rPr>
              <a:t> </a:t>
            </a:r>
            <a:r>
              <a:rPr lang="en-GB" sz="1100" dirty="0">
                <a:effectLst/>
                <a:latin typeface="Calibri" panose="020F0502020204030204" pitchFamily="34" charset="0"/>
                <a:ea typeface="Times New Roman" panose="02020603050405020304" pitchFamily="18" charset="0"/>
                <a:cs typeface="Calibri" panose="020F0502020204030204" pitchFamily="34" charset="0"/>
              </a:rPr>
              <a:t>- The other chords: </a:t>
            </a:r>
            <a:r>
              <a:rPr lang="en-GB" sz="1100" dirty="0">
                <a:latin typeface="Calibri" panose="020F0502020204030204" pitchFamily="34" charset="0"/>
                <a:ea typeface="Times New Roman" panose="02020603050405020304" pitchFamily="18" charset="0"/>
                <a:cs typeface="Calibri" panose="020F0502020204030204" pitchFamily="34" charset="0"/>
              </a:rPr>
              <a:t>ii</a:t>
            </a:r>
            <a:r>
              <a:rPr lang="en-GB" sz="1100" dirty="0">
                <a:effectLst/>
                <a:latin typeface="Calibri" panose="020F0502020204030204" pitchFamily="34" charset="0"/>
                <a:ea typeface="Times New Roman" panose="02020603050405020304" pitchFamily="18" charset="0"/>
                <a:cs typeface="Calibri" panose="020F0502020204030204" pitchFamily="34" charset="0"/>
              </a:rPr>
              <a:t>, iii, vi, vii</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600" dirty="0">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0" name="Picture 79" descr="Table&#10;&#10;Description automatically generated">
            <a:extLst>
              <a:ext uri="{FF2B5EF4-FFF2-40B4-BE49-F238E27FC236}">
                <a16:creationId xmlns:a16="http://schemas.microsoft.com/office/drawing/2014/main" id="{8C68D6B9-D640-3442-AC70-722441878AD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 b="43747"/>
          <a:stretch/>
        </p:blipFill>
        <p:spPr>
          <a:xfrm>
            <a:off x="273876" y="3150971"/>
            <a:ext cx="2446683" cy="1720420"/>
          </a:xfrm>
          <a:prstGeom prst="rect">
            <a:avLst/>
          </a:prstGeom>
          <a:ln>
            <a:solidFill>
              <a:srgbClr val="FF0000"/>
            </a:solidFill>
          </a:ln>
        </p:spPr>
      </p:pic>
      <p:sp>
        <p:nvSpPr>
          <p:cNvPr id="3" name="TextBox 2"/>
          <p:cNvSpPr txBox="1"/>
          <p:nvPr/>
        </p:nvSpPr>
        <p:spPr>
          <a:xfrm>
            <a:off x="2669639" y="3676244"/>
            <a:ext cx="918655" cy="1200329"/>
          </a:xfrm>
          <a:prstGeom prst="rect">
            <a:avLst/>
          </a:prstGeom>
          <a:noFill/>
        </p:spPr>
        <p:txBody>
          <a:bodyPr wrap="square" rtlCol="0">
            <a:spAutoFit/>
          </a:bodyPr>
          <a:lstStyle/>
          <a:p>
            <a:r>
              <a:rPr lang="en-US" sz="1200" dirty="0"/>
              <a:t>C, E, G</a:t>
            </a:r>
          </a:p>
          <a:p>
            <a:r>
              <a:rPr lang="en-US" sz="1200" dirty="0"/>
              <a:t>C, </a:t>
            </a:r>
            <a:r>
              <a:rPr lang="en-US" sz="1200" dirty="0" err="1"/>
              <a:t>Eb</a:t>
            </a:r>
            <a:r>
              <a:rPr lang="en-US" sz="1200" dirty="0"/>
              <a:t>, G</a:t>
            </a:r>
          </a:p>
          <a:p>
            <a:r>
              <a:rPr lang="en-US" sz="1200" dirty="0"/>
              <a:t>C, </a:t>
            </a:r>
            <a:r>
              <a:rPr lang="en-US" sz="1200" dirty="0" err="1"/>
              <a:t>Eb</a:t>
            </a:r>
            <a:r>
              <a:rPr lang="en-US" sz="1200" dirty="0"/>
              <a:t>, Gb</a:t>
            </a:r>
          </a:p>
          <a:p>
            <a:r>
              <a:rPr lang="en-US" sz="1200" dirty="0"/>
              <a:t>C, E, A#</a:t>
            </a:r>
          </a:p>
          <a:p>
            <a:r>
              <a:rPr lang="en-US" sz="1200" dirty="0"/>
              <a:t>C, E,G, B</a:t>
            </a:r>
          </a:p>
          <a:p>
            <a:r>
              <a:rPr lang="en-US" sz="1200" dirty="0"/>
              <a:t>C, </a:t>
            </a:r>
            <a:r>
              <a:rPr lang="en-US" sz="1200" dirty="0" err="1"/>
              <a:t>Eb</a:t>
            </a:r>
            <a:r>
              <a:rPr lang="en-US" sz="1200" dirty="0"/>
              <a:t>, A, Bb</a:t>
            </a:r>
            <a:endParaRPr lang="en-GB" sz="1200" dirty="0"/>
          </a:p>
        </p:txBody>
      </p:sp>
      <p:pic>
        <p:nvPicPr>
          <p:cNvPr id="81" name="Picture 80" descr="A close up of text on a white background&#10;&#10;Description automatically generated">
            <a:extLst>
              <a:ext uri="{FF2B5EF4-FFF2-40B4-BE49-F238E27FC236}">
                <a16:creationId xmlns:a16="http://schemas.microsoft.com/office/drawing/2014/main" id="{3BB8D7E3-01F8-544C-9E21-3788974C0778}"/>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1304323" y="5206557"/>
            <a:ext cx="2722756" cy="1323959"/>
          </a:xfrm>
          <a:prstGeom prst="rect">
            <a:avLst/>
          </a:prstGeom>
        </p:spPr>
      </p:pic>
      <p:pic>
        <p:nvPicPr>
          <p:cNvPr id="82" name="Picture 81" descr="A picture containing clock&#10;&#10;Description automatically generated">
            <a:extLst>
              <a:ext uri="{FF2B5EF4-FFF2-40B4-BE49-F238E27FC236}">
                <a16:creationId xmlns:a16="http://schemas.microsoft.com/office/drawing/2014/main" id="{CD2FEF9C-73E8-EB40-948A-60C5D66E2110}"/>
              </a:ext>
            </a:extLst>
          </p:cNvPr>
          <p:cNvPicPr>
            <a:picLocks noChangeAspect="1"/>
          </p:cNvPicPr>
          <p:nvPr/>
        </p:nvPicPr>
        <p:blipFill>
          <a:blip r:embed="rId8">
            <a:extLst>
              <a:ext uri="{837473B0-CC2E-450A-ABE3-18F120FF3D39}">
                <a1611:picAttrSrcUrl xmlns:a1611="http://schemas.microsoft.com/office/drawing/2016/11/main" r:id="rId9"/>
              </a:ext>
            </a:extLst>
          </a:blip>
          <a:stretch>
            <a:fillRect/>
          </a:stretch>
        </p:blipFill>
        <p:spPr>
          <a:xfrm>
            <a:off x="3842545" y="2995802"/>
            <a:ext cx="2141511" cy="2138058"/>
          </a:xfrm>
          <a:prstGeom prst="rect">
            <a:avLst/>
          </a:prstGeom>
        </p:spPr>
      </p:pic>
      <p:sp>
        <p:nvSpPr>
          <p:cNvPr id="5" name="TextBox 4"/>
          <p:cNvSpPr txBox="1"/>
          <p:nvPr/>
        </p:nvSpPr>
        <p:spPr>
          <a:xfrm>
            <a:off x="305621" y="5273492"/>
            <a:ext cx="960664" cy="1200329"/>
          </a:xfrm>
          <a:prstGeom prst="rect">
            <a:avLst/>
          </a:prstGeom>
          <a:noFill/>
        </p:spPr>
        <p:txBody>
          <a:bodyPr wrap="square" rtlCol="0">
            <a:spAutoFit/>
          </a:bodyPr>
          <a:lstStyle/>
          <a:p>
            <a:r>
              <a:rPr lang="en-US" b="1" dirty="0"/>
              <a:t>Chords in the major keys</a:t>
            </a:r>
            <a:endParaRPr lang="en-GB" b="1" dirty="0"/>
          </a:p>
        </p:txBody>
      </p:sp>
      <p:cxnSp>
        <p:nvCxnSpPr>
          <p:cNvPr id="76" name="Straight Arrow Connector 75"/>
          <p:cNvCxnSpPr/>
          <p:nvPr/>
        </p:nvCxnSpPr>
        <p:spPr>
          <a:xfrm flipH="1" flipV="1">
            <a:off x="6511828" y="6004704"/>
            <a:ext cx="240210" cy="293343"/>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H="1" flipV="1">
            <a:off x="7721907" y="6004704"/>
            <a:ext cx="343262" cy="278865"/>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flipH="1" flipV="1">
            <a:off x="5345518" y="6020768"/>
            <a:ext cx="228187" cy="279986"/>
          </a:xfrm>
          <a:prstGeom prst="straightConnector1">
            <a:avLst/>
          </a:prstGeom>
          <a:ln w="28575">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6457121" y="3890346"/>
            <a:ext cx="2506081" cy="1015663"/>
          </a:xfrm>
          <a:prstGeom prst="rect">
            <a:avLst/>
          </a:prstGeom>
          <a:noFill/>
          <a:ln>
            <a:solidFill>
              <a:schemeClr val="tx1"/>
            </a:solidFill>
          </a:ln>
        </p:spPr>
        <p:txBody>
          <a:bodyPr wrap="square" rtlCol="0">
            <a:spAutoFit/>
          </a:bodyPr>
          <a:lstStyle/>
          <a:p>
            <a:r>
              <a:rPr lang="en-US" sz="1200" b="1" dirty="0"/>
              <a:t>Suspended chord: </a:t>
            </a:r>
            <a:r>
              <a:rPr lang="en-US" sz="1200" dirty="0"/>
              <a:t>A chord where the 3</a:t>
            </a:r>
            <a:r>
              <a:rPr lang="en-US" sz="1200" baseline="30000" dirty="0"/>
              <a:t>rd</a:t>
            </a:r>
            <a:r>
              <a:rPr lang="en-US" sz="1200" dirty="0"/>
              <a:t> (middle note) is replaced with a perfect 4</a:t>
            </a:r>
            <a:r>
              <a:rPr lang="en-US" sz="1200" baseline="30000" dirty="0"/>
              <a:t>th</a:t>
            </a:r>
            <a:r>
              <a:rPr lang="en-US" sz="1200" dirty="0"/>
              <a:t> or major second.</a:t>
            </a:r>
          </a:p>
          <a:p>
            <a:r>
              <a:rPr lang="en-US" sz="1200" dirty="0"/>
              <a:t>E.g. C major – Csus4=</a:t>
            </a:r>
          </a:p>
          <a:p>
            <a:r>
              <a:rPr lang="en-US" sz="1200" dirty="0"/>
              <a:t>C – E –G changes to C – F -G </a:t>
            </a:r>
            <a:endParaRPr lang="en-GB" sz="1200" dirty="0"/>
          </a:p>
        </p:txBody>
      </p:sp>
      <p:sp>
        <p:nvSpPr>
          <p:cNvPr id="29" name="TextBox 28">
            <a:extLst>
              <a:ext uri="{FF2B5EF4-FFF2-40B4-BE49-F238E27FC236}">
                <a16:creationId xmlns:a16="http://schemas.microsoft.com/office/drawing/2014/main" id="{6332CEC5-9403-4C47-8DB2-5678290D4651}"/>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17</a:t>
            </a:r>
          </a:p>
        </p:txBody>
      </p:sp>
    </p:spTree>
    <p:extLst>
      <p:ext uri="{BB962C8B-B14F-4D97-AF65-F5344CB8AC3E}">
        <p14:creationId xmlns:p14="http://schemas.microsoft.com/office/powerpoint/2010/main" val="1377291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52A39A0-8FB5-4AFD-9480-8707BB3D0F3A}"/>
              </a:ext>
            </a:extLst>
          </p:cNvPr>
          <p:cNvSpPr/>
          <p:nvPr/>
        </p:nvSpPr>
        <p:spPr>
          <a:xfrm>
            <a:off x="231267" y="4372422"/>
            <a:ext cx="2706414" cy="24123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EFC933DD-A4C2-44F9-A25C-9B9087E624DB}"/>
              </a:ext>
            </a:extLst>
          </p:cNvPr>
          <p:cNvPicPr>
            <a:picLocks noChangeAspect="1"/>
          </p:cNvPicPr>
          <p:nvPr/>
        </p:nvPicPr>
        <p:blipFill>
          <a:blip r:embed="rId2"/>
          <a:stretch>
            <a:fillRect/>
          </a:stretch>
        </p:blipFill>
        <p:spPr>
          <a:xfrm>
            <a:off x="129602" y="509672"/>
            <a:ext cx="3233319" cy="2412387"/>
          </a:xfrm>
          <a:prstGeom prst="rect">
            <a:avLst/>
          </a:prstGeom>
        </p:spPr>
      </p:pic>
      <p:pic>
        <p:nvPicPr>
          <p:cNvPr id="7" name="Picture 6">
            <a:extLst>
              <a:ext uri="{FF2B5EF4-FFF2-40B4-BE49-F238E27FC236}">
                <a16:creationId xmlns:a16="http://schemas.microsoft.com/office/drawing/2014/main" id="{17855313-3FDE-423F-B7EE-E82CBFE922B0}"/>
              </a:ext>
            </a:extLst>
          </p:cNvPr>
          <p:cNvPicPr>
            <a:picLocks noChangeAspect="1"/>
          </p:cNvPicPr>
          <p:nvPr/>
        </p:nvPicPr>
        <p:blipFill>
          <a:blip r:embed="rId3"/>
          <a:stretch>
            <a:fillRect/>
          </a:stretch>
        </p:blipFill>
        <p:spPr>
          <a:xfrm>
            <a:off x="278981" y="4484751"/>
            <a:ext cx="2628986" cy="2256219"/>
          </a:xfrm>
          <a:prstGeom prst="rect">
            <a:avLst/>
          </a:prstGeom>
        </p:spPr>
      </p:pic>
      <p:sp>
        <p:nvSpPr>
          <p:cNvPr id="9" name="TextBox 8">
            <a:extLst>
              <a:ext uri="{FF2B5EF4-FFF2-40B4-BE49-F238E27FC236}">
                <a16:creationId xmlns:a16="http://schemas.microsoft.com/office/drawing/2014/main" id="{3127CD43-D98B-45B9-B68C-ABCD3DF41F98}"/>
              </a:ext>
            </a:extLst>
          </p:cNvPr>
          <p:cNvSpPr txBox="1"/>
          <p:nvPr/>
        </p:nvSpPr>
        <p:spPr>
          <a:xfrm>
            <a:off x="3257507" y="48007"/>
            <a:ext cx="2628986" cy="461665"/>
          </a:xfrm>
          <a:prstGeom prst="rect">
            <a:avLst/>
          </a:prstGeom>
          <a:noFill/>
        </p:spPr>
        <p:txBody>
          <a:bodyPr wrap="square" rtlCol="0">
            <a:spAutoFit/>
          </a:bodyPr>
          <a:lstStyle/>
          <a:p>
            <a:r>
              <a:rPr lang="en-GB" sz="2400" dirty="0">
                <a:solidFill>
                  <a:srgbClr val="FF0000"/>
                </a:solidFill>
              </a:rPr>
              <a:t>INSTRUMENTATION</a:t>
            </a:r>
          </a:p>
        </p:txBody>
      </p:sp>
      <p:sp>
        <p:nvSpPr>
          <p:cNvPr id="10" name="TextBox 9">
            <a:extLst>
              <a:ext uri="{FF2B5EF4-FFF2-40B4-BE49-F238E27FC236}">
                <a16:creationId xmlns:a16="http://schemas.microsoft.com/office/drawing/2014/main" id="{8446E312-B662-419A-8E2D-3BC9EF6B9A1F}"/>
              </a:ext>
            </a:extLst>
          </p:cNvPr>
          <p:cNvSpPr txBox="1"/>
          <p:nvPr/>
        </p:nvSpPr>
        <p:spPr>
          <a:xfrm>
            <a:off x="247939" y="3103402"/>
            <a:ext cx="2859315" cy="1231106"/>
          </a:xfrm>
          <a:prstGeom prst="rect">
            <a:avLst/>
          </a:prstGeom>
          <a:solidFill>
            <a:schemeClr val="bg1">
              <a:lumMod val="85000"/>
            </a:schemeClr>
          </a:solidFill>
          <a:ln>
            <a:solidFill>
              <a:schemeClr val="tx1"/>
            </a:solidFill>
          </a:ln>
        </p:spPr>
        <p:txBody>
          <a:bodyPr wrap="square" rtlCol="0">
            <a:spAutoFit/>
          </a:bodyPr>
          <a:lstStyle/>
          <a:p>
            <a:r>
              <a:rPr lang="en-US" sz="1400" b="1" dirty="0"/>
              <a:t>Samplers</a:t>
            </a:r>
            <a:r>
              <a:rPr lang="en-US" sz="1400" dirty="0"/>
              <a:t> </a:t>
            </a:r>
            <a:r>
              <a:rPr lang="en-US" sz="1000" dirty="0"/>
              <a:t>can be hardware (MPC) or software (EXS24).  Use samplers to sample and edit audio to use in your own work. You can loop sounds and change their pitch.</a:t>
            </a:r>
          </a:p>
          <a:p>
            <a:endParaRPr lang="en-US" sz="1000" dirty="0"/>
          </a:p>
          <a:p>
            <a:endParaRPr lang="en-US" sz="1000" dirty="0"/>
          </a:p>
          <a:p>
            <a:endParaRPr lang="en-US" sz="1000" dirty="0"/>
          </a:p>
        </p:txBody>
      </p:sp>
      <p:pic>
        <p:nvPicPr>
          <p:cNvPr id="11" name="Picture 10">
            <a:extLst>
              <a:ext uri="{FF2B5EF4-FFF2-40B4-BE49-F238E27FC236}">
                <a16:creationId xmlns:a16="http://schemas.microsoft.com/office/drawing/2014/main" id="{D97CA41F-C7EC-4AFD-8852-0156E133290A}"/>
              </a:ext>
            </a:extLst>
          </p:cNvPr>
          <p:cNvPicPr>
            <a:picLocks noChangeAspect="1"/>
          </p:cNvPicPr>
          <p:nvPr/>
        </p:nvPicPr>
        <p:blipFill>
          <a:blip r:embed="rId4"/>
          <a:stretch>
            <a:fillRect/>
          </a:stretch>
        </p:blipFill>
        <p:spPr>
          <a:xfrm>
            <a:off x="1361042" y="3671435"/>
            <a:ext cx="831965" cy="580642"/>
          </a:xfrm>
          <a:prstGeom prst="rect">
            <a:avLst/>
          </a:prstGeom>
        </p:spPr>
      </p:pic>
      <p:pic>
        <p:nvPicPr>
          <p:cNvPr id="12" name="Picture 11">
            <a:extLst>
              <a:ext uri="{FF2B5EF4-FFF2-40B4-BE49-F238E27FC236}">
                <a16:creationId xmlns:a16="http://schemas.microsoft.com/office/drawing/2014/main" id="{B024360A-055A-41E8-AF92-99FD2DF34760}"/>
              </a:ext>
            </a:extLst>
          </p:cNvPr>
          <p:cNvPicPr>
            <a:picLocks noChangeAspect="1"/>
          </p:cNvPicPr>
          <p:nvPr/>
        </p:nvPicPr>
        <p:blipFill>
          <a:blip r:embed="rId5"/>
          <a:stretch>
            <a:fillRect/>
          </a:stretch>
        </p:blipFill>
        <p:spPr>
          <a:xfrm>
            <a:off x="2274979" y="3711229"/>
            <a:ext cx="779145" cy="612569"/>
          </a:xfrm>
          <a:prstGeom prst="rect">
            <a:avLst/>
          </a:prstGeom>
        </p:spPr>
      </p:pic>
      <p:sp>
        <p:nvSpPr>
          <p:cNvPr id="13" name="TextBox 12">
            <a:extLst>
              <a:ext uri="{FF2B5EF4-FFF2-40B4-BE49-F238E27FC236}">
                <a16:creationId xmlns:a16="http://schemas.microsoft.com/office/drawing/2014/main" id="{72CA2D58-501F-46D0-8647-0C7386A80B03}"/>
              </a:ext>
            </a:extLst>
          </p:cNvPr>
          <p:cNvSpPr txBox="1"/>
          <p:nvPr/>
        </p:nvSpPr>
        <p:spPr>
          <a:xfrm>
            <a:off x="3716127" y="3992439"/>
            <a:ext cx="1366910" cy="307777"/>
          </a:xfrm>
          <a:prstGeom prst="rect">
            <a:avLst/>
          </a:prstGeom>
          <a:noFill/>
        </p:spPr>
        <p:txBody>
          <a:bodyPr wrap="square" rtlCol="0">
            <a:spAutoFit/>
          </a:bodyPr>
          <a:lstStyle/>
          <a:p>
            <a:r>
              <a:rPr lang="en-US" sz="1400" b="1" dirty="0" err="1"/>
              <a:t>Synthesisers</a:t>
            </a:r>
            <a:endParaRPr lang="en-GB" sz="1400" b="1" dirty="0"/>
          </a:p>
        </p:txBody>
      </p:sp>
      <p:pic>
        <p:nvPicPr>
          <p:cNvPr id="14" name="Google Shape;616;p90">
            <a:extLst>
              <a:ext uri="{FF2B5EF4-FFF2-40B4-BE49-F238E27FC236}">
                <a16:creationId xmlns:a16="http://schemas.microsoft.com/office/drawing/2014/main" id="{213D24A3-B865-4350-8C39-78C536B60476}"/>
              </a:ext>
            </a:extLst>
          </p:cNvPr>
          <p:cNvPicPr preferRelativeResize="0"/>
          <p:nvPr/>
        </p:nvPicPr>
        <p:blipFill>
          <a:blip r:embed="rId6">
            <a:alphaModFix/>
          </a:blip>
          <a:stretch>
            <a:fillRect/>
          </a:stretch>
        </p:blipFill>
        <p:spPr>
          <a:xfrm>
            <a:off x="3690918" y="4398506"/>
            <a:ext cx="1361838" cy="1185771"/>
          </a:xfrm>
          <a:prstGeom prst="rect">
            <a:avLst/>
          </a:prstGeom>
          <a:noFill/>
          <a:ln>
            <a:noFill/>
          </a:ln>
        </p:spPr>
      </p:pic>
      <p:sp>
        <p:nvSpPr>
          <p:cNvPr id="15" name="TextBox 14">
            <a:extLst>
              <a:ext uri="{FF2B5EF4-FFF2-40B4-BE49-F238E27FC236}">
                <a16:creationId xmlns:a16="http://schemas.microsoft.com/office/drawing/2014/main" id="{5EEB72B5-2DFF-428D-9115-D7B3EDF03D5A}"/>
              </a:ext>
            </a:extLst>
          </p:cNvPr>
          <p:cNvSpPr txBox="1"/>
          <p:nvPr/>
        </p:nvSpPr>
        <p:spPr>
          <a:xfrm>
            <a:off x="3439373" y="5696313"/>
            <a:ext cx="3883097" cy="861774"/>
          </a:xfrm>
          <a:prstGeom prst="rect">
            <a:avLst/>
          </a:prstGeom>
          <a:noFill/>
        </p:spPr>
        <p:txBody>
          <a:bodyPr wrap="square" rtlCol="0">
            <a:spAutoFit/>
          </a:bodyPr>
          <a:lstStyle/>
          <a:p>
            <a:pPr marL="171450" indent="-171450">
              <a:buFont typeface="Arial" panose="020B0604020202020204" pitchFamily="34" charset="0"/>
              <a:buChar char="•"/>
            </a:pPr>
            <a:r>
              <a:rPr lang="en-US" sz="1000" dirty="0" err="1"/>
              <a:t>Synthesisers</a:t>
            </a:r>
            <a:r>
              <a:rPr lang="en-US" sz="1000" dirty="0"/>
              <a:t> generate sound waves (sine, triangle, square and </a:t>
            </a:r>
            <a:r>
              <a:rPr lang="en-US" sz="1000" dirty="0" err="1"/>
              <a:t>sawtooth</a:t>
            </a:r>
            <a:r>
              <a:rPr lang="en-US" sz="1000" dirty="0"/>
              <a:t>.</a:t>
            </a:r>
          </a:p>
          <a:p>
            <a:pPr marL="171450" indent="-171450">
              <a:buFont typeface="Arial" panose="020B0604020202020204" pitchFamily="34" charset="0"/>
              <a:buChar char="•"/>
            </a:pPr>
            <a:r>
              <a:rPr lang="en-US" sz="1000" dirty="0"/>
              <a:t>You can combine and control these waves to create your own ‘patches’ or sounds. </a:t>
            </a:r>
          </a:p>
          <a:p>
            <a:pPr marL="171450" indent="-171450">
              <a:buFont typeface="Arial" panose="020B0604020202020204" pitchFamily="34" charset="0"/>
              <a:buChar char="•"/>
            </a:pPr>
            <a:r>
              <a:rPr lang="en-US" sz="1000" dirty="0" err="1"/>
              <a:t>Synthesisers</a:t>
            </a:r>
            <a:r>
              <a:rPr lang="en-US" sz="1000" dirty="0"/>
              <a:t> can be hardware (</a:t>
            </a:r>
            <a:r>
              <a:rPr lang="en-US" sz="1000" dirty="0" err="1"/>
              <a:t>MicroKorg</a:t>
            </a:r>
            <a:r>
              <a:rPr lang="en-US" sz="1000" dirty="0"/>
              <a:t>) or software (Agile Synth).</a:t>
            </a:r>
            <a:endParaRPr lang="en-GB" sz="1000" dirty="0"/>
          </a:p>
        </p:txBody>
      </p:sp>
      <p:pic>
        <p:nvPicPr>
          <p:cNvPr id="17" name="Picture 16">
            <a:extLst>
              <a:ext uri="{FF2B5EF4-FFF2-40B4-BE49-F238E27FC236}">
                <a16:creationId xmlns:a16="http://schemas.microsoft.com/office/drawing/2014/main" id="{B05D91B5-070E-4038-807A-6B995CAB20C2}"/>
              </a:ext>
            </a:extLst>
          </p:cNvPr>
          <p:cNvPicPr>
            <a:picLocks noChangeAspect="1"/>
          </p:cNvPicPr>
          <p:nvPr/>
        </p:nvPicPr>
        <p:blipFill>
          <a:blip r:embed="rId7"/>
          <a:stretch>
            <a:fillRect/>
          </a:stretch>
        </p:blipFill>
        <p:spPr>
          <a:xfrm>
            <a:off x="5134294" y="4372422"/>
            <a:ext cx="1887495" cy="1289646"/>
          </a:xfrm>
          <a:prstGeom prst="rect">
            <a:avLst/>
          </a:prstGeom>
        </p:spPr>
      </p:pic>
      <p:graphicFrame>
        <p:nvGraphicFramePr>
          <p:cNvPr id="20" name="Table 20">
            <a:extLst>
              <a:ext uri="{FF2B5EF4-FFF2-40B4-BE49-F238E27FC236}">
                <a16:creationId xmlns:a16="http://schemas.microsoft.com/office/drawing/2014/main" id="{503A90DF-D6DE-4EFA-854C-50646D1B3483}"/>
              </a:ext>
            </a:extLst>
          </p:cNvPr>
          <p:cNvGraphicFramePr>
            <a:graphicFrameLocks noGrp="1"/>
          </p:cNvGraphicFramePr>
          <p:nvPr/>
        </p:nvGraphicFramePr>
        <p:xfrm>
          <a:off x="3635756" y="632925"/>
          <a:ext cx="5061075" cy="3016868"/>
        </p:xfrm>
        <a:graphic>
          <a:graphicData uri="http://schemas.openxmlformats.org/drawingml/2006/table">
            <a:tbl>
              <a:tblPr firstRow="1" bandRow="1">
                <a:tableStyleId>{5C22544A-7EE6-4342-B048-85BDC9FD1C3A}</a:tableStyleId>
              </a:tblPr>
              <a:tblGrid>
                <a:gridCol w="1365916">
                  <a:extLst>
                    <a:ext uri="{9D8B030D-6E8A-4147-A177-3AD203B41FA5}">
                      <a16:colId xmlns:a16="http://schemas.microsoft.com/office/drawing/2014/main" val="243154995"/>
                    </a:ext>
                  </a:extLst>
                </a:gridCol>
                <a:gridCol w="1365916">
                  <a:extLst>
                    <a:ext uri="{9D8B030D-6E8A-4147-A177-3AD203B41FA5}">
                      <a16:colId xmlns:a16="http://schemas.microsoft.com/office/drawing/2014/main" val="4132311733"/>
                    </a:ext>
                  </a:extLst>
                </a:gridCol>
                <a:gridCol w="2329243">
                  <a:extLst>
                    <a:ext uri="{9D8B030D-6E8A-4147-A177-3AD203B41FA5}">
                      <a16:colId xmlns:a16="http://schemas.microsoft.com/office/drawing/2014/main" val="3712350478"/>
                    </a:ext>
                  </a:extLst>
                </a:gridCol>
              </a:tblGrid>
              <a:tr h="273668">
                <a:tc>
                  <a:txBody>
                    <a:bodyPr/>
                    <a:lstStyle/>
                    <a:p>
                      <a:r>
                        <a:rPr lang="en-GB" sz="800" dirty="0"/>
                        <a:t>INSTRUMENT FAMILY</a:t>
                      </a:r>
                    </a:p>
                  </a:txBody>
                  <a:tcPr/>
                </a:tc>
                <a:tc>
                  <a:txBody>
                    <a:bodyPr/>
                    <a:lstStyle/>
                    <a:p>
                      <a:r>
                        <a:rPr lang="en-GB" sz="800" dirty="0"/>
                        <a:t>INSTRUMENTS</a:t>
                      </a:r>
                    </a:p>
                  </a:txBody>
                  <a:tcPr/>
                </a:tc>
                <a:tc>
                  <a:txBody>
                    <a:bodyPr/>
                    <a:lstStyle/>
                    <a:p>
                      <a:r>
                        <a:rPr lang="en-GB" sz="800" dirty="0"/>
                        <a:t>METHODS OF PERFORMANCE</a:t>
                      </a:r>
                    </a:p>
                  </a:txBody>
                  <a:tcPr/>
                </a:tc>
                <a:extLst>
                  <a:ext uri="{0D108BD9-81ED-4DB2-BD59-A6C34878D82A}">
                    <a16:rowId xmlns:a16="http://schemas.microsoft.com/office/drawing/2014/main" val="3731095400"/>
                  </a:ext>
                </a:extLst>
              </a:tr>
              <a:tr h="273668">
                <a:tc>
                  <a:txBody>
                    <a:bodyPr/>
                    <a:lstStyle/>
                    <a:p>
                      <a:r>
                        <a:rPr lang="en-GB" sz="800" dirty="0"/>
                        <a:t>Strings</a:t>
                      </a:r>
                    </a:p>
                  </a:txBody>
                  <a:tcPr/>
                </a:tc>
                <a:tc>
                  <a:txBody>
                    <a:bodyPr/>
                    <a:lstStyle/>
                    <a:p>
                      <a:r>
                        <a:rPr lang="en-GB" sz="800" dirty="0"/>
                        <a:t>Violin, viola, cello, double bass, guitar</a:t>
                      </a:r>
                    </a:p>
                  </a:txBody>
                  <a:tcPr/>
                </a:tc>
                <a:tc>
                  <a:txBody>
                    <a:bodyPr/>
                    <a:lstStyle/>
                    <a:p>
                      <a:pPr marL="171450" indent="-171450">
                        <a:buFont typeface="Arial" panose="020B0604020202020204" pitchFamily="34" charset="0"/>
                        <a:buChar char="•"/>
                      </a:pPr>
                      <a:r>
                        <a:rPr lang="en-GB" sz="800" dirty="0"/>
                        <a:t>If it has strings, it’s strings.</a:t>
                      </a:r>
                    </a:p>
                    <a:p>
                      <a:pPr marL="171450" indent="-171450">
                        <a:buFont typeface="Arial" panose="020B0604020202020204" pitchFamily="34" charset="0"/>
                        <a:buChar char="•"/>
                      </a:pPr>
                      <a:r>
                        <a:rPr lang="en-GB" sz="800" dirty="0"/>
                        <a:t>Plucked: played with the fingers</a:t>
                      </a:r>
                    </a:p>
                    <a:p>
                      <a:pPr marL="171450" indent="-171450">
                        <a:buFont typeface="Arial" panose="020B0604020202020204" pitchFamily="34" charset="0"/>
                        <a:buChar char="•"/>
                      </a:pPr>
                      <a:r>
                        <a:rPr lang="en-GB" sz="800" dirty="0"/>
                        <a:t>Bowed: played with a bow</a:t>
                      </a:r>
                    </a:p>
                  </a:txBody>
                  <a:tcPr/>
                </a:tc>
                <a:extLst>
                  <a:ext uri="{0D108BD9-81ED-4DB2-BD59-A6C34878D82A}">
                    <a16:rowId xmlns:a16="http://schemas.microsoft.com/office/drawing/2014/main" val="771702710"/>
                  </a:ext>
                </a:extLst>
              </a:tr>
              <a:tr h="273668">
                <a:tc>
                  <a:txBody>
                    <a:bodyPr/>
                    <a:lstStyle/>
                    <a:p>
                      <a:r>
                        <a:rPr lang="en-GB" sz="800" dirty="0"/>
                        <a:t>Percussion</a:t>
                      </a:r>
                    </a:p>
                  </a:txBody>
                  <a:tcPr/>
                </a:tc>
                <a:tc>
                  <a:txBody>
                    <a:bodyPr/>
                    <a:lstStyle/>
                    <a:p>
                      <a:r>
                        <a:rPr lang="en-GB" sz="800" dirty="0"/>
                        <a:t>Drum kit, xylophone, glockenspiel, steel drums</a:t>
                      </a:r>
                    </a:p>
                  </a:txBody>
                  <a:tcPr/>
                </a:tc>
                <a:tc>
                  <a:txBody>
                    <a:bodyPr/>
                    <a:lstStyle/>
                    <a:p>
                      <a:pPr marL="171450" indent="-171450">
                        <a:buFont typeface="Arial" panose="020B0604020202020204" pitchFamily="34" charset="0"/>
                        <a:buChar char="•"/>
                      </a:pPr>
                      <a:r>
                        <a:rPr lang="en-GB" sz="800" dirty="0"/>
                        <a:t>If you hit it, it’s percussion.</a:t>
                      </a:r>
                    </a:p>
                    <a:p>
                      <a:pPr marL="171450" indent="-171450">
                        <a:buFont typeface="Arial" panose="020B0604020202020204" pitchFamily="34" charset="0"/>
                        <a:buChar char="•"/>
                      </a:pPr>
                      <a:r>
                        <a:rPr lang="en-GB" sz="800" dirty="0"/>
                        <a:t>Tuned: tuned to pitches, e.g. xylophone</a:t>
                      </a:r>
                    </a:p>
                    <a:p>
                      <a:pPr marL="171450" indent="-171450">
                        <a:buFont typeface="Arial" panose="020B0604020202020204" pitchFamily="34" charset="0"/>
                        <a:buChar char="•"/>
                      </a:pPr>
                      <a:r>
                        <a:rPr lang="en-GB" sz="800" dirty="0"/>
                        <a:t>Untuned: not tuned to pitches e.g. drum kit</a:t>
                      </a:r>
                    </a:p>
                  </a:txBody>
                  <a:tcPr/>
                </a:tc>
                <a:extLst>
                  <a:ext uri="{0D108BD9-81ED-4DB2-BD59-A6C34878D82A}">
                    <a16:rowId xmlns:a16="http://schemas.microsoft.com/office/drawing/2014/main" val="4133410360"/>
                  </a:ext>
                </a:extLst>
              </a:tr>
              <a:tr h="273668">
                <a:tc>
                  <a:txBody>
                    <a:bodyPr/>
                    <a:lstStyle/>
                    <a:p>
                      <a:r>
                        <a:rPr lang="en-GB" sz="800" dirty="0"/>
                        <a:t>Keyboards</a:t>
                      </a:r>
                    </a:p>
                  </a:txBody>
                  <a:tcPr/>
                </a:tc>
                <a:tc>
                  <a:txBody>
                    <a:bodyPr/>
                    <a:lstStyle/>
                    <a:p>
                      <a:r>
                        <a:rPr lang="en-GB" sz="800" dirty="0"/>
                        <a:t>Piano, organ</a:t>
                      </a:r>
                    </a:p>
                  </a:txBody>
                  <a:tcPr/>
                </a:tc>
                <a:tc>
                  <a:txBody>
                    <a:bodyPr/>
                    <a:lstStyle/>
                    <a:p>
                      <a:r>
                        <a:rPr lang="en-GB" sz="800" dirty="0"/>
                        <a:t>Played by pressing a key which moves a hammer that hits a string</a:t>
                      </a:r>
                    </a:p>
                  </a:txBody>
                  <a:tcPr/>
                </a:tc>
                <a:extLst>
                  <a:ext uri="{0D108BD9-81ED-4DB2-BD59-A6C34878D82A}">
                    <a16:rowId xmlns:a16="http://schemas.microsoft.com/office/drawing/2014/main" val="2869067866"/>
                  </a:ext>
                </a:extLst>
              </a:tr>
              <a:tr h="273668">
                <a:tc>
                  <a:txBody>
                    <a:bodyPr/>
                    <a:lstStyle/>
                    <a:p>
                      <a:r>
                        <a:rPr lang="en-GB" sz="800" dirty="0"/>
                        <a:t>Brass</a:t>
                      </a:r>
                    </a:p>
                  </a:txBody>
                  <a:tcPr/>
                </a:tc>
                <a:tc>
                  <a:txBody>
                    <a:bodyPr/>
                    <a:lstStyle/>
                    <a:p>
                      <a:r>
                        <a:rPr lang="en-GB" sz="800" dirty="0"/>
                        <a:t>Trumpet, trombone, tuba, French horn</a:t>
                      </a:r>
                    </a:p>
                  </a:txBody>
                  <a:tcPr/>
                </a:tc>
                <a:tc>
                  <a:txBody>
                    <a:bodyPr/>
                    <a:lstStyle/>
                    <a:p>
                      <a:pPr marL="171450" indent="-171450">
                        <a:buFont typeface="Arial" panose="020B0604020202020204" pitchFamily="34" charset="0"/>
                        <a:buChar char="•"/>
                      </a:pPr>
                      <a:r>
                        <a:rPr lang="en-GB" sz="800" dirty="0"/>
                        <a:t>Valved: valves are pressed or left to open to control the pitch (e.g. trumpet)</a:t>
                      </a:r>
                    </a:p>
                    <a:p>
                      <a:pPr marL="171450" indent="-171450">
                        <a:buFont typeface="Arial" panose="020B0604020202020204" pitchFamily="34" charset="0"/>
                        <a:buChar char="•"/>
                      </a:pPr>
                      <a:r>
                        <a:rPr lang="en-GB" sz="800" dirty="0"/>
                        <a:t>Slide: pitch is controlled by a slide (e.g. trombone)</a:t>
                      </a:r>
                    </a:p>
                  </a:txBody>
                  <a:tcPr/>
                </a:tc>
                <a:extLst>
                  <a:ext uri="{0D108BD9-81ED-4DB2-BD59-A6C34878D82A}">
                    <a16:rowId xmlns:a16="http://schemas.microsoft.com/office/drawing/2014/main" val="1503627609"/>
                  </a:ext>
                </a:extLst>
              </a:tr>
              <a:tr h="273668">
                <a:tc>
                  <a:txBody>
                    <a:bodyPr/>
                    <a:lstStyle/>
                    <a:p>
                      <a:r>
                        <a:rPr lang="en-GB" sz="800" dirty="0"/>
                        <a:t>Woodwind</a:t>
                      </a:r>
                    </a:p>
                  </a:txBody>
                  <a:tcPr/>
                </a:tc>
                <a:tc>
                  <a:txBody>
                    <a:bodyPr/>
                    <a:lstStyle/>
                    <a:p>
                      <a:r>
                        <a:rPr lang="en-GB" sz="800" dirty="0"/>
                        <a:t>Flute, saxophone, oboe, clarinet, bassoon</a:t>
                      </a:r>
                    </a:p>
                  </a:txBody>
                  <a:tcPr/>
                </a:tc>
                <a:tc>
                  <a:txBody>
                    <a:bodyPr/>
                    <a:lstStyle/>
                    <a:p>
                      <a:pPr marL="171450" indent="-171450">
                        <a:buFont typeface="Arial" panose="020B0604020202020204" pitchFamily="34" charset="0"/>
                        <a:buChar char="•"/>
                      </a:pPr>
                      <a:r>
                        <a:rPr lang="en-GB" sz="800" dirty="0"/>
                        <a:t>Reeds: saxophones, oboes and clarinets create sound by blowing on a reed – a thin piece of wood</a:t>
                      </a:r>
                    </a:p>
                    <a:p>
                      <a:pPr marL="171450" indent="-171450">
                        <a:buFont typeface="Arial" panose="020B0604020202020204" pitchFamily="34" charset="0"/>
                        <a:buChar char="•"/>
                      </a:pPr>
                      <a:r>
                        <a:rPr lang="en-GB" sz="800" dirty="0"/>
                        <a:t>Flutes create sound by blowing over a hole</a:t>
                      </a:r>
                    </a:p>
                  </a:txBody>
                  <a:tcPr/>
                </a:tc>
                <a:extLst>
                  <a:ext uri="{0D108BD9-81ED-4DB2-BD59-A6C34878D82A}">
                    <a16:rowId xmlns:a16="http://schemas.microsoft.com/office/drawing/2014/main" val="2035522433"/>
                  </a:ext>
                </a:extLst>
              </a:tr>
              <a:tr h="273668">
                <a:tc>
                  <a:txBody>
                    <a:bodyPr/>
                    <a:lstStyle/>
                    <a:p>
                      <a:r>
                        <a:rPr lang="en-GB" sz="800" dirty="0"/>
                        <a:t>Vocals</a:t>
                      </a:r>
                    </a:p>
                  </a:txBody>
                  <a:tcPr/>
                </a:tc>
                <a:tc>
                  <a:txBody>
                    <a:bodyPr/>
                    <a:lstStyle/>
                    <a:p>
                      <a:r>
                        <a:rPr lang="en-GB" sz="800" dirty="0"/>
                        <a:t>…</a:t>
                      </a:r>
                    </a:p>
                  </a:txBody>
                  <a:tcPr/>
                </a:tc>
                <a:tc>
                  <a:txBody>
                    <a:bodyPr/>
                    <a:lstStyle/>
                    <a:p>
                      <a:pPr marL="171450" indent="-171450">
                        <a:buFont typeface="Arial" panose="020B0604020202020204" pitchFamily="34" charset="0"/>
                        <a:buChar char="•"/>
                      </a:pPr>
                      <a:r>
                        <a:rPr lang="en-GB" sz="800" dirty="0"/>
                        <a:t>Lead: sings the main melody</a:t>
                      </a:r>
                    </a:p>
                    <a:p>
                      <a:pPr marL="171450" indent="-171450">
                        <a:buFont typeface="Arial" panose="020B0604020202020204" pitchFamily="34" charset="0"/>
                        <a:buChar char="•"/>
                      </a:pPr>
                      <a:r>
                        <a:rPr lang="en-GB" sz="800" dirty="0"/>
                        <a:t>Backing: sings harmonies and additional vocals</a:t>
                      </a:r>
                    </a:p>
                  </a:txBody>
                  <a:tcPr/>
                </a:tc>
                <a:extLst>
                  <a:ext uri="{0D108BD9-81ED-4DB2-BD59-A6C34878D82A}">
                    <a16:rowId xmlns:a16="http://schemas.microsoft.com/office/drawing/2014/main" val="420232622"/>
                  </a:ext>
                </a:extLst>
              </a:tr>
            </a:tbl>
          </a:graphicData>
        </a:graphic>
      </p:graphicFrame>
      <p:sp>
        <p:nvSpPr>
          <p:cNvPr id="16" name="TextBox 15">
            <a:extLst>
              <a:ext uri="{FF2B5EF4-FFF2-40B4-BE49-F238E27FC236}">
                <a16:creationId xmlns:a16="http://schemas.microsoft.com/office/drawing/2014/main" id="{83ADCF42-C516-436A-8C9F-630D2D0C25A8}"/>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18</a:t>
            </a:r>
          </a:p>
        </p:txBody>
      </p:sp>
    </p:spTree>
    <p:extLst>
      <p:ext uri="{BB962C8B-B14F-4D97-AF65-F5344CB8AC3E}">
        <p14:creationId xmlns:p14="http://schemas.microsoft.com/office/powerpoint/2010/main" val="10162734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313" y="155398"/>
            <a:ext cx="3200400" cy="2185214"/>
          </a:xfrm>
          <a:prstGeom prst="rect">
            <a:avLst/>
          </a:prstGeom>
          <a:noFill/>
        </p:spPr>
        <p:txBody>
          <a:bodyPr wrap="square" rtlCol="0">
            <a:spAutoFit/>
          </a:bodyPr>
          <a:lstStyle/>
          <a:p>
            <a:r>
              <a:rPr lang="en-US" sz="800" b="1" dirty="0"/>
              <a:t>Electric Guitar and electric bass</a:t>
            </a:r>
          </a:p>
          <a:p>
            <a:r>
              <a:rPr lang="en-US" sz="800" dirty="0"/>
              <a:t>Became popular: 1950s</a:t>
            </a:r>
          </a:p>
          <a:p>
            <a:r>
              <a:rPr lang="en-US" sz="800" dirty="0"/>
              <a:t>Family: strings</a:t>
            </a:r>
          </a:p>
          <a:p>
            <a:r>
              <a:rPr lang="en-US" sz="800" dirty="0"/>
              <a:t>Associated styles: </a:t>
            </a:r>
          </a:p>
          <a:p>
            <a:r>
              <a:rPr lang="en-US" sz="800" dirty="0"/>
              <a:t>Rock ‘n’ roll</a:t>
            </a:r>
          </a:p>
          <a:p>
            <a:r>
              <a:rPr lang="en-US" sz="800" dirty="0"/>
              <a:t>Folk</a:t>
            </a:r>
          </a:p>
          <a:p>
            <a:r>
              <a:rPr lang="en-US" sz="800" dirty="0"/>
              <a:t>Rock</a:t>
            </a:r>
          </a:p>
          <a:p>
            <a:r>
              <a:rPr lang="en-US" sz="800" dirty="0"/>
              <a:t>Reggae</a:t>
            </a:r>
          </a:p>
          <a:p>
            <a:r>
              <a:rPr lang="en-US" sz="800" dirty="0"/>
              <a:t>Funk</a:t>
            </a:r>
          </a:p>
          <a:p>
            <a:r>
              <a:rPr lang="en-US" sz="800" dirty="0"/>
              <a:t>Soul</a:t>
            </a:r>
          </a:p>
          <a:p>
            <a:endParaRPr lang="en-US" sz="800" dirty="0"/>
          </a:p>
          <a:p>
            <a:r>
              <a:rPr lang="en-US" sz="800" b="1" dirty="0"/>
              <a:t>Advantages:</a:t>
            </a:r>
          </a:p>
          <a:p>
            <a:r>
              <a:rPr lang="en-US" sz="800" dirty="0"/>
              <a:t>Can amplify – can be heard above other instruments</a:t>
            </a:r>
          </a:p>
          <a:p>
            <a:r>
              <a:rPr lang="en-US" sz="800" dirty="0"/>
              <a:t>Tone control through pickup selectors/tone controls</a:t>
            </a:r>
          </a:p>
          <a:p>
            <a:r>
              <a:rPr lang="en-US" sz="800" dirty="0"/>
              <a:t>Can apply effects through amplification such as distortion/fuzz, reverb, delay, </a:t>
            </a:r>
            <a:r>
              <a:rPr lang="en-US" sz="800" dirty="0" err="1"/>
              <a:t>wah</a:t>
            </a:r>
            <a:r>
              <a:rPr lang="en-US" sz="800" dirty="0"/>
              <a:t> </a:t>
            </a:r>
            <a:r>
              <a:rPr lang="en-US" sz="800" dirty="0" err="1"/>
              <a:t>wah</a:t>
            </a:r>
            <a:r>
              <a:rPr lang="en-US" sz="800" dirty="0"/>
              <a:t> </a:t>
            </a:r>
            <a:r>
              <a:rPr lang="en-US" sz="800" dirty="0" err="1"/>
              <a:t>etc</a:t>
            </a:r>
            <a:endParaRPr lang="en-US" sz="800" dirty="0"/>
          </a:p>
          <a:p>
            <a:endParaRPr lang="en-US" sz="800" dirty="0"/>
          </a:p>
        </p:txBody>
      </p:sp>
      <p:pic>
        <p:nvPicPr>
          <p:cNvPr id="3" name="Picture 2"/>
          <p:cNvPicPr>
            <a:picLocks noChangeAspect="1"/>
          </p:cNvPicPr>
          <p:nvPr/>
        </p:nvPicPr>
        <p:blipFill>
          <a:blip r:embed="rId2"/>
          <a:stretch>
            <a:fillRect/>
          </a:stretch>
        </p:blipFill>
        <p:spPr>
          <a:xfrm>
            <a:off x="3365688" y="191881"/>
            <a:ext cx="2208274" cy="1956554"/>
          </a:xfrm>
          <a:prstGeom prst="rect">
            <a:avLst/>
          </a:prstGeom>
        </p:spPr>
      </p:pic>
      <p:pic>
        <p:nvPicPr>
          <p:cNvPr id="4" name="Picture 3"/>
          <p:cNvPicPr>
            <a:picLocks noChangeAspect="1"/>
          </p:cNvPicPr>
          <p:nvPr/>
        </p:nvPicPr>
        <p:blipFill>
          <a:blip r:embed="rId3"/>
          <a:stretch>
            <a:fillRect/>
          </a:stretch>
        </p:blipFill>
        <p:spPr>
          <a:xfrm>
            <a:off x="6112307" y="1673428"/>
            <a:ext cx="2333949" cy="1334368"/>
          </a:xfrm>
          <a:prstGeom prst="rect">
            <a:avLst/>
          </a:prstGeom>
        </p:spPr>
      </p:pic>
      <p:sp>
        <p:nvSpPr>
          <p:cNvPr id="18" name="TextBox 17"/>
          <p:cNvSpPr txBox="1"/>
          <p:nvPr/>
        </p:nvSpPr>
        <p:spPr>
          <a:xfrm>
            <a:off x="5943600" y="155398"/>
            <a:ext cx="3200400" cy="1569660"/>
          </a:xfrm>
          <a:prstGeom prst="rect">
            <a:avLst/>
          </a:prstGeom>
          <a:noFill/>
        </p:spPr>
        <p:txBody>
          <a:bodyPr wrap="square" rtlCol="0">
            <a:spAutoFit/>
          </a:bodyPr>
          <a:lstStyle/>
          <a:p>
            <a:r>
              <a:rPr lang="en-US" sz="800" b="1" dirty="0"/>
              <a:t>Drum machines</a:t>
            </a:r>
          </a:p>
          <a:p>
            <a:r>
              <a:rPr lang="en-US" sz="800" dirty="0"/>
              <a:t>Became popular: 1980s</a:t>
            </a:r>
          </a:p>
          <a:p>
            <a:r>
              <a:rPr lang="en-US" sz="800" dirty="0"/>
              <a:t>Associated styles: hip hop, disco, dance music, electronica, 21</a:t>
            </a:r>
            <a:r>
              <a:rPr lang="en-US" sz="800" baseline="30000" dirty="0"/>
              <a:t>st</a:t>
            </a:r>
            <a:r>
              <a:rPr lang="en-US" sz="800" dirty="0"/>
              <a:t> century pop</a:t>
            </a:r>
          </a:p>
          <a:p>
            <a:r>
              <a:rPr lang="en-US" sz="800" b="1" dirty="0"/>
              <a:t>Features:</a:t>
            </a:r>
          </a:p>
          <a:p>
            <a:r>
              <a:rPr lang="en-US" sz="800" dirty="0"/>
              <a:t>Can use samples</a:t>
            </a:r>
          </a:p>
          <a:p>
            <a:r>
              <a:rPr lang="en-US" sz="800" dirty="0"/>
              <a:t>Can use </a:t>
            </a:r>
            <a:r>
              <a:rPr lang="en-US" sz="800" dirty="0" err="1"/>
              <a:t>quantisation</a:t>
            </a:r>
            <a:endParaRPr lang="en-US" sz="800" dirty="0"/>
          </a:p>
          <a:p>
            <a:r>
              <a:rPr lang="en-US" sz="800" dirty="0"/>
              <a:t>Can use recording/layering feature to create complex drum patterns</a:t>
            </a:r>
          </a:p>
          <a:p>
            <a:r>
              <a:rPr lang="en-US" sz="800" dirty="0"/>
              <a:t>Can use swing/humanization features to sound more realistic and have better groove</a:t>
            </a:r>
          </a:p>
          <a:p>
            <a:r>
              <a:rPr lang="en-US" sz="800" dirty="0"/>
              <a:t>Can achieve clear sound without much mixing</a:t>
            </a:r>
          </a:p>
          <a:p>
            <a:endParaRPr lang="en-US" sz="800" dirty="0"/>
          </a:p>
        </p:txBody>
      </p:sp>
      <p:pic>
        <p:nvPicPr>
          <p:cNvPr id="6" name="Picture 5"/>
          <p:cNvPicPr>
            <a:picLocks noChangeAspect="1"/>
          </p:cNvPicPr>
          <p:nvPr/>
        </p:nvPicPr>
        <p:blipFill>
          <a:blip r:embed="rId4"/>
          <a:stretch>
            <a:fillRect/>
          </a:stretch>
        </p:blipFill>
        <p:spPr>
          <a:xfrm>
            <a:off x="92888" y="2593428"/>
            <a:ext cx="3133725" cy="2428797"/>
          </a:xfrm>
          <a:prstGeom prst="rect">
            <a:avLst/>
          </a:prstGeom>
        </p:spPr>
      </p:pic>
      <p:sp>
        <p:nvSpPr>
          <p:cNvPr id="16" name="Rectangle 15"/>
          <p:cNvSpPr/>
          <p:nvPr/>
        </p:nvSpPr>
        <p:spPr>
          <a:xfrm>
            <a:off x="-4762" y="5051859"/>
            <a:ext cx="214313" cy="5920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209551" y="2315409"/>
            <a:ext cx="2333625" cy="307777"/>
          </a:xfrm>
          <a:prstGeom prst="rect">
            <a:avLst/>
          </a:prstGeom>
          <a:noFill/>
        </p:spPr>
        <p:txBody>
          <a:bodyPr wrap="square" rtlCol="0">
            <a:spAutoFit/>
          </a:bodyPr>
          <a:lstStyle/>
          <a:p>
            <a:r>
              <a:rPr lang="en-US" sz="1400" dirty="0"/>
              <a:t>DJ Turntable</a:t>
            </a:r>
            <a:endParaRPr lang="en-GB" sz="1400" dirty="0"/>
          </a:p>
        </p:txBody>
      </p:sp>
      <p:sp>
        <p:nvSpPr>
          <p:cNvPr id="22" name="TextBox 21"/>
          <p:cNvSpPr txBox="1"/>
          <p:nvPr/>
        </p:nvSpPr>
        <p:spPr>
          <a:xfrm>
            <a:off x="102394" y="5078625"/>
            <a:ext cx="2269331" cy="1569660"/>
          </a:xfrm>
          <a:prstGeom prst="rect">
            <a:avLst/>
          </a:prstGeom>
          <a:noFill/>
        </p:spPr>
        <p:txBody>
          <a:bodyPr wrap="square" rtlCol="0">
            <a:spAutoFit/>
          </a:bodyPr>
          <a:lstStyle/>
          <a:p>
            <a:r>
              <a:rPr lang="en-US" sz="800" b="1" dirty="0"/>
              <a:t>Pitch control adjustment: </a:t>
            </a:r>
            <a:r>
              <a:rPr lang="en-US" sz="800" dirty="0"/>
              <a:t>speed up slow down the music, will also increase/decrease the overall pitch of the music.</a:t>
            </a:r>
          </a:p>
          <a:p>
            <a:r>
              <a:rPr lang="en-US" sz="800" dirty="0"/>
              <a:t>The </a:t>
            </a:r>
            <a:r>
              <a:rPr lang="en-US" sz="800" b="1" dirty="0"/>
              <a:t>tonearm: </a:t>
            </a:r>
            <a:r>
              <a:rPr lang="en-US" sz="800" dirty="0"/>
              <a:t>holds the </a:t>
            </a:r>
            <a:r>
              <a:rPr lang="en-US" sz="800" b="1" dirty="0"/>
              <a:t>needle </a:t>
            </a:r>
            <a:r>
              <a:rPr lang="en-US" sz="800" dirty="0"/>
              <a:t>which picks up the grooves in the vinyl record.</a:t>
            </a:r>
          </a:p>
          <a:p>
            <a:r>
              <a:rPr lang="en-US" sz="800" dirty="0"/>
              <a:t>The</a:t>
            </a:r>
            <a:r>
              <a:rPr lang="en-US" sz="800" b="1" dirty="0"/>
              <a:t> 45 adaptor</a:t>
            </a:r>
            <a:r>
              <a:rPr lang="en-US" sz="800" dirty="0"/>
              <a:t>: moves the </a:t>
            </a:r>
            <a:r>
              <a:rPr lang="en-US" sz="800" b="1" dirty="0"/>
              <a:t>tonearm</a:t>
            </a:r>
            <a:r>
              <a:rPr lang="en-US" sz="800" dirty="0"/>
              <a:t> in place for </a:t>
            </a:r>
            <a:r>
              <a:rPr lang="en-US" sz="800" b="1" dirty="0"/>
              <a:t>7</a:t>
            </a:r>
            <a:r>
              <a:rPr lang="en-US" sz="800" dirty="0"/>
              <a:t>” (smaller) records. Called so because this is for </a:t>
            </a:r>
            <a:r>
              <a:rPr lang="en-US" sz="800" b="1" dirty="0"/>
              <a:t>45</a:t>
            </a:r>
            <a:r>
              <a:rPr lang="en-US" sz="800" dirty="0"/>
              <a:t>rpm records, which are </a:t>
            </a:r>
            <a:r>
              <a:rPr lang="en-US" sz="800" b="1" dirty="0"/>
              <a:t>7</a:t>
            </a:r>
            <a:r>
              <a:rPr lang="en-US" sz="800" dirty="0"/>
              <a:t> inches in diameter. Regular vinyl is 12” in diameter.</a:t>
            </a:r>
          </a:p>
          <a:p>
            <a:r>
              <a:rPr lang="en-US" sz="800" dirty="0"/>
              <a:t>The </a:t>
            </a:r>
            <a:r>
              <a:rPr lang="en-US" sz="800" b="1" dirty="0"/>
              <a:t>speed selector </a:t>
            </a:r>
            <a:r>
              <a:rPr lang="en-US" sz="800" dirty="0"/>
              <a:t>controls how fast the platter rotates. You need 33 1/3 rpm for regular size (12”) vinyl and 45rpm for smaller (7”) vinyl.</a:t>
            </a:r>
            <a:endParaRPr lang="en-GB" sz="800" dirty="0"/>
          </a:p>
        </p:txBody>
      </p:sp>
      <p:pic>
        <p:nvPicPr>
          <p:cNvPr id="23" name="Picture 22"/>
          <p:cNvPicPr>
            <a:picLocks noChangeAspect="1"/>
          </p:cNvPicPr>
          <p:nvPr/>
        </p:nvPicPr>
        <p:blipFill>
          <a:blip r:embed="rId5"/>
          <a:stretch>
            <a:fillRect/>
          </a:stretch>
        </p:blipFill>
        <p:spPr>
          <a:xfrm>
            <a:off x="3258623" y="2586920"/>
            <a:ext cx="2422404" cy="1611425"/>
          </a:xfrm>
          <a:prstGeom prst="rect">
            <a:avLst/>
          </a:prstGeom>
        </p:spPr>
      </p:pic>
      <p:sp>
        <p:nvSpPr>
          <p:cNvPr id="24" name="TextBox 23"/>
          <p:cNvSpPr txBox="1"/>
          <p:nvPr/>
        </p:nvSpPr>
        <p:spPr>
          <a:xfrm>
            <a:off x="3953058" y="2245729"/>
            <a:ext cx="2333625" cy="307777"/>
          </a:xfrm>
          <a:prstGeom prst="rect">
            <a:avLst/>
          </a:prstGeom>
          <a:noFill/>
        </p:spPr>
        <p:txBody>
          <a:bodyPr wrap="square" rtlCol="0">
            <a:spAutoFit/>
          </a:bodyPr>
          <a:lstStyle/>
          <a:p>
            <a:r>
              <a:rPr lang="en-US" sz="1400" dirty="0"/>
              <a:t>DJ Mixer</a:t>
            </a:r>
            <a:endParaRPr lang="en-GB" sz="1400" dirty="0"/>
          </a:p>
        </p:txBody>
      </p:sp>
      <p:sp>
        <p:nvSpPr>
          <p:cNvPr id="25" name="TextBox 24"/>
          <p:cNvSpPr txBox="1"/>
          <p:nvPr/>
        </p:nvSpPr>
        <p:spPr>
          <a:xfrm>
            <a:off x="3414713" y="4251973"/>
            <a:ext cx="2605087" cy="461665"/>
          </a:xfrm>
          <a:prstGeom prst="rect">
            <a:avLst/>
          </a:prstGeom>
          <a:noFill/>
        </p:spPr>
        <p:txBody>
          <a:bodyPr wrap="square" rtlCol="0">
            <a:spAutoFit/>
          </a:bodyPr>
          <a:lstStyle/>
          <a:p>
            <a:r>
              <a:rPr lang="en-US" sz="800" b="1" dirty="0"/>
              <a:t>DJ mixers </a:t>
            </a:r>
            <a:r>
              <a:rPr lang="en-US" sz="800" dirty="0"/>
              <a:t>are used to connect, mix and output the sound from turntables or CDJs. There are various controls above you can use to mix the tracks together and monitor levels. </a:t>
            </a:r>
            <a:endParaRPr lang="en-GB" sz="800" dirty="0"/>
          </a:p>
        </p:txBody>
      </p:sp>
      <p:pic>
        <p:nvPicPr>
          <p:cNvPr id="26" name="Picture 25"/>
          <p:cNvPicPr>
            <a:picLocks noChangeAspect="1"/>
          </p:cNvPicPr>
          <p:nvPr/>
        </p:nvPicPr>
        <p:blipFill>
          <a:blip r:embed="rId6"/>
          <a:stretch>
            <a:fillRect/>
          </a:stretch>
        </p:blipFill>
        <p:spPr>
          <a:xfrm>
            <a:off x="6621551" y="3505921"/>
            <a:ext cx="2326821" cy="1516304"/>
          </a:xfrm>
          <a:prstGeom prst="rect">
            <a:avLst/>
          </a:prstGeom>
        </p:spPr>
      </p:pic>
      <p:sp>
        <p:nvSpPr>
          <p:cNvPr id="27" name="TextBox 26"/>
          <p:cNvSpPr txBox="1"/>
          <p:nvPr/>
        </p:nvSpPr>
        <p:spPr>
          <a:xfrm>
            <a:off x="7506563" y="3125934"/>
            <a:ext cx="556795" cy="276999"/>
          </a:xfrm>
          <a:prstGeom prst="rect">
            <a:avLst/>
          </a:prstGeom>
          <a:noFill/>
        </p:spPr>
        <p:txBody>
          <a:bodyPr wrap="square" rtlCol="0">
            <a:spAutoFit/>
          </a:bodyPr>
          <a:lstStyle/>
          <a:p>
            <a:r>
              <a:rPr lang="en-US" sz="1200" b="1" dirty="0"/>
              <a:t>CDJ</a:t>
            </a:r>
            <a:endParaRPr lang="en-GB" sz="1200" b="1" dirty="0"/>
          </a:p>
        </p:txBody>
      </p:sp>
      <p:sp>
        <p:nvSpPr>
          <p:cNvPr id="28" name="TextBox 27"/>
          <p:cNvSpPr txBox="1"/>
          <p:nvPr/>
        </p:nvSpPr>
        <p:spPr>
          <a:xfrm>
            <a:off x="6966966" y="5078625"/>
            <a:ext cx="2177034" cy="1323439"/>
          </a:xfrm>
          <a:prstGeom prst="rect">
            <a:avLst/>
          </a:prstGeom>
          <a:noFill/>
        </p:spPr>
        <p:txBody>
          <a:bodyPr wrap="square" rtlCol="0">
            <a:spAutoFit/>
          </a:bodyPr>
          <a:lstStyle/>
          <a:p>
            <a:r>
              <a:rPr lang="en-US" sz="800" dirty="0"/>
              <a:t>Originally developed in 1994, CDJs make it possible to DJ using CDs, and also now you can import your music onto CDJs using USB flash drives or SD cards. The mixer usually has the same features as a vinyl turntable but often with extra features such as looping and beat analysis. Additionally, some CDJs can be used with DJ software on a PC/laptop. This means you play the music from your PC but control it using the CDJ, like a ‘DJ controller’.</a:t>
            </a:r>
            <a:endParaRPr lang="en-GB" sz="800" dirty="0"/>
          </a:p>
        </p:txBody>
      </p:sp>
      <p:pic>
        <p:nvPicPr>
          <p:cNvPr id="29" name="Picture 28"/>
          <p:cNvPicPr>
            <a:picLocks noChangeAspect="1"/>
          </p:cNvPicPr>
          <p:nvPr/>
        </p:nvPicPr>
        <p:blipFill rotWithShape="1">
          <a:blip r:embed="rId7"/>
          <a:srcRect b="15398"/>
          <a:stretch/>
        </p:blipFill>
        <p:spPr>
          <a:xfrm>
            <a:off x="3407297" y="4937409"/>
            <a:ext cx="2567396" cy="1105465"/>
          </a:xfrm>
          <a:prstGeom prst="rect">
            <a:avLst/>
          </a:prstGeom>
        </p:spPr>
      </p:pic>
      <p:sp>
        <p:nvSpPr>
          <p:cNvPr id="30" name="TextBox 29"/>
          <p:cNvSpPr txBox="1"/>
          <p:nvPr/>
        </p:nvSpPr>
        <p:spPr>
          <a:xfrm>
            <a:off x="4074249" y="4706263"/>
            <a:ext cx="2333625" cy="307777"/>
          </a:xfrm>
          <a:prstGeom prst="rect">
            <a:avLst/>
          </a:prstGeom>
          <a:noFill/>
        </p:spPr>
        <p:txBody>
          <a:bodyPr wrap="square" rtlCol="0">
            <a:spAutoFit/>
          </a:bodyPr>
          <a:lstStyle/>
          <a:p>
            <a:r>
              <a:rPr lang="en-US" sz="1400" b="1" dirty="0"/>
              <a:t>DJ software</a:t>
            </a:r>
            <a:endParaRPr lang="en-GB" sz="1400" b="1" dirty="0"/>
          </a:p>
        </p:txBody>
      </p:sp>
      <p:sp>
        <p:nvSpPr>
          <p:cNvPr id="31" name="TextBox 30"/>
          <p:cNvSpPr txBox="1"/>
          <p:nvPr/>
        </p:nvSpPr>
        <p:spPr>
          <a:xfrm>
            <a:off x="2769323" y="6095202"/>
            <a:ext cx="4060101" cy="707886"/>
          </a:xfrm>
          <a:prstGeom prst="rect">
            <a:avLst/>
          </a:prstGeom>
          <a:noFill/>
        </p:spPr>
        <p:txBody>
          <a:bodyPr wrap="square" rtlCol="0">
            <a:spAutoFit/>
          </a:bodyPr>
          <a:lstStyle/>
          <a:p>
            <a:r>
              <a:rPr lang="en-US" sz="800" dirty="0"/>
              <a:t>There is a massive number of DJ software programs available today, from </a:t>
            </a:r>
            <a:r>
              <a:rPr lang="en-US" sz="800" dirty="0" err="1"/>
              <a:t>Traktor</a:t>
            </a:r>
            <a:r>
              <a:rPr lang="en-US" sz="800" dirty="0"/>
              <a:t> to </a:t>
            </a:r>
            <a:r>
              <a:rPr lang="en-US" sz="800" dirty="0" err="1"/>
              <a:t>Serato</a:t>
            </a:r>
            <a:r>
              <a:rPr lang="en-US" sz="800" dirty="0"/>
              <a:t>. There are all the usual turntable features as well as a range of effects, cueing and looping tools. You can also control the software interface with a USB DJ controller or a CDJ. Additionally, you can use the music stored on your computer drive or stream the music from streaming platforms such as </a:t>
            </a:r>
            <a:r>
              <a:rPr lang="en-US" sz="800" dirty="0" err="1"/>
              <a:t>Soundcloud</a:t>
            </a:r>
            <a:r>
              <a:rPr lang="en-US" sz="800" dirty="0"/>
              <a:t>.</a:t>
            </a:r>
            <a:endParaRPr lang="en-GB" sz="800" dirty="0"/>
          </a:p>
        </p:txBody>
      </p:sp>
      <p:sp>
        <p:nvSpPr>
          <p:cNvPr id="61" name="TextBox 60">
            <a:extLst>
              <a:ext uri="{FF2B5EF4-FFF2-40B4-BE49-F238E27FC236}">
                <a16:creationId xmlns:a16="http://schemas.microsoft.com/office/drawing/2014/main" id="{5B17DDCA-45DA-4D25-A339-46359C860D9D}"/>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19</a:t>
            </a:r>
          </a:p>
        </p:txBody>
      </p:sp>
    </p:spTree>
    <p:extLst>
      <p:ext uri="{BB962C8B-B14F-4D97-AF65-F5344CB8AC3E}">
        <p14:creationId xmlns:p14="http://schemas.microsoft.com/office/powerpoint/2010/main" val="2841813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Rectangle 77">
            <a:extLst>
              <a:ext uri="{FF2B5EF4-FFF2-40B4-BE49-F238E27FC236}">
                <a16:creationId xmlns:a16="http://schemas.microsoft.com/office/drawing/2014/main" id="{8E6401F6-47E7-4D3D-8FF8-08F42131185A}"/>
              </a:ext>
            </a:extLst>
          </p:cNvPr>
          <p:cNvSpPr/>
          <p:nvPr/>
        </p:nvSpPr>
        <p:spPr>
          <a:xfrm>
            <a:off x="2863797" y="5697041"/>
            <a:ext cx="1251693" cy="90367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5" name="Picture 64">
            <a:extLst>
              <a:ext uri="{FF2B5EF4-FFF2-40B4-BE49-F238E27FC236}">
                <a16:creationId xmlns:a16="http://schemas.microsoft.com/office/drawing/2014/main" id="{DB9B4297-19D8-4CE5-8ADC-B69C9EAC0E04}"/>
              </a:ext>
            </a:extLst>
          </p:cNvPr>
          <p:cNvPicPr/>
          <p:nvPr/>
        </p:nvPicPr>
        <p:blipFill>
          <a:blip r:embed="rId2"/>
          <a:stretch>
            <a:fillRect/>
          </a:stretch>
        </p:blipFill>
        <p:spPr>
          <a:xfrm>
            <a:off x="168339" y="5788480"/>
            <a:ext cx="2659474" cy="732097"/>
          </a:xfrm>
          <a:prstGeom prst="rect">
            <a:avLst/>
          </a:prstGeom>
        </p:spPr>
      </p:pic>
      <p:pic>
        <p:nvPicPr>
          <p:cNvPr id="46" name="Picture 45">
            <a:extLst>
              <a:ext uri="{FF2B5EF4-FFF2-40B4-BE49-F238E27FC236}">
                <a16:creationId xmlns:a16="http://schemas.microsoft.com/office/drawing/2014/main" id="{8D13C0AC-543B-4221-8DAC-26A989E0613A}"/>
              </a:ext>
            </a:extLst>
          </p:cNvPr>
          <p:cNvPicPr>
            <a:picLocks noChangeAspect="1"/>
          </p:cNvPicPr>
          <p:nvPr/>
        </p:nvPicPr>
        <p:blipFill>
          <a:blip r:embed="rId3"/>
          <a:stretch>
            <a:fillRect/>
          </a:stretch>
        </p:blipFill>
        <p:spPr>
          <a:xfrm>
            <a:off x="96545" y="1312322"/>
            <a:ext cx="1618821" cy="1212554"/>
          </a:xfrm>
          <a:prstGeom prst="rect">
            <a:avLst/>
          </a:prstGeom>
        </p:spPr>
      </p:pic>
      <p:pic>
        <p:nvPicPr>
          <p:cNvPr id="52" name="Picture 51">
            <a:extLst>
              <a:ext uri="{FF2B5EF4-FFF2-40B4-BE49-F238E27FC236}">
                <a16:creationId xmlns:a16="http://schemas.microsoft.com/office/drawing/2014/main" id="{A6A16D28-1A11-4469-B63E-44B7B1919718}"/>
              </a:ext>
            </a:extLst>
          </p:cNvPr>
          <p:cNvPicPr>
            <a:picLocks noChangeAspect="1"/>
          </p:cNvPicPr>
          <p:nvPr/>
        </p:nvPicPr>
        <p:blipFill>
          <a:blip r:embed="rId4"/>
          <a:stretch>
            <a:fillRect/>
          </a:stretch>
        </p:blipFill>
        <p:spPr>
          <a:xfrm>
            <a:off x="96545" y="4331352"/>
            <a:ext cx="4247192" cy="949523"/>
          </a:xfrm>
          <a:prstGeom prst="rect">
            <a:avLst/>
          </a:prstGeom>
        </p:spPr>
      </p:pic>
      <p:pic>
        <p:nvPicPr>
          <p:cNvPr id="54" name="Picture 53">
            <a:extLst>
              <a:ext uri="{FF2B5EF4-FFF2-40B4-BE49-F238E27FC236}">
                <a16:creationId xmlns:a16="http://schemas.microsoft.com/office/drawing/2014/main" id="{86D5173A-0849-45AA-97DC-44992DCD0D59}"/>
              </a:ext>
            </a:extLst>
          </p:cNvPr>
          <p:cNvPicPr>
            <a:picLocks noChangeAspect="1"/>
          </p:cNvPicPr>
          <p:nvPr/>
        </p:nvPicPr>
        <p:blipFill>
          <a:blip r:embed="rId5"/>
          <a:stretch>
            <a:fillRect/>
          </a:stretch>
        </p:blipFill>
        <p:spPr>
          <a:xfrm>
            <a:off x="62341" y="2575620"/>
            <a:ext cx="2871470" cy="851341"/>
          </a:xfrm>
          <a:prstGeom prst="rect">
            <a:avLst/>
          </a:prstGeom>
        </p:spPr>
      </p:pic>
      <p:pic>
        <p:nvPicPr>
          <p:cNvPr id="56" name="Picture 55">
            <a:extLst>
              <a:ext uri="{FF2B5EF4-FFF2-40B4-BE49-F238E27FC236}">
                <a16:creationId xmlns:a16="http://schemas.microsoft.com/office/drawing/2014/main" id="{5A62476D-BD93-4EAD-B832-22A98AADDD6E}"/>
              </a:ext>
            </a:extLst>
          </p:cNvPr>
          <p:cNvPicPr>
            <a:picLocks noChangeAspect="1"/>
          </p:cNvPicPr>
          <p:nvPr/>
        </p:nvPicPr>
        <p:blipFill>
          <a:blip r:embed="rId6"/>
          <a:stretch>
            <a:fillRect/>
          </a:stretch>
        </p:blipFill>
        <p:spPr>
          <a:xfrm>
            <a:off x="62341" y="3422965"/>
            <a:ext cx="2272961" cy="900183"/>
          </a:xfrm>
          <a:prstGeom prst="rect">
            <a:avLst/>
          </a:prstGeom>
        </p:spPr>
      </p:pic>
      <p:pic>
        <p:nvPicPr>
          <p:cNvPr id="60" name="Picture 59">
            <a:extLst>
              <a:ext uri="{FF2B5EF4-FFF2-40B4-BE49-F238E27FC236}">
                <a16:creationId xmlns:a16="http://schemas.microsoft.com/office/drawing/2014/main" id="{B1431102-9A95-437B-A497-532A22C34E3F}"/>
              </a:ext>
            </a:extLst>
          </p:cNvPr>
          <p:cNvPicPr>
            <a:picLocks noChangeAspect="1"/>
          </p:cNvPicPr>
          <p:nvPr/>
        </p:nvPicPr>
        <p:blipFill>
          <a:blip r:embed="rId7"/>
          <a:stretch>
            <a:fillRect/>
          </a:stretch>
        </p:blipFill>
        <p:spPr>
          <a:xfrm>
            <a:off x="6120326" y="1264674"/>
            <a:ext cx="2871470" cy="810267"/>
          </a:xfrm>
          <a:prstGeom prst="rect">
            <a:avLst/>
          </a:prstGeom>
        </p:spPr>
      </p:pic>
      <p:pic>
        <p:nvPicPr>
          <p:cNvPr id="62" name="Picture 61">
            <a:extLst>
              <a:ext uri="{FF2B5EF4-FFF2-40B4-BE49-F238E27FC236}">
                <a16:creationId xmlns:a16="http://schemas.microsoft.com/office/drawing/2014/main" id="{6556C5FC-B648-4C1B-8EA4-4F769114186D}"/>
              </a:ext>
            </a:extLst>
          </p:cNvPr>
          <p:cNvPicPr>
            <a:picLocks noChangeAspect="1"/>
          </p:cNvPicPr>
          <p:nvPr/>
        </p:nvPicPr>
        <p:blipFill>
          <a:blip r:embed="rId8"/>
          <a:stretch>
            <a:fillRect/>
          </a:stretch>
        </p:blipFill>
        <p:spPr>
          <a:xfrm>
            <a:off x="3188226" y="3380361"/>
            <a:ext cx="2571006" cy="759615"/>
          </a:xfrm>
          <a:prstGeom prst="rect">
            <a:avLst/>
          </a:prstGeom>
        </p:spPr>
      </p:pic>
      <p:sp>
        <p:nvSpPr>
          <p:cNvPr id="63" name="TextBox 62">
            <a:extLst>
              <a:ext uri="{FF2B5EF4-FFF2-40B4-BE49-F238E27FC236}">
                <a16:creationId xmlns:a16="http://schemas.microsoft.com/office/drawing/2014/main" id="{79C20A4C-4EEE-4047-87AA-0B311CD07944}"/>
              </a:ext>
            </a:extLst>
          </p:cNvPr>
          <p:cNvSpPr txBox="1"/>
          <p:nvPr/>
        </p:nvSpPr>
        <p:spPr>
          <a:xfrm>
            <a:off x="6751509" y="113401"/>
            <a:ext cx="1715157" cy="253916"/>
          </a:xfrm>
          <a:prstGeom prst="rect">
            <a:avLst/>
          </a:prstGeom>
          <a:noFill/>
        </p:spPr>
        <p:txBody>
          <a:bodyPr wrap="square" rtlCol="0">
            <a:spAutoFit/>
          </a:bodyPr>
          <a:lstStyle/>
          <a:p>
            <a:r>
              <a:rPr lang="en-GB" sz="1050" b="1" u="sng" dirty="0"/>
              <a:t>MELODIC FORMS</a:t>
            </a:r>
          </a:p>
        </p:txBody>
      </p:sp>
      <p:pic>
        <p:nvPicPr>
          <p:cNvPr id="66" name="Picture 65">
            <a:extLst>
              <a:ext uri="{FF2B5EF4-FFF2-40B4-BE49-F238E27FC236}">
                <a16:creationId xmlns:a16="http://schemas.microsoft.com/office/drawing/2014/main" id="{9EBA3EB2-F24A-458E-A2DB-89EC02A54EB7}"/>
              </a:ext>
            </a:extLst>
          </p:cNvPr>
          <p:cNvPicPr>
            <a:picLocks noChangeAspect="1"/>
          </p:cNvPicPr>
          <p:nvPr/>
        </p:nvPicPr>
        <p:blipFill>
          <a:blip r:embed="rId9"/>
          <a:stretch>
            <a:fillRect/>
          </a:stretch>
        </p:blipFill>
        <p:spPr>
          <a:xfrm>
            <a:off x="6369318" y="4040742"/>
            <a:ext cx="2422476" cy="1178502"/>
          </a:xfrm>
          <a:prstGeom prst="rect">
            <a:avLst/>
          </a:prstGeom>
        </p:spPr>
      </p:pic>
      <p:sp>
        <p:nvSpPr>
          <p:cNvPr id="83" name="TextBox 82">
            <a:extLst>
              <a:ext uri="{FF2B5EF4-FFF2-40B4-BE49-F238E27FC236}">
                <a16:creationId xmlns:a16="http://schemas.microsoft.com/office/drawing/2014/main" id="{B42244AF-5C33-4974-8D2D-0E4BA6845F6B}"/>
              </a:ext>
            </a:extLst>
          </p:cNvPr>
          <p:cNvSpPr txBox="1"/>
          <p:nvPr/>
        </p:nvSpPr>
        <p:spPr>
          <a:xfrm>
            <a:off x="6306322" y="3313688"/>
            <a:ext cx="2548467" cy="253916"/>
          </a:xfrm>
          <a:prstGeom prst="rect">
            <a:avLst/>
          </a:prstGeom>
          <a:noFill/>
        </p:spPr>
        <p:txBody>
          <a:bodyPr wrap="square" rtlCol="0">
            <a:spAutoFit/>
          </a:bodyPr>
          <a:lstStyle/>
          <a:p>
            <a:pPr algn="r"/>
            <a:r>
              <a:rPr lang="en-GB" sz="1050" b="1" u="sng" dirty="0"/>
              <a:t>MELODIC DEVICES</a:t>
            </a:r>
          </a:p>
        </p:txBody>
      </p:sp>
      <p:sp>
        <p:nvSpPr>
          <p:cNvPr id="84" name="TextBox 83">
            <a:extLst>
              <a:ext uri="{FF2B5EF4-FFF2-40B4-BE49-F238E27FC236}">
                <a16:creationId xmlns:a16="http://schemas.microsoft.com/office/drawing/2014/main" id="{1007217A-B269-45BD-B46B-96C285F8C67A}"/>
              </a:ext>
            </a:extLst>
          </p:cNvPr>
          <p:cNvSpPr txBox="1"/>
          <p:nvPr/>
        </p:nvSpPr>
        <p:spPr>
          <a:xfrm>
            <a:off x="1783803" y="1391791"/>
            <a:ext cx="1239872" cy="1077218"/>
          </a:xfrm>
          <a:prstGeom prst="rect">
            <a:avLst/>
          </a:prstGeom>
          <a:noFill/>
          <a:ln w="57150">
            <a:solidFill>
              <a:srgbClr val="00B0F0"/>
            </a:solidFill>
          </a:ln>
        </p:spPr>
        <p:txBody>
          <a:bodyPr wrap="square" rtlCol="0">
            <a:spAutoFit/>
          </a:bodyPr>
          <a:lstStyle/>
          <a:p>
            <a:r>
              <a:rPr lang="en-GB" sz="800" dirty="0"/>
              <a:t>Intervals:</a:t>
            </a:r>
          </a:p>
          <a:p>
            <a:r>
              <a:rPr lang="en-GB" sz="800" dirty="0"/>
              <a:t>1 note = second</a:t>
            </a:r>
          </a:p>
          <a:p>
            <a:r>
              <a:rPr lang="en-GB" sz="800" dirty="0"/>
              <a:t>2 notes = third</a:t>
            </a:r>
          </a:p>
          <a:p>
            <a:r>
              <a:rPr lang="en-GB" sz="800" dirty="0"/>
              <a:t>3 notes = fourth</a:t>
            </a:r>
          </a:p>
          <a:p>
            <a:r>
              <a:rPr lang="en-GB" sz="800" dirty="0"/>
              <a:t>4 notes = fifth</a:t>
            </a:r>
          </a:p>
          <a:p>
            <a:r>
              <a:rPr lang="en-GB" sz="800" dirty="0"/>
              <a:t>5 notes = sixth</a:t>
            </a:r>
          </a:p>
          <a:p>
            <a:r>
              <a:rPr lang="en-GB" sz="800" dirty="0"/>
              <a:t>6 notes = seventh</a:t>
            </a:r>
          </a:p>
          <a:p>
            <a:r>
              <a:rPr lang="en-GB" sz="800" dirty="0"/>
              <a:t>7 notes = octave</a:t>
            </a:r>
          </a:p>
        </p:txBody>
      </p:sp>
      <p:pic>
        <p:nvPicPr>
          <p:cNvPr id="85" name="Picture 84">
            <a:extLst>
              <a:ext uri="{FF2B5EF4-FFF2-40B4-BE49-F238E27FC236}">
                <a16:creationId xmlns:a16="http://schemas.microsoft.com/office/drawing/2014/main" id="{5E717047-FC28-47FF-B5FA-8480EF782EC8}"/>
              </a:ext>
            </a:extLst>
          </p:cNvPr>
          <p:cNvPicPr>
            <a:picLocks noChangeAspect="1"/>
          </p:cNvPicPr>
          <p:nvPr/>
        </p:nvPicPr>
        <p:blipFill>
          <a:blip r:embed="rId10"/>
          <a:stretch>
            <a:fillRect/>
          </a:stretch>
        </p:blipFill>
        <p:spPr>
          <a:xfrm>
            <a:off x="5028511" y="5582822"/>
            <a:ext cx="3957738" cy="508948"/>
          </a:xfrm>
          <a:prstGeom prst="rect">
            <a:avLst/>
          </a:prstGeom>
        </p:spPr>
      </p:pic>
      <p:pic>
        <p:nvPicPr>
          <p:cNvPr id="86" name="Picture 85">
            <a:extLst>
              <a:ext uri="{FF2B5EF4-FFF2-40B4-BE49-F238E27FC236}">
                <a16:creationId xmlns:a16="http://schemas.microsoft.com/office/drawing/2014/main" id="{C4E79D2C-3129-4A3C-8E4F-2B3880BF886A}"/>
              </a:ext>
            </a:extLst>
          </p:cNvPr>
          <p:cNvPicPr>
            <a:picLocks noChangeAspect="1"/>
          </p:cNvPicPr>
          <p:nvPr/>
        </p:nvPicPr>
        <p:blipFill>
          <a:blip r:embed="rId11"/>
          <a:stretch>
            <a:fillRect/>
          </a:stretch>
        </p:blipFill>
        <p:spPr>
          <a:xfrm>
            <a:off x="4981625" y="6126429"/>
            <a:ext cx="4064706" cy="508948"/>
          </a:xfrm>
          <a:prstGeom prst="rect">
            <a:avLst/>
          </a:prstGeom>
        </p:spPr>
      </p:pic>
      <p:sp>
        <p:nvSpPr>
          <p:cNvPr id="67" name="TextBox 66">
            <a:extLst>
              <a:ext uri="{FF2B5EF4-FFF2-40B4-BE49-F238E27FC236}">
                <a16:creationId xmlns:a16="http://schemas.microsoft.com/office/drawing/2014/main" id="{383CCBBC-317E-4F09-A2CB-A72787BBAD28}"/>
              </a:ext>
            </a:extLst>
          </p:cNvPr>
          <p:cNvSpPr txBox="1"/>
          <p:nvPr/>
        </p:nvSpPr>
        <p:spPr>
          <a:xfrm>
            <a:off x="6306322" y="3510619"/>
            <a:ext cx="2422476" cy="507831"/>
          </a:xfrm>
          <a:prstGeom prst="rect">
            <a:avLst/>
          </a:prstGeom>
          <a:noFill/>
        </p:spPr>
        <p:txBody>
          <a:bodyPr wrap="square" rtlCol="0">
            <a:spAutoFit/>
          </a:bodyPr>
          <a:lstStyle/>
          <a:p>
            <a:r>
              <a:rPr lang="en-GB" sz="900" b="1" dirty="0"/>
              <a:t>Inversion: </a:t>
            </a:r>
            <a:r>
              <a:rPr lang="en-GB" sz="900" dirty="0"/>
              <a:t>travelling up/down the scale by the same interval but in the opposite direction (</a:t>
            </a:r>
            <a:r>
              <a:rPr lang="en-GB" sz="900" u="sng" dirty="0"/>
              <a:t>upside down</a:t>
            </a:r>
            <a:r>
              <a:rPr lang="en-GB" sz="900" dirty="0"/>
              <a:t>).</a:t>
            </a:r>
          </a:p>
        </p:txBody>
      </p:sp>
      <p:sp>
        <p:nvSpPr>
          <p:cNvPr id="88" name="TextBox 87">
            <a:extLst>
              <a:ext uri="{FF2B5EF4-FFF2-40B4-BE49-F238E27FC236}">
                <a16:creationId xmlns:a16="http://schemas.microsoft.com/office/drawing/2014/main" id="{86628A4E-C2DB-4711-AF66-47BFBB051957}"/>
              </a:ext>
            </a:extLst>
          </p:cNvPr>
          <p:cNvSpPr txBox="1"/>
          <p:nvPr/>
        </p:nvSpPr>
        <p:spPr>
          <a:xfrm>
            <a:off x="4946229" y="5338629"/>
            <a:ext cx="4247192" cy="246221"/>
          </a:xfrm>
          <a:prstGeom prst="rect">
            <a:avLst/>
          </a:prstGeom>
          <a:noFill/>
        </p:spPr>
        <p:txBody>
          <a:bodyPr wrap="square" rtlCol="0">
            <a:spAutoFit/>
          </a:bodyPr>
          <a:lstStyle/>
          <a:p>
            <a:r>
              <a:rPr lang="en-GB" sz="1000" b="1" dirty="0"/>
              <a:t>Retrograde: </a:t>
            </a:r>
            <a:r>
              <a:rPr lang="en-GB" sz="1000" dirty="0"/>
              <a:t>reversing the order of the notes so they </a:t>
            </a:r>
            <a:r>
              <a:rPr lang="en-GB" sz="1000" u="sng" dirty="0"/>
              <a:t>appear backwards</a:t>
            </a:r>
          </a:p>
        </p:txBody>
      </p:sp>
      <p:sp>
        <p:nvSpPr>
          <p:cNvPr id="68" name="TextBox 67">
            <a:extLst>
              <a:ext uri="{FF2B5EF4-FFF2-40B4-BE49-F238E27FC236}">
                <a16:creationId xmlns:a16="http://schemas.microsoft.com/office/drawing/2014/main" id="{C465A171-FD79-4749-B2E5-E2109B5559DF}"/>
              </a:ext>
            </a:extLst>
          </p:cNvPr>
          <p:cNvSpPr txBox="1"/>
          <p:nvPr/>
        </p:nvSpPr>
        <p:spPr>
          <a:xfrm>
            <a:off x="3339542" y="-115503"/>
            <a:ext cx="2464915" cy="646331"/>
          </a:xfrm>
          <a:prstGeom prst="rect">
            <a:avLst/>
          </a:prstGeom>
          <a:noFill/>
        </p:spPr>
        <p:txBody>
          <a:bodyPr wrap="square" rtlCol="0">
            <a:spAutoFit/>
          </a:bodyPr>
          <a:lstStyle/>
          <a:p>
            <a:r>
              <a:rPr lang="en-GB" sz="3600" dirty="0">
                <a:solidFill>
                  <a:srgbClr val="FF0000"/>
                </a:solidFill>
              </a:rPr>
              <a:t>MELODY</a:t>
            </a:r>
          </a:p>
        </p:txBody>
      </p:sp>
      <p:pic>
        <p:nvPicPr>
          <p:cNvPr id="70" name="Picture 69">
            <a:extLst>
              <a:ext uri="{FF2B5EF4-FFF2-40B4-BE49-F238E27FC236}">
                <a16:creationId xmlns:a16="http://schemas.microsoft.com/office/drawing/2014/main" id="{8C3BE5DF-551F-4846-94EE-2639C9419F39}"/>
              </a:ext>
            </a:extLst>
          </p:cNvPr>
          <p:cNvPicPr>
            <a:picLocks noChangeAspect="1"/>
          </p:cNvPicPr>
          <p:nvPr/>
        </p:nvPicPr>
        <p:blipFill>
          <a:blip r:embed="rId12"/>
          <a:stretch>
            <a:fillRect/>
          </a:stretch>
        </p:blipFill>
        <p:spPr>
          <a:xfrm>
            <a:off x="6114779" y="423306"/>
            <a:ext cx="2871470" cy="819384"/>
          </a:xfrm>
          <a:prstGeom prst="rect">
            <a:avLst/>
          </a:prstGeom>
        </p:spPr>
      </p:pic>
      <p:pic>
        <p:nvPicPr>
          <p:cNvPr id="92" name="Picture 91">
            <a:extLst>
              <a:ext uri="{FF2B5EF4-FFF2-40B4-BE49-F238E27FC236}">
                <a16:creationId xmlns:a16="http://schemas.microsoft.com/office/drawing/2014/main" id="{C18B0B3B-8FDD-4B9D-925E-29CF364BE27B}"/>
              </a:ext>
            </a:extLst>
          </p:cNvPr>
          <p:cNvPicPr>
            <a:picLocks noChangeAspect="1"/>
          </p:cNvPicPr>
          <p:nvPr/>
        </p:nvPicPr>
        <p:blipFill>
          <a:blip r:embed="rId13"/>
          <a:stretch>
            <a:fillRect/>
          </a:stretch>
        </p:blipFill>
        <p:spPr>
          <a:xfrm>
            <a:off x="6144820" y="2337248"/>
            <a:ext cx="2871470" cy="899935"/>
          </a:xfrm>
          <a:prstGeom prst="rect">
            <a:avLst/>
          </a:prstGeom>
        </p:spPr>
      </p:pic>
      <p:sp>
        <p:nvSpPr>
          <p:cNvPr id="71" name="TextBox 70">
            <a:extLst>
              <a:ext uri="{FF2B5EF4-FFF2-40B4-BE49-F238E27FC236}">
                <a16:creationId xmlns:a16="http://schemas.microsoft.com/office/drawing/2014/main" id="{8B9DACC2-2F09-4B91-927F-3097A43E3006}"/>
              </a:ext>
            </a:extLst>
          </p:cNvPr>
          <p:cNvSpPr txBox="1"/>
          <p:nvPr/>
        </p:nvSpPr>
        <p:spPr>
          <a:xfrm>
            <a:off x="6144820" y="2123201"/>
            <a:ext cx="2901511" cy="253916"/>
          </a:xfrm>
          <a:prstGeom prst="rect">
            <a:avLst/>
          </a:prstGeom>
          <a:noFill/>
        </p:spPr>
        <p:txBody>
          <a:bodyPr wrap="square" rtlCol="0">
            <a:spAutoFit/>
          </a:bodyPr>
          <a:lstStyle/>
          <a:p>
            <a:r>
              <a:rPr lang="en-GB" sz="1050" b="1" dirty="0"/>
              <a:t>Arch form</a:t>
            </a:r>
            <a:r>
              <a:rPr lang="en-GB" sz="1050" dirty="0"/>
              <a:t>: the notes of the melody form an arch.</a:t>
            </a:r>
          </a:p>
        </p:txBody>
      </p:sp>
      <p:sp>
        <p:nvSpPr>
          <p:cNvPr id="72" name="Rectangle 71">
            <a:extLst>
              <a:ext uri="{FF2B5EF4-FFF2-40B4-BE49-F238E27FC236}">
                <a16:creationId xmlns:a16="http://schemas.microsoft.com/office/drawing/2014/main" id="{A0AD48AD-C179-477A-8210-1B1DE0188D17}"/>
              </a:ext>
            </a:extLst>
          </p:cNvPr>
          <p:cNvSpPr/>
          <p:nvPr/>
        </p:nvSpPr>
        <p:spPr>
          <a:xfrm>
            <a:off x="3233856" y="1242690"/>
            <a:ext cx="1239873" cy="6767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a:t>Tone (T): </a:t>
            </a:r>
            <a:r>
              <a:rPr lang="en-GB" sz="1100" dirty="0"/>
              <a:t>an interval (distance) of two notes apart. </a:t>
            </a:r>
            <a:r>
              <a:rPr lang="en-GB" sz="1100" dirty="0" err="1"/>
              <a:t>E.g</a:t>
            </a:r>
            <a:r>
              <a:rPr lang="en-GB" sz="1100" dirty="0"/>
              <a:t> C -D </a:t>
            </a:r>
          </a:p>
        </p:txBody>
      </p:sp>
      <p:pic>
        <p:nvPicPr>
          <p:cNvPr id="74" name="Picture 73">
            <a:extLst>
              <a:ext uri="{FF2B5EF4-FFF2-40B4-BE49-F238E27FC236}">
                <a16:creationId xmlns:a16="http://schemas.microsoft.com/office/drawing/2014/main" id="{5B499E2A-B8F8-4369-9C2A-0E2509028D45}"/>
              </a:ext>
            </a:extLst>
          </p:cNvPr>
          <p:cNvPicPr>
            <a:picLocks noChangeAspect="1"/>
          </p:cNvPicPr>
          <p:nvPr/>
        </p:nvPicPr>
        <p:blipFill>
          <a:blip r:embed="rId14"/>
          <a:stretch>
            <a:fillRect/>
          </a:stretch>
        </p:blipFill>
        <p:spPr>
          <a:xfrm>
            <a:off x="3399585" y="2020759"/>
            <a:ext cx="2201333" cy="1144158"/>
          </a:xfrm>
          <a:prstGeom prst="rect">
            <a:avLst/>
          </a:prstGeom>
        </p:spPr>
      </p:pic>
      <p:sp>
        <p:nvSpPr>
          <p:cNvPr id="97" name="Rectangle 96">
            <a:extLst>
              <a:ext uri="{FF2B5EF4-FFF2-40B4-BE49-F238E27FC236}">
                <a16:creationId xmlns:a16="http://schemas.microsoft.com/office/drawing/2014/main" id="{B68DF4ED-6F0A-494E-90D1-E124F64A204C}"/>
              </a:ext>
            </a:extLst>
          </p:cNvPr>
          <p:cNvSpPr/>
          <p:nvPr/>
        </p:nvSpPr>
        <p:spPr>
          <a:xfrm>
            <a:off x="4578740" y="1222778"/>
            <a:ext cx="1270408" cy="6958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a:t>Semitone (S): </a:t>
            </a:r>
            <a:r>
              <a:rPr lang="en-GB" sz="1100" dirty="0"/>
              <a:t>an interval (distance) of one note apart. </a:t>
            </a:r>
          </a:p>
          <a:p>
            <a:r>
              <a:rPr lang="en-GB" sz="1100" dirty="0" err="1"/>
              <a:t>E.g</a:t>
            </a:r>
            <a:r>
              <a:rPr lang="en-GB" sz="1100" dirty="0"/>
              <a:t> C – C#</a:t>
            </a:r>
          </a:p>
        </p:txBody>
      </p:sp>
      <p:sp>
        <p:nvSpPr>
          <p:cNvPr id="75" name="TextBox 74">
            <a:extLst>
              <a:ext uri="{FF2B5EF4-FFF2-40B4-BE49-F238E27FC236}">
                <a16:creationId xmlns:a16="http://schemas.microsoft.com/office/drawing/2014/main" id="{349837DD-A162-4FB3-A942-9CD87EDCF6EC}"/>
              </a:ext>
            </a:extLst>
          </p:cNvPr>
          <p:cNvSpPr txBox="1"/>
          <p:nvPr/>
        </p:nvSpPr>
        <p:spPr>
          <a:xfrm>
            <a:off x="62341" y="5235376"/>
            <a:ext cx="4247192" cy="461665"/>
          </a:xfrm>
          <a:prstGeom prst="rect">
            <a:avLst/>
          </a:prstGeom>
          <a:noFill/>
        </p:spPr>
        <p:txBody>
          <a:bodyPr wrap="square" rtlCol="0">
            <a:spAutoFit/>
          </a:bodyPr>
          <a:lstStyle/>
          <a:p>
            <a:r>
              <a:rPr lang="en-GB" sz="1200" dirty="0"/>
              <a:t>Here are the</a:t>
            </a:r>
            <a:r>
              <a:rPr lang="en-GB" sz="1200" b="1" dirty="0"/>
              <a:t> SCALES </a:t>
            </a:r>
            <a:r>
              <a:rPr lang="en-GB" sz="1200" dirty="0"/>
              <a:t>you need to know. See if you can work them out/play them on piano or guitar.  </a:t>
            </a:r>
          </a:p>
        </p:txBody>
      </p:sp>
      <p:sp>
        <p:nvSpPr>
          <p:cNvPr id="76" name="TextBox 75">
            <a:extLst>
              <a:ext uri="{FF2B5EF4-FFF2-40B4-BE49-F238E27FC236}">
                <a16:creationId xmlns:a16="http://schemas.microsoft.com/office/drawing/2014/main" id="{33055A22-83CF-4DE7-8633-0DACFFB5F285}"/>
              </a:ext>
            </a:extLst>
          </p:cNvPr>
          <p:cNvSpPr txBox="1"/>
          <p:nvPr/>
        </p:nvSpPr>
        <p:spPr>
          <a:xfrm>
            <a:off x="303467" y="1037356"/>
            <a:ext cx="1346200" cy="261610"/>
          </a:xfrm>
          <a:prstGeom prst="rect">
            <a:avLst/>
          </a:prstGeom>
          <a:noFill/>
        </p:spPr>
        <p:txBody>
          <a:bodyPr wrap="square" rtlCol="0">
            <a:spAutoFit/>
          </a:bodyPr>
          <a:lstStyle/>
          <a:p>
            <a:r>
              <a:rPr lang="en-GB" sz="1050" b="1" u="sng" dirty="0"/>
              <a:t>INTERVALS</a:t>
            </a:r>
          </a:p>
        </p:txBody>
      </p:sp>
      <p:sp>
        <p:nvSpPr>
          <p:cNvPr id="77" name="TextBox 76">
            <a:extLst>
              <a:ext uri="{FF2B5EF4-FFF2-40B4-BE49-F238E27FC236}">
                <a16:creationId xmlns:a16="http://schemas.microsoft.com/office/drawing/2014/main" id="{F523A2F9-EDE1-446E-BE52-B350975B20B9}"/>
              </a:ext>
            </a:extLst>
          </p:cNvPr>
          <p:cNvSpPr txBox="1"/>
          <p:nvPr/>
        </p:nvSpPr>
        <p:spPr>
          <a:xfrm>
            <a:off x="2863797" y="5739029"/>
            <a:ext cx="1479940" cy="830997"/>
          </a:xfrm>
          <a:prstGeom prst="rect">
            <a:avLst/>
          </a:prstGeom>
          <a:noFill/>
        </p:spPr>
        <p:txBody>
          <a:bodyPr wrap="square" rtlCol="0">
            <a:spAutoFit/>
          </a:bodyPr>
          <a:lstStyle/>
          <a:p>
            <a:r>
              <a:rPr lang="en-GB" sz="800" b="1" dirty="0"/>
              <a:t>T+S: </a:t>
            </a:r>
            <a:r>
              <a:rPr lang="en-GB" sz="800" dirty="0"/>
              <a:t>You’ll see this in the harmonic minor, minor pentatonic and major pentatonic. It is a tone + a semitone (3 notes). For example, E-G.  </a:t>
            </a:r>
            <a:endParaRPr lang="en-GB" sz="800" b="1" dirty="0"/>
          </a:p>
        </p:txBody>
      </p:sp>
      <p:sp>
        <p:nvSpPr>
          <p:cNvPr id="79" name="TextBox 78">
            <a:extLst>
              <a:ext uri="{FF2B5EF4-FFF2-40B4-BE49-F238E27FC236}">
                <a16:creationId xmlns:a16="http://schemas.microsoft.com/office/drawing/2014/main" id="{B641DF14-4C5F-4E28-89C1-0232C8615EDF}"/>
              </a:ext>
            </a:extLst>
          </p:cNvPr>
          <p:cNvSpPr txBox="1"/>
          <p:nvPr/>
        </p:nvSpPr>
        <p:spPr>
          <a:xfrm>
            <a:off x="357227" y="5019932"/>
            <a:ext cx="931333" cy="215444"/>
          </a:xfrm>
          <a:prstGeom prst="rect">
            <a:avLst/>
          </a:prstGeom>
          <a:noFill/>
        </p:spPr>
        <p:txBody>
          <a:bodyPr wrap="square" rtlCol="0">
            <a:spAutoFit/>
          </a:bodyPr>
          <a:lstStyle/>
          <a:p>
            <a:r>
              <a:rPr lang="en-GB" sz="800" dirty="0"/>
              <a:t>C major scale</a:t>
            </a:r>
          </a:p>
        </p:txBody>
      </p:sp>
      <p:sp>
        <p:nvSpPr>
          <p:cNvPr id="103" name="TextBox 102">
            <a:extLst>
              <a:ext uri="{FF2B5EF4-FFF2-40B4-BE49-F238E27FC236}">
                <a16:creationId xmlns:a16="http://schemas.microsoft.com/office/drawing/2014/main" id="{67FF9FD0-BB75-4723-98B7-1B9C4D44AE0F}"/>
              </a:ext>
            </a:extLst>
          </p:cNvPr>
          <p:cNvSpPr txBox="1"/>
          <p:nvPr/>
        </p:nvSpPr>
        <p:spPr>
          <a:xfrm>
            <a:off x="1549242" y="5011728"/>
            <a:ext cx="931333" cy="215444"/>
          </a:xfrm>
          <a:prstGeom prst="rect">
            <a:avLst/>
          </a:prstGeom>
          <a:noFill/>
        </p:spPr>
        <p:txBody>
          <a:bodyPr wrap="square" rtlCol="0">
            <a:spAutoFit/>
          </a:bodyPr>
          <a:lstStyle/>
          <a:p>
            <a:r>
              <a:rPr lang="en-GB" sz="800" dirty="0"/>
              <a:t>D major scale</a:t>
            </a:r>
          </a:p>
        </p:txBody>
      </p:sp>
      <p:sp>
        <p:nvSpPr>
          <p:cNvPr id="104" name="TextBox 103">
            <a:extLst>
              <a:ext uri="{FF2B5EF4-FFF2-40B4-BE49-F238E27FC236}">
                <a16:creationId xmlns:a16="http://schemas.microsoft.com/office/drawing/2014/main" id="{83493DEA-AF11-40A1-9CAD-DF1624E0CBEB}"/>
              </a:ext>
            </a:extLst>
          </p:cNvPr>
          <p:cNvSpPr txBox="1"/>
          <p:nvPr/>
        </p:nvSpPr>
        <p:spPr>
          <a:xfrm>
            <a:off x="2672235" y="5019932"/>
            <a:ext cx="931333" cy="215444"/>
          </a:xfrm>
          <a:prstGeom prst="rect">
            <a:avLst/>
          </a:prstGeom>
          <a:noFill/>
        </p:spPr>
        <p:txBody>
          <a:bodyPr wrap="square" rtlCol="0">
            <a:spAutoFit/>
          </a:bodyPr>
          <a:lstStyle/>
          <a:p>
            <a:r>
              <a:rPr lang="en-GB" sz="800" dirty="0"/>
              <a:t>E major scale</a:t>
            </a:r>
          </a:p>
        </p:txBody>
      </p:sp>
      <p:pic>
        <p:nvPicPr>
          <p:cNvPr id="105" name="Picture 1">
            <a:extLst>
              <a:ext uri="{FF2B5EF4-FFF2-40B4-BE49-F238E27FC236}">
                <a16:creationId xmlns:a16="http://schemas.microsoft.com/office/drawing/2014/main" id="{280B9F6B-F1D0-41DC-85C6-C7913959DEB3}"/>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223500" y="427204"/>
            <a:ext cx="3429690" cy="607521"/>
          </a:xfrm>
          <a:prstGeom prst="rect">
            <a:avLst/>
          </a:prstGeom>
          <a:noFill/>
          <a:extLst>
            <a:ext uri="{909E8E84-426E-40DD-AFC4-6F175D3DCCD1}">
              <a14:hiddenFill xmlns:a14="http://schemas.microsoft.com/office/drawing/2010/main">
                <a:solidFill>
                  <a:srgbClr val="FFFFFF"/>
                </a:solidFill>
              </a14:hiddenFill>
            </a:ext>
          </a:extLst>
        </p:spPr>
      </p:pic>
      <p:sp>
        <p:nvSpPr>
          <p:cNvPr id="106" name="Text Box 19">
            <a:extLst>
              <a:ext uri="{FF2B5EF4-FFF2-40B4-BE49-F238E27FC236}">
                <a16:creationId xmlns:a16="http://schemas.microsoft.com/office/drawing/2014/main" id="{E54284F8-48A2-4F91-AE00-B245EB9C704C}"/>
              </a:ext>
            </a:extLst>
          </p:cNvPr>
          <p:cNvSpPr txBox="1">
            <a:spLocks noChangeArrowheads="1"/>
          </p:cNvSpPr>
          <p:nvPr/>
        </p:nvSpPr>
        <p:spPr bwMode="auto">
          <a:xfrm>
            <a:off x="550512" y="57383"/>
            <a:ext cx="2637714"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Notes of the Stave</a:t>
            </a:r>
            <a:endParaRPr kumimoji="0" lang="en-US" altLang="en-US" sz="1800" b="0" i="0" u="none" strike="noStrike" cap="none" normalizeH="0" baseline="0" dirty="0">
              <a:ln>
                <a:noFill/>
              </a:ln>
              <a:effectLst/>
              <a:latin typeface="Arial" panose="020B0604020202020204" pitchFamily="34" charset="0"/>
            </a:endParaRPr>
          </a:p>
        </p:txBody>
      </p:sp>
      <p:sp>
        <p:nvSpPr>
          <p:cNvPr id="33" name="TextBox 32">
            <a:extLst>
              <a:ext uri="{FF2B5EF4-FFF2-40B4-BE49-F238E27FC236}">
                <a16:creationId xmlns:a16="http://schemas.microsoft.com/office/drawing/2014/main" id="{A90402B9-9789-4345-A45F-E0906DEC68B4}"/>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20</a:t>
            </a:r>
          </a:p>
        </p:txBody>
      </p:sp>
    </p:spTree>
    <p:extLst>
      <p:ext uri="{BB962C8B-B14F-4D97-AF65-F5344CB8AC3E}">
        <p14:creationId xmlns:p14="http://schemas.microsoft.com/office/powerpoint/2010/main" val="21559050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Picture 44" descr="A close up of text on a white background&#10;&#10;Description automatically generated">
            <a:extLst>
              <a:ext uri="{FF2B5EF4-FFF2-40B4-BE49-F238E27FC236}">
                <a16:creationId xmlns:a16="http://schemas.microsoft.com/office/drawing/2014/main" id="{3BB8D7E3-01F8-544C-9E21-3788974C077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81188" y="365759"/>
            <a:ext cx="2722756" cy="1323959"/>
          </a:xfrm>
          <a:prstGeom prst="rect">
            <a:avLst/>
          </a:prstGeom>
        </p:spPr>
      </p:pic>
      <p:pic>
        <p:nvPicPr>
          <p:cNvPr id="46" name="Picture 45" descr="A picture containing clock&#10;&#10;Description automatically generated">
            <a:extLst>
              <a:ext uri="{FF2B5EF4-FFF2-40B4-BE49-F238E27FC236}">
                <a16:creationId xmlns:a16="http://schemas.microsoft.com/office/drawing/2014/main" id="{CD2FEF9C-73E8-EB40-948A-60C5D66E2110}"/>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268542" y="1859501"/>
            <a:ext cx="2553452" cy="2549335"/>
          </a:xfrm>
          <a:prstGeom prst="rect">
            <a:avLst/>
          </a:prstGeom>
        </p:spPr>
      </p:pic>
      <p:pic>
        <p:nvPicPr>
          <p:cNvPr id="47" name="Picture 46" descr="A screenshot of a cell phone&#10;&#10;Description automatically generated">
            <a:extLst>
              <a:ext uri="{FF2B5EF4-FFF2-40B4-BE49-F238E27FC236}">
                <a16:creationId xmlns:a16="http://schemas.microsoft.com/office/drawing/2014/main" id="{58B5C92E-CA5A-1D48-82BA-446CD0FC60A7}"/>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3199317" y="1732860"/>
            <a:ext cx="3368765" cy="1742067"/>
          </a:xfrm>
          <a:prstGeom prst="rect">
            <a:avLst/>
          </a:prstGeom>
        </p:spPr>
      </p:pic>
      <p:pic>
        <p:nvPicPr>
          <p:cNvPr id="50" name="Picture 49" descr="A picture containing table&#10;&#10;Description automatically generated">
            <a:extLst>
              <a:ext uri="{FF2B5EF4-FFF2-40B4-BE49-F238E27FC236}">
                <a16:creationId xmlns:a16="http://schemas.microsoft.com/office/drawing/2014/main" id="{2BBE963B-E826-BA4D-BAC0-18B89E25D618}"/>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240534" y="4747355"/>
            <a:ext cx="3351899" cy="2108644"/>
          </a:xfrm>
          <a:prstGeom prst="rect">
            <a:avLst/>
          </a:prstGeom>
        </p:spPr>
      </p:pic>
      <p:graphicFrame>
        <p:nvGraphicFramePr>
          <p:cNvPr id="53" name="Table 3">
            <a:extLst>
              <a:ext uri="{FF2B5EF4-FFF2-40B4-BE49-F238E27FC236}">
                <a16:creationId xmlns:a16="http://schemas.microsoft.com/office/drawing/2014/main" id="{67437BD3-CB54-9D45-8B07-C051EEB000DB}"/>
              </a:ext>
            </a:extLst>
          </p:cNvPr>
          <p:cNvGraphicFramePr>
            <a:graphicFrameLocks noGrp="1"/>
          </p:cNvGraphicFramePr>
          <p:nvPr/>
        </p:nvGraphicFramePr>
        <p:xfrm>
          <a:off x="8088555" y="531984"/>
          <a:ext cx="948132" cy="2691361"/>
        </p:xfrm>
        <a:graphic>
          <a:graphicData uri="http://schemas.openxmlformats.org/drawingml/2006/table">
            <a:tbl>
              <a:tblPr firstRow="1" bandRow="1">
                <a:tableStyleId>{7E9639D4-E3E2-4D34-9284-5A2195B3D0D7}</a:tableStyleId>
              </a:tblPr>
              <a:tblGrid>
                <a:gridCol w="948132">
                  <a:extLst>
                    <a:ext uri="{9D8B030D-6E8A-4147-A177-3AD203B41FA5}">
                      <a16:colId xmlns:a16="http://schemas.microsoft.com/office/drawing/2014/main" val="2645032357"/>
                    </a:ext>
                  </a:extLst>
                </a:gridCol>
              </a:tblGrid>
              <a:tr h="496801">
                <a:tc>
                  <a:txBody>
                    <a:bodyPr/>
                    <a:lstStyle/>
                    <a:p>
                      <a:pPr algn="ctr"/>
                      <a:r>
                        <a:rPr lang="en-US" sz="1200" dirty="0"/>
                        <a:t>Intervals minor scale</a:t>
                      </a:r>
                    </a:p>
                  </a:txBody>
                  <a:tcPr/>
                </a:tc>
                <a:extLst>
                  <a:ext uri="{0D108BD9-81ED-4DB2-BD59-A6C34878D82A}">
                    <a16:rowId xmlns:a16="http://schemas.microsoft.com/office/drawing/2014/main" val="2123062284"/>
                  </a:ext>
                </a:extLst>
              </a:tr>
              <a:tr h="201480">
                <a:tc>
                  <a:txBody>
                    <a:bodyPr/>
                    <a:lstStyle/>
                    <a:p>
                      <a:pPr algn="ctr"/>
                      <a:r>
                        <a:rPr lang="en-US" sz="1200" dirty="0"/>
                        <a:t>Unison</a:t>
                      </a:r>
                    </a:p>
                  </a:txBody>
                  <a:tcPr/>
                </a:tc>
                <a:extLst>
                  <a:ext uri="{0D108BD9-81ED-4DB2-BD59-A6C34878D82A}">
                    <a16:rowId xmlns:a16="http://schemas.microsoft.com/office/drawing/2014/main" val="4268771589"/>
                  </a:ext>
                </a:extLst>
              </a:tr>
              <a:tr h="201480">
                <a:tc>
                  <a:txBody>
                    <a:bodyPr/>
                    <a:lstStyle/>
                    <a:p>
                      <a:pPr algn="ctr"/>
                      <a:r>
                        <a:rPr lang="en-US" sz="1200" dirty="0"/>
                        <a:t>Major 2</a:t>
                      </a:r>
                      <a:r>
                        <a:rPr lang="en-US" sz="1200" baseline="30000" dirty="0"/>
                        <a:t>nd</a:t>
                      </a:r>
                      <a:endParaRPr lang="en-US" sz="1200" dirty="0"/>
                    </a:p>
                  </a:txBody>
                  <a:tcPr/>
                </a:tc>
                <a:extLst>
                  <a:ext uri="{0D108BD9-81ED-4DB2-BD59-A6C34878D82A}">
                    <a16:rowId xmlns:a16="http://schemas.microsoft.com/office/drawing/2014/main" val="2786751328"/>
                  </a:ext>
                </a:extLst>
              </a:tr>
              <a:tr h="201480">
                <a:tc>
                  <a:txBody>
                    <a:bodyPr/>
                    <a:lstStyle/>
                    <a:p>
                      <a:pPr algn="ctr"/>
                      <a:r>
                        <a:rPr lang="en-US" sz="1200" dirty="0"/>
                        <a:t>Minor 3</a:t>
                      </a:r>
                      <a:r>
                        <a:rPr lang="en-US" sz="1200" baseline="30000" dirty="0"/>
                        <a:t>rd</a:t>
                      </a:r>
                      <a:endParaRPr lang="en-US" sz="1200" dirty="0"/>
                    </a:p>
                  </a:txBody>
                  <a:tcPr/>
                </a:tc>
                <a:extLst>
                  <a:ext uri="{0D108BD9-81ED-4DB2-BD59-A6C34878D82A}">
                    <a16:rowId xmlns:a16="http://schemas.microsoft.com/office/drawing/2014/main" val="3417211099"/>
                  </a:ext>
                </a:extLst>
              </a:tr>
              <a:tr h="201480">
                <a:tc>
                  <a:txBody>
                    <a:bodyPr/>
                    <a:lstStyle/>
                    <a:p>
                      <a:pPr algn="ctr"/>
                      <a:r>
                        <a:rPr lang="en-US" sz="1200" dirty="0"/>
                        <a:t>Perfect 4</a:t>
                      </a:r>
                      <a:r>
                        <a:rPr lang="en-US" sz="1200" baseline="30000" dirty="0"/>
                        <a:t>th</a:t>
                      </a:r>
                      <a:endParaRPr lang="en-US" sz="1200" dirty="0"/>
                    </a:p>
                  </a:txBody>
                  <a:tcPr/>
                </a:tc>
                <a:extLst>
                  <a:ext uri="{0D108BD9-81ED-4DB2-BD59-A6C34878D82A}">
                    <a16:rowId xmlns:a16="http://schemas.microsoft.com/office/drawing/2014/main" val="3756490560"/>
                  </a:ext>
                </a:extLst>
              </a:tr>
              <a:tr h="201480">
                <a:tc>
                  <a:txBody>
                    <a:bodyPr/>
                    <a:lstStyle/>
                    <a:p>
                      <a:pPr algn="ctr"/>
                      <a:r>
                        <a:rPr lang="en-US" sz="1200" dirty="0"/>
                        <a:t>Perfect 5</a:t>
                      </a:r>
                      <a:r>
                        <a:rPr lang="en-US" sz="1200" baseline="30000" dirty="0"/>
                        <a:t>th</a:t>
                      </a:r>
                      <a:endParaRPr lang="en-US" sz="1200" dirty="0"/>
                    </a:p>
                  </a:txBody>
                  <a:tcPr/>
                </a:tc>
                <a:extLst>
                  <a:ext uri="{0D108BD9-81ED-4DB2-BD59-A6C34878D82A}">
                    <a16:rowId xmlns:a16="http://schemas.microsoft.com/office/drawing/2014/main" val="2839113689"/>
                  </a:ext>
                </a:extLst>
              </a:tr>
              <a:tr h="201480">
                <a:tc>
                  <a:txBody>
                    <a:bodyPr/>
                    <a:lstStyle/>
                    <a:p>
                      <a:pPr algn="ctr"/>
                      <a:r>
                        <a:rPr lang="en-US" sz="1200" dirty="0"/>
                        <a:t>minor 6</a:t>
                      </a:r>
                      <a:r>
                        <a:rPr lang="en-US" sz="1200" baseline="30000" dirty="0"/>
                        <a:t>th</a:t>
                      </a:r>
                      <a:endParaRPr lang="en-US" sz="1200" dirty="0"/>
                    </a:p>
                  </a:txBody>
                  <a:tcPr/>
                </a:tc>
                <a:extLst>
                  <a:ext uri="{0D108BD9-81ED-4DB2-BD59-A6C34878D82A}">
                    <a16:rowId xmlns:a16="http://schemas.microsoft.com/office/drawing/2014/main" val="486441234"/>
                  </a:ext>
                </a:extLst>
              </a:tr>
              <a:tr h="201480">
                <a:tc>
                  <a:txBody>
                    <a:bodyPr/>
                    <a:lstStyle/>
                    <a:p>
                      <a:pPr algn="ctr"/>
                      <a:r>
                        <a:rPr lang="en-US" sz="1200" dirty="0"/>
                        <a:t>minor 7</a:t>
                      </a:r>
                      <a:r>
                        <a:rPr lang="en-US" sz="1200" baseline="30000" dirty="0"/>
                        <a:t>th</a:t>
                      </a:r>
                      <a:endParaRPr lang="en-US" sz="1200" dirty="0"/>
                    </a:p>
                  </a:txBody>
                  <a:tcPr/>
                </a:tc>
                <a:extLst>
                  <a:ext uri="{0D108BD9-81ED-4DB2-BD59-A6C34878D82A}">
                    <a16:rowId xmlns:a16="http://schemas.microsoft.com/office/drawing/2014/main" val="4020705451"/>
                  </a:ext>
                </a:extLst>
              </a:tr>
              <a:tr h="201480">
                <a:tc>
                  <a:txBody>
                    <a:bodyPr/>
                    <a:lstStyle/>
                    <a:p>
                      <a:pPr algn="ctr"/>
                      <a:r>
                        <a:rPr lang="en-US" sz="1200" dirty="0"/>
                        <a:t>Octave</a:t>
                      </a:r>
                    </a:p>
                  </a:txBody>
                  <a:tcPr/>
                </a:tc>
                <a:extLst>
                  <a:ext uri="{0D108BD9-81ED-4DB2-BD59-A6C34878D82A}">
                    <a16:rowId xmlns:a16="http://schemas.microsoft.com/office/drawing/2014/main" val="2170494334"/>
                  </a:ext>
                </a:extLst>
              </a:tr>
            </a:tbl>
          </a:graphicData>
        </a:graphic>
      </p:graphicFrame>
      <p:graphicFrame>
        <p:nvGraphicFramePr>
          <p:cNvPr id="56" name="Table 3">
            <a:extLst>
              <a:ext uri="{FF2B5EF4-FFF2-40B4-BE49-F238E27FC236}">
                <a16:creationId xmlns:a16="http://schemas.microsoft.com/office/drawing/2014/main" id="{D82F7816-B729-1B44-8094-A0B8503BB41E}"/>
              </a:ext>
            </a:extLst>
          </p:cNvPr>
          <p:cNvGraphicFramePr>
            <a:graphicFrameLocks noGrp="1"/>
          </p:cNvGraphicFramePr>
          <p:nvPr/>
        </p:nvGraphicFramePr>
        <p:xfrm>
          <a:off x="6568082" y="531064"/>
          <a:ext cx="1428219" cy="2692281"/>
        </p:xfrm>
        <a:graphic>
          <a:graphicData uri="http://schemas.openxmlformats.org/drawingml/2006/table">
            <a:tbl>
              <a:tblPr firstRow="1" bandRow="1">
                <a:tableStyleId>{7E9639D4-E3E2-4D34-9284-5A2195B3D0D7}</a:tableStyleId>
              </a:tblPr>
              <a:tblGrid>
                <a:gridCol w="1428219">
                  <a:extLst>
                    <a:ext uri="{9D8B030D-6E8A-4147-A177-3AD203B41FA5}">
                      <a16:colId xmlns:a16="http://schemas.microsoft.com/office/drawing/2014/main" val="2645032357"/>
                    </a:ext>
                  </a:extLst>
                </a:gridCol>
              </a:tblGrid>
              <a:tr h="477785">
                <a:tc>
                  <a:txBody>
                    <a:bodyPr/>
                    <a:lstStyle/>
                    <a:p>
                      <a:pPr algn="ctr"/>
                      <a:r>
                        <a:rPr lang="en-US" sz="1200" dirty="0"/>
                        <a:t>Intervals Major scale</a:t>
                      </a:r>
                    </a:p>
                  </a:txBody>
                  <a:tcPr/>
                </a:tc>
                <a:extLst>
                  <a:ext uri="{0D108BD9-81ED-4DB2-BD59-A6C34878D82A}">
                    <a16:rowId xmlns:a16="http://schemas.microsoft.com/office/drawing/2014/main" val="2123062284"/>
                  </a:ext>
                </a:extLst>
              </a:tr>
              <a:tr h="276812">
                <a:tc>
                  <a:txBody>
                    <a:bodyPr/>
                    <a:lstStyle/>
                    <a:p>
                      <a:pPr algn="ctr"/>
                      <a:r>
                        <a:rPr lang="en-US" sz="1200" dirty="0"/>
                        <a:t>Unison</a:t>
                      </a:r>
                    </a:p>
                  </a:txBody>
                  <a:tcPr/>
                </a:tc>
                <a:extLst>
                  <a:ext uri="{0D108BD9-81ED-4DB2-BD59-A6C34878D82A}">
                    <a16:rowId xmlns:a16="http://schemas.microsoft.com/office/drawing/2014/main" val="4268771589"/>
                  </a:ext>
                </a:extLst>
              </a:tr>
              <a:tr h="276812">
                <a:tc>
                  <a:txBody>
                    <a:bodyPr/>
                    <a:lstStyle/>
                    <a:p>
                      <a:pPr algn="ctr"/>
                      <a:r>
                        <a:rPr lang="en-US" sz="1200" dirty="0"/>
                        <a:t>Major 2</a:t>
                      </a:r>
                      <a:r>
                        <a:rPr lang="en-US" sz="1200" baseline="30000" dirty="0"/>
                        <a:t>nd</a:t>
                      </a:r>
                      <a:endParaRPr lang="en-US" sz="1200" dirty="0"/>
                    </a:p>
                  </a:txBody>
                  <a:tcPr/>
                </a:tc>
                <a:extLst>
                  <a:ext uri="{0D108BD9-81ED-4DB2-BD59-A6C34878D82A}">
                    <a16:rowId xmlns:a16="http://schemas.microsoft.com/office/drawing/2014/main" val="2786751328"/>
                  </a:ext>
                </a:extLst>
              </a:tr>
              <a:tr h="276812">
                <a:tc>
                  <a:txBody>
                    <a:bodyPr/>
                    <a:lstStyle/>
                    <a:p>
                      <a:pPr algn="ctr"/>
                      <a:r>
                        <a:rPr lang="en-US" sz="1200" dirty="0"/>
                        <a:t>Major 3</a:t>
                      </a:r>
                      <a:r>
                        <a:rPr lang="en-US" sz="1200" baseline="30000" dirty="0"/>
                        <a:t>rd</a:t>
                      </a:r>
                      <a:endParaRPr lang="en-US" sz="1200" dirty="0"/>
                    </a:p>
                  </a:txBody>
                  <a:tcPr/>
                </a:tc>
                <a:extLst>
                  <a:ext uri="{0D108BD9-81ED-4DB2-BD59-A6C34878D82A}">
                    <a16:rowId xmlns:a16="http://schemas.microsoft.com/office/drawing/2014/main" val="3417211099"/>
                  </a:ext>
                </a:extLst>
              </a:tr>
              <a:tr h="276812">
                <a:tc>
                  <a:txBody>
                    <a:bodyPr/>
                    <a:lstStyle/>
                    <a:p>
                      <a:pPr algn="ctr"/>
                      <a:r>
                        <a:rPr lang="en-US" sz="1200" dirty="0"/>
                        <a:t>Perfect 4</a:t>
                      </a:r>
                      <a:r>
                        <a:rPr lang="en-US" sz="1200" baseline="30000" dirty="0"/>
                        <a:t>th</a:t>
                      </a:r>
                      <a:endParaRPr lang="en-US" sz="1200" dirty="0"/>
                    </a:p>
                  </a:txBody>
                  <a:tcPr/>
                </a:tc>
                <a:extLst>
                  <a:ext uri="{0D108BD9-81ED-4DB2-BD59-A6C34878D82A}">
                    <a16:rowId xmlns:a16="http://schemas.microsoft.com/office/drawing/2014/main" val="3756490560"/>
                  </a:ext>
                </a:extLst>
              </a:tr>
              <a:tr h="276812">
                <a:tc>
                  <a:txBody>
                    <a:bodyPr/>
                    <a:lstStyle/>
                    <a:p>
                      <a:pPr algn="ctr"/>
                      <a:r>
                        <a:rPr lang="en-US" sz="1200" dirty="0"/>
                        <a:t>Perfect 5</a:t>
                      </a:r>
                      <a:r>
                        <a:rPr lang="en-US" sz="1200" baseline="30000" dirty="0"/>
                        <a:t>th</a:t>
                      </a:r>
                      <a:endParaRPr lang="en-US" sz="1200" dirty="0"/>
                    </a:p>
                  </a:txBody>
                  <a:tcPr/>
                </a:tc>
                <a:extLst>
                  <a:ext uri="{0D108BD9-81ED-4DB2-BD59-A6C34878D82A}">
                    <a16:rowId xmlns:a16="http://schemas.microsoft.com/office/drawing/2014/main" val="2839113689"/>
                  </a:ext>
                </a:extLst>
              </a:tr>
              <a:tr h="276812">
                <a:tc>
                  <a:txBody>
                    <a:bodyPr/>
                    <a:lstStyle/>
                    <a:p>
                      <a:pPr algn="ctr"/>
                      <a:r>
                        <a:rPr lang="en-US" sz="1200" dirty="0"/>
                        <a:t>Major 6</a:t>
                      </a:r>
                      <a:r>
                        <a:rPr lang="en-US" sz="1200" baseline="30000" dirty="0"/>
                        <a:t>th</a:t>
                      </a:r>
                      <a:endParaRPr lang="en-US" sz="1200" dirty="0"/>
                    </a:p>
                  </a:txBody>
                  <a:tcPr/>
                </a:tc>
                <a:extLst>
                  <a:ext uri="{0D108BD9-81ED-4DB2-BD59-A6C34878D82A}">
                    <a16:rowId xmlns:a16="http://schemas.microsoft.com/office/drawing/2014/main" val="486441234"/>
                  </a:ext>
                </a:extLst>
              </a:tr>
              <a:tr h="276812">
                <a:tc>
                  <a:txBody>
                    <a:bodyPr/>
                    <a:lstStyle/>
                    <a:p>
                      <a:pPr algn="ctr"/>
                      <a:r>
                        <a:rPr lang="en-US" sz="1200" dirty="0"/>
                        <a:t>Major 7</a:t>
                      </a:r>
                      <a:r>
                        <a:rPr lang="en-US" sz="1200" baseline="30000" dirty="0"/>
                        <a:t>th</a:t>
                      </a:r>
                      <a:endParaRPr lang="en-US" sz="1200" dirty="0"/>
                    </a:p>
                  </a:txBody>
                  <a:tcPr/>
                </a:tc>
                <a:extLst>
                  <a:ext uri="{0D108BD9-81ED-4DB2-BD59-A6C34878D82A}">
                    <a16:rowId xmlns:a16="http://schemas.microsoft.com/office/drawing/2014/main" val="4020705451"/>
                  </a:ext>
                </a:extLst>
              </a:tr>
              <a:tr h="276812">
                <a:tc>
                  <a:txBody>
                    <a:bodyPr/>
                    <a:lstStyle/>
                    <a:p>
                      <a:pPr algn="ctr"/>
                      <a:r>
                        <a:rPr lang="en-US" sz="1200" dirty="0"/>
                        <a:t>Octave</a:t>
                      </a:r>
                    </a:p>
                  </a:txBody>
                  <a:tcPr/>
                </a:tc>
                <a:extLst>
                  <a:ext uri="{0D108BD9-81ED-4DB2-BD59-A6C34878D82A}">
                    <a16:rowId xmlns:a16="http://schemas.microsoft.com/office/drawing/2014/main" val="2170494334"/>
                  </a:ext>
                </a:extLst>
              </a:tr>
            </a:tbl>
          </a:graphicData>
        </a:graphic>
      </p:graphicFrame>
      <p:sp>
        <p:nvSpPr>
          <p:cNvPr id="2" name="TextBox 1"/>
          <p:cNvSpPr txBox="1"/>
          <p:nvPr/>
        </p:nvSpPr>
        <p:spPr>
          <a:xfrm>
            <a:off x="4119221" y="4010817"/>
            <a:ext cx="1882746" cy="276999"/>
          </a:xfrm>
          <a:prstGeom prst="rect">
            <a:avLst/>
          </a:prstGeom>
          <a:noFill/>
        </p:spPr>
        <p:txBody>
          <a:bodyPr wrap="square" rtlCol="0">
            <a:spAutoFit/>
          </a:bodyPr>
          <a:lstStyle/>
          <a:p>
            <a:r>
              <a:rPr lang="en-US" sz="1200" dirty="0"/>
              <a:t>Bass Clef notes</a:t>
            </a:r>
            <a:endParaRPr lang="en-GB" sz="1200" dirty="0"/>
          </a:p>
        </p:txBody>
      </p:sp>
      <p:pic>
        <p:nvPicPr>
          <p:cNvPr id="48" name="Picture 47">
            <a:extLst>
              <a:ext uri="{FF2B5EF4-FFF2-40B4-BE49-F238E27FC236}">
                <a16:creationId xmlns:a16="http://schemas.microsoft.com/office/drawing/2014/main" id="{58B5C92E-CA5A-1D48-82BA-446CD0FC60A7}"/>
              </a:ext>
            </a:extLst>
          </p:cNvPr>
          <p:cNvPicPr>
            <a:picLocks noChangeAspect="1"/>
          </p:cNvPicPr>
          <p:nvPr/>
        </p:nvPicPr>
        <p:blipFill>
          <a:blip r:embed="rId10">
            <a:extLst>
              <a:ext uri="{837473B0-CC2E-450A-ABE3-18F120FF3D39}">
                <a1611:picAttrSrcUrl xmlns:a1611="http://schemas.microsoft.com/office/drawing/2016/11/main" r:id="rId11"/>
              </a:ext>
            </a:extLst>
          </a:blip>
          <a:srcRect/>
          <a:stretch/>
        </p:blipFill>
        <p:spPr>
          <a:xfrm>
            <a:off x="3449561" y="4347865"/>
            <a:ext cx="3079447" cy="2309586"/>
          </a:xfrm>
          <a:prstGeom prst="rect">
            <a:avLst/>
          </a:prstGeom>
        </p:spPr>
      </p:pic>
      <p:pic>
        <p:nvPicPr>
          <p:cNvPr id="57" name="Picture 56" descr="Table&#10;&#10;Description automatically generated">
            <a:extLst>
              <a:ext uri="{FF2B5EF4-FFF2-40B4-BE49-F238E27FC236}">
                <a16:creationId xmlns:a16="http://schemas.microsoft.com/office/drawing/2014/main" id="{8C68D6B9-D640-3442-AC70-722441878AD1}"/>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4814"/>
          <a:stretch/>
        </p:blipFill>
        <p:spPr>
          <a:xfrm>
            <a:off x="6528754" y="3429000"/>
            <a:ext cx="2507933" cy="2983976"/>
          </a:xfrm>
          <a:prstGeom prst="rect">
            <a:avLst/>
          </a:prstGeom>
          <a:ln>
            <a:solidFill>
              <a:srgbClr val="FF0000"/>
            </a:solidFill>
          </a:ln>
        </p:spPr>
      </p:pic>
      <p:sp>
        <p:nvSpPr>
          <p:cNvPr id="59" name="Text Box 17"/>
          <p:cNvSpPr txBox="1">
            <a:spLocks noChangeArrowheads="1"/>
          </p:cNvSpPr>
          <p:nvPr/>
        </p:nvSpPr>
        <p:spPr bwMode="auto">
          <a:xfrm>
            <a:off x="3433392" y="105614"/>
            <a:ext cx="2568575"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5000" b="1" dirty="0">
                <a:solidFill>
                  <a:srgbClr val="FF0000"/>
                </a:solidFill>
                <a:latin typeface="Calibri" panose="020F0502020204030204" pitchFamily="34" charset="0"/>
                <a:cs typeface="Times New Roman" panose="02020603050405020304" pitchFamily="18" charset="0"/>
              </a:rPr>
              <a:t>USEFUL STUFF</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2" name="TextBox 11">
            <a:extLst>
              <a:ext uri="{FF2B5EF4-FFF2-40B4-BE49-F238E27FC236}">
                <a16:creationId xmlns:a16="http://schemas.microsoft.com/office/drawing/2014/main" id="{1CB97C89-A044-4096-BCE4-CA79DB2672C4}"/>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21</a:t>
            </a:r>
          </a:p>
        </p:txBody>
      </p:sp>
    </p:spTree>
    <p:extLst>
      <p:ext uri="{BB962C8B-B14F-4D97-AF65-F5344CB8AC3E}">
        <p14:creationId xmlns:p14="http://schemas.microsoft.com/office/powerpoint/2010/main" val="1876835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17"/>
          <p:cNvSpPr txBox="1">
            <a:spLocks noChangeArrowheads="1"/>
          </p:cNvSpPr>
          <p:nvPr/>
        </p:nvSpPr>
        <p:spPr bwMode="auto">
          <a:xfrm>
            <a:off x="3142615" y="146564"/>
            <a:ext cx="2568575"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500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RHYTHM</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8" name="Picture 77"/>
          <p:cNvPicPr>
            <a:picLocks noChangeAspect="1"/>
          </p:cNvPicPr>
          <p:nvPr/>
        </p:nvPicPr>
        <p:blipFill>
          <a:blip r:embed="rId2"/>
          <a:stretch>
            <a:fillRect/>
          </a:stretch>
        </p:blipFill>
        <p:spPr>
          <a:xfrm>
            <a:off x="6244599" y="2943971"/>
            <a:ext cx="2743192" cy="2550009"/>
          </a:xfrm>
          <a:prstGeom prst="rect">
            <a:avLst/>
          </a:prstGeom>
        </p:spPr>
      </p:pic>
      <p:pic>
        <p:nvPicPr>
          <p:cNvPr id="79" name="Picture 78"/>
          <p:cNvPicPr>
            <a:picLocks noChangeAspect="1"/>
          </p:cNvPicPr>
          <p:nvPr/>
        </p:nvPicPr>
        <p:blipFill>
          <a:blip r:embed="rId3"/>
          <a:stretch>
            <a:fillRect/>
          </a:stretch>
        </p:blipFill>
        <p:spPr>
          <a:xfrm>
            <a:off x="5125892" y="1026825"/>
            <a:ext cx="3432068" cy="1800826"/>
          </a:xfrm>
          <a:prstGeom prst="rect">
            <a:avLst/>
          </a:prstGeom>
        </p:spPr>
      </p:pic>
      <p:pic>
        <p:nvPicPr>
          <p:cNvPr id="80" name="Picture 79"/>
          <p:cNvPicPr>
            <a:picLocks noChangeAspect="1"/>
          </p:cNvPicPr>
          <p:nvPr/>
        </p:nvPicPr>
        <p:blipFill>
          <a:blip r:embed="rId4"/>
          <a:stretch>
            <a:fillRect/>
          </a:stretch>
        </p:blipFill>
        <p:spPr>
          <a:xfrm>
            <a:off x="4896493" y="5615583"/>
            <a:ext cx="1629394" cy="1075560"/>
          </a:xfrm>
          <a:prstGeom prst="rect">
            <a:avLst/>
          </a:prstGeom>
        </p:spPr>
      </p:pic>
      <p:pic>
        <p:nvPicPr>
          <p:cNvPr id="81" name="Picture 80"/>
          <p:cNvPicPr>
            <a:picLocks noChangeAspect="1"/>
          </p:cNvPicPr>
          <p:nvPr/>
        </p:nvPicPr>
        <p:blipFill>
          <a:blip r:embed="rId5"/>
          <a:stretch>
            <a:fillRect/>
          </a:stretch>
        </p:blipFill>
        <p:spPr>
          <a:xfrm>
            <a:off x="436070" y="755182"/>
            <a:ext cx="2443011" cy="712545"/>
          </a:xfrm>
          <a:prstGeom prst="rect">
            <a:avLst/>
          </a:prstGeom>
        </p:spPr>
      </p:pic>
      <p:pic>
        <p:nvPicPr>
          <p:cNvPr id="82" name="Picture 81"/>
          <p:cNvPicPr>
            <a:picLocks noChangeAspect="1"/>
          </p:cNvPicPr>
          <p:nvPr/>
        </p:nvPicPr>
        <p:blipFill>
          <a:blip r:embed="rId6"/>
          <a:stretch>
            <a:fillRect/>
          </a:stretch>
        </p:blipFill>
        <p:spPr>
          <a:xfrm>
            <a:off x="7099044" y="5972607"/>
            <a:ext cx="1716034" cy="718536"/>
          </a:xfrm>
          <a:prstGeom prst="rect">
            <a:avLst/>
          </a:prstGeom>
        </p:spPr>
      </p:pic>
      <p:pic>
        <p:nvPicPr>
          <p:cNvPr id="84" name="Picture 83"/>
          <p:cNvPicPr>
            <a:picLocks noChangeAspect="1"/>
          </p:cNvPicPr>
          <p:nvPr/>
        </p:nvPicPr>
        <p:blipFill>
          <a:blip r:embed="rId7"/>
          <a:stretch>
            <a:fillRect/>
          </a:stretch>
        </p:blipFill>
        <p:spPr>
          <a:xfrm>
            <a:off x="236364" y="1694138"/>
            <a:ext cx="4436308" cy="2810859"/>
          </a:xfrm>
          <a:prstGeom prst="rect">
            <a:avLst/>
          </a:prstGeom>
        </p:spPr>
      </p:pic>
      <p:pic>
        <p:nvPicPr>
          <p:cNvPr id="85" name="Picture 84"/>
          <p:cNvPicPr>
            <a:picLocks noChangeAspect="1"/>
          </p:cNvPicPr>
          <p:nvPr/>
        </p:nvPicPr>
        <p:blipFill>
          <a:blip r:embed="rId8"/>
          <a:stretch>
            <a:fillRect/>
          </a:stretch>
        </p:blipFill>
        <p:spPr>
          <a:xfrm>
            <a:off x="4842381" y="3759217"/>
            <a:ext cx="1248783" cy="1734763"/>
          </a:xfrm>
          <a:prstGeom prst="rect">
            <a:avLst/>
          </a:prstGeom>
        </p:spPr>
      </p:pic>
      <p:pic>
        <p:nvPicPr>
          <p:cNvPr id="89" name="Picture 88"/>
          <p:cNvPicPr>
            <a:picLocks noChangeAspect="1"/>
          </p:cNvPicPr>
          <p:nvPr/>
        </p:nvPicPr>
        <p:blipFill>
          <a:blip r:embed="rId9"/>
          <a:stretch>
            <a:fillRect/>
          </a:stretch>
        </p:blipFill>
        <p:spPr>
          <a:xfrm>
            <a:off x="236364" y="4526031"/>
            <a:ext cx="4420033" cy="2210016"/>
          </a:xfrm>
          <a:prstGeom prst="rect">
            <a:avLst/>
          </a:prstGeom>
        </p:spPr>
      </p:pic>
      <p:sp>
        <p:nvSpPr>
          <p:cNvPr id="11" name="TextBox 10">
            <a:extLst>
              <a:ext uri="{FF2B5EF4-FFF2-40B4-BE49-F238E27FC236}">
                <a16:creationId xmlns:a16="http://schemas.microsoft.com/office/drawing/2014/main" id="{849F8209-DD57-4426-8222-FA744D516784}"/>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22</a:t>
            </a:r>
          </a:p>
        </p:txBody>
      </p:sp>
    </p:spTree>
    <p:extLst>
      <p:ext uri="{BB962C8B-B14F-4D97-AF65-F5344CB8AC3E}">
        <p14:creationId xmlns:p14="http://schemas.microsoft.com/office/powerpoint/2010/main" val="5927366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17"/>
          <p:cNvSpPr txBox="1">
            <a:spLocks noChangeArrowheads="1"/>
          </p:cNvSpPr>
          <p:nvPr/>
        </p:nvSpPr>
        <p:spPr bwMode="auto">
          <a:xfrm>
            <a:off x="324784" y="30274"/>
            <a:ext cx="3383272"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500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STRUCTURE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Rounded Rectangle 10"/>
          <p:cNvSpPr/>
          <p:nvPr/>
        </p:nvSpPr>
        <p:spPr>
          <a:xfrm>
            <a:off x="196347" y="2421034"/>
            <a:ext cx="927059" cy="258254"/>
          </a:xfrm>
          <a:prstGeom prst="round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Pre-chorus</a:t>
            </a:r>
            <a:endParaRPr lang="en-GB" sz="1000" b="1" dirty="0"/>
          </a:p>
        </p:txBody>
      </p:sp>
      <p:sp>
        <p:nvSpPr>
          <p:cNvPr id="12" name="Rounded Rectangle 11"/>
          <p:cNvSpPr/>
          <p:nvPr/>
        </p:nvSpPr>
        <p:spPr>
          <a:xfrm>
            <a:off x="196346" y="2754024"/>
            <a:ext cx="927059" cy="258254"/>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Refrain</a:t>
            </a:r>
            <a:endParaRPr lang="en-GB" sz="1000" b="1" dirty="0"/>
          </a:p>
        </p:txBody>
      </p:sp>
      <p:sp>
        <p:nvSpPr>
          <p:cNvPr id="13" name="Rounded Rectangle 12"/>
          <p:cNvSpPr/>
          <p:nvPr/>
        </p:nvSpPr>
        <p:spPr>
          <a:xfrm>
            <a:off x="196347" y="3420594"/>
            <a:ext cx="927059" cy="258254"/>
          </a:xfrm>
          <a:prstGeom prst="roundRect">
            <a:avLst/>
          </a:prstGeom>
          <a:solidFill>
            <a:srgbClr val="00B0F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Coda</a:t>
            </a:r>
            <a:endParaRPr lang="en-GB" sz="1000" b="1" dirty="0"/>
          </a:p>
        </p:txBody>
      </p:sp>
      <p:sp>
        <p:nvSpPr>
          <p:cNvPr id="14" name="Rounded Rectangle 13"/>
          <p:cNvSpPr/>
          <p:nvPr/>
        </p:nvSpPr>
        <p:spPr>
          <a:xfrm>
            <a:off x="196346" y="3090937"/>
            <a:ext cx="927059" cy="258254"/>
          </a:xfrm>
          <a:prstGeom prst="roundRect">
            <a:avLst/>
          </a:prstGeom>
          <a:solidFill>
            <a:schemeClr val="accent2">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Breakdown</a:t>
            </a:r>
            <a:endParaRPr lang="en-GB" sz="1000" b="1" dirty="0"/>
          </a:p>
        </p:txBody>
      </p:sp>
      <p:sp>
        <p:nvSpPr>
          <p:cNvPr id="16" name="Rounded Rectangle 15"/>
          <p:cNvSpPr/>
          <p:nvPr/>
        </p:nvSpPr>
        <p:spPr>
          <a:xfrm>
            <a:off x="196346" y="3750251"/>
            <a:ext cx="927059" cy="258254"/>
          </a:xfrm>
          <a:prstGeom prst="roundRect">
            <a:avLst/>
          </a:prstGeom>
          <a:solidFill>
            <a:schemeClr val="accent3">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Drop</a:t>
            </a:r>
            <a:endParaRPr lang="en-GB" sz="1000" b="1" dirty="0"/>
          </a:p>
        </p:txBody>
      </p:sp>
      <p:sp>
        <p:nvSpPr>
          <p:cNvPr id="17" name="Rounded Rectangle 16"/>
          <p:cNvSpPr/>
          <p:nvPr/>
        </p:nvSpPr>
        <p:spPr>
          <a:xfrm>
            <a:off x="196346" y="4087165"/>
            <a:ext cx="927059" cy="258254"/>
          </a:xfrm>
          <a:prstGeom prst="roundRect">
            <a:avLst/>
          </a:prstGeom>
          <a:solidFill>
            <a:schemeClr val="accent3">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Riser</a:t>
            </a:r>
            <a:endParaRPr lang="en-GB" sz="1000" b="1" dirty="0"/>
          </a:p>
        </p:txBody>
      </p:sp>
      <p:sp>
        <p:nvSpPr>
          <p:cNvPr id="18" name="Rounded Rectangle 17"/>
          <p:cNvSpPr/>
          <p:nvPr/>
        </p:nvSpPr>
        <p:spPr>
          <a:xfrm>
            <a:off x="196345" y="4562307"/>
            <a:ext cx="927059" cy="258254"/>
          </a:xfrm>
          <a:prstGeom prst="roundRect">
            <a:avLst/>
          </a:prstGeom>
          <a:solidFill>
            <a:schemeClr val="accent4">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Bridge</a:t>
            </a:r>
            <a:endParaRPr lang="en-GB" sz="1000" b="1" dirty="0"/>
          </a:p>
        </p:txBody>
      </p:sp>
      <p:sp>
        <p:nvSpPr>
          <p:cNvPr id="19" name="Rounded Rectangle 18"/>
          <p:cNvSpPr/>
          <p:nvPr/>
        </p:nvSpPr>
        <p:spPr>
          <a:xfrm>
            <a:off x="1326051" y="2421034"/>
            <a:ext cx="2667879" cy="258254"/>
          </a:xfrm>
          <a:prstGeom prst="roundRect">
            <a:avLst/>
          </a:prstGeom>
          <a:solidFill>
            <a:schemeClr val="accent6">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Build-up section before a chorus. </a:t>
            </a:r>
            <a:endParaRPr lang="en-GB" sz="1000" b="1" dirty="0"/>
          </a:p>
        </p:txBody>
      </p:sp>
      <p:sp>
        <p:nvSpPr>
          <p:cNvPr id="20" name="Rounded Rectangle 19"/>
          <p:cNvSpPr/>
          <p:nvPr/>
        </p:nvSpPr>
        <p:spPr>
          <a:xfrm>
            <a:off x="1326053" y="3420594"/>
            <a:ext cx="1816562" cy="261791"/>
          </a:xfrm>
          <a:prstGeom prst="roundRect">
            <a:avLst/>
          </a:prstGeom>
          <a:solidFill>
            <a:srgbClr val="00B0F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Brings the song to an end. Different to an outro. </a:t>
            </a:r>
            <a:endParaRPr lang="en-GB" sz="1000" b="1" dirty="0"/>
          </a:p>
        </p:txBody>
      </p:sp>
      <p:sp>
        <p:nvSpPr>
          <p:cNvPr id="21" name="Rounded Rectangle 20"/>
          <p:cNvSpPr/>
          <p:nvPr/>
        </p:nvSpPr>
        <p:spPr>
          <a:xfrm>
            <a:off x="1326053" y="3087014"/>
            <a:ext cx="1816562" cy="261791"/>
          </a:xfrm>
          <a:prstGeom prst="roundRect">
            <a:avLst/>
          </a:prstGeom>
          <a:solidFill>
            <a:schemeClr val="accent2">
              <a:lumMod val="75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Section where parts are stripped back. Often solos.</a:t>
            </a:r>
            <a:endParaRPr lang="en-GB" sz="1000" b="1" dirty="0"/>
          </a:p>
        </p:txBody>
      </p:sp>
      <p:sp>
        <p:nvSpPr>
          <p:cNvPr id="22" name="Rounded Rectangle 21"/>
          <p:cNvSpPr/>
          <p:nvPr/>
        </p:nvSpPr>
        <p:spPr>
          <a:xfrm>
            <a:off x="1326052" y="3737509"/>
            <a:ext cx="1816563" cy="270996"/>
          </a:xfrm>
          <a:prstGeom prst="roundRect">
            <a:avLst/>
          </a:prstGeom>
          <a:solidFill>
            <a:schemeClr val="accent3">
              <a:lumMod val="60000"/>
              <a:lumOff val="4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The end of a build-up section.</a:t>
            </a:r>
            <a:endParaRPr lang="en-GB" sz="1000" b="1" dirty="0"/>
          </a:p>
        </p:txBody>
      </p:sp>
      <p:sp>
        <p:nvSpPr>
          <p:cNvPr id="23" name="Rounded Rectangle 22"/>
          <p:cNvSpPr/>
          <p:nvPr/>
        </p:nvSpPr>
        <p:spPr>
          <a:xfrm>
            <a:off x="1326052" y="4063629"/>
            <a:ext cx="1816563" cy="350652"/>
          </a:xfrm>
          <a:prstGeom prst="roundRect">
            <a:avLst/>
          </a:prstGeom>
          <a:solidFill>
            <a:schemeClr val="accent3">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A sound that rises in pitch or volume</a:t>
            </a:r>
            <a:endParaRPr lang="en-GB" sz="1000" b="1" dirty="0"/>
          </a:p>
        </p:txBody>
      </p:sp>
      <p:sp>
        <p:nvSpPr>
          <p:cNvPr id="24" name="Rounded Rectangle 23"/>
          <p:cNvSpPr/>
          <p:nvPr/>
        </p:nvSpPr>
        <p:spPr>
          <a:xfrm>
            <a:off x="1326052" y="4516108"/>
            <a:ext cx="1816563" cy="350652"/>
          </a:xfrm>
          <a:prstGeom prst="roundRect">
            <a:avLst/>
          </a:prstGeom>
          <a:solidFill>
            <a:schemeClr val="accent4">
              <a:lumMod val="5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Either a pre-chorus or middle 8.</a:t>
            </a:r>
            <a:endParaRPr lang="en-GB" sz="1000" b="1" dirty="0"/>
          </a:p>
        </p:txBody>
      </p:sp>
      <p:sp>
        <p:nvSpPr>
          <p:cNvPr id="25" name="Rounded Rectangle 24"/>
          <p:cNvSpPr/>
          <p:nvPr/>
        </p:nvSpPr>
        <p:spPr>
          <a:xfrm>
            <a:off x="1326052" y="2754024"/>
            <a:ext cx="1380736" cy="258254"/>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A repeated lyric</a:t>
            </a:r>
            <a:endParaRPr lang="en-GB" sz="1000" b="1" dirty="0"/>
          </a:p>
        </p:txBody>
      </p:sp>
      <p:sp>
        <p:nvSpPr>
          <p:cNvPr id="26" name="Rounded Rectangle 25"/>
          <p:cNvSpPr/>
          <p:nvPr/>
        </p:nvSpPr>
        <p:spPr>
          <a:xfrm>
            <a:off x="196345" y="1037708"/>
            <a:ext cx="927059" cy="258254"/>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Intro</a:t>
            </a:r>
            <a:endParaRPr lang="en-GB" sz="1000" b="1" dirty="0"/>
          </a:p>
        </p:txBody>
      </p:sp>
      <p:sp>
        <p:nvSpPr>
          <p:cNvPr id="27" name="Rounded Rectangle 26"/>
          <p:cNvSpPr/>
          <p:nvPr/>
        </p:nvSpPr>
        <p:spPr>
          <a:xfrm>
            <a:off x="1247223" y="938495"/>
            <a:ext cx="2746708" cy="490912"/>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Might feature verse/chorus chord progression, stripped back instrumentation</a:t>
            </a:r>
            <a:endParaRPr lang="en-GB" sz="1000" b="1" dirty="0"/>
          </a:p>
        </p:txBody>
      </p:sp>
      <p:sp>
        <p:nvSpPr>
          <p:cNvPr id="28" name="Rounded Rectangle 27"/>
          <p:cNvSpPr/>
          <p:nvPr/>
        </p:nvSpPr>
        <p:spPr>
          <a:xfrm>
            <a:off x="196345" y="1448807"/>
            <a:ext cx="927059" cy="258254"/>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Verse</a:t>
            </a:r>
            <a:endParaRPr lang="en-GB" sz="1000" b="1" dirty="0"/>
          </a:p>
        </p:txBody>
      </p:sp>
      <p:sp>
        <p:nvSpPr>
          <p:cNvPr id="29" name="Rounded Rectangle 28"/>
          <p:cNvSpPr/>
          <p:nvPr/>
        </p:nvSpPr>
        <p:spPr>
          <a:xfrm>
            <a:off x="1273098" y="1458778"/>
            <a:ext cx="2720833" cy="312326"/>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Chords repeat, lyrics change. Tells the story of the song</a:t>
            </a:r>
            <a:endParaRPr lang="en-GB" sz="1000" b="1" dirty="0"/>
          </a:p>
        </p:txBody>
      </p:sp>
      <p:sp>
        <p:nvSpPr>
          <p:cNvPr id="30" name="Rounded Rectangle 29"/>
          <p:cNvSpPr/>
          <p:nvPr/>
        </p:nvSpPr>
        <p:spPr>
          <a:xfrm>
            <a:off x="196345" y="1867094"/>
            <a:ext cx="927059" cy="258254"/>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Chorus</a:t>
            </a:r>
            <a:endParaRPr lang="en-GB" sz="1000" b="1" dirty="0"/>
          </a:p>
        </p:txBody>
      </p:sp>
      <p:sp>
        <p:nvSpPr>
          <p:cNvPr id="31" name="Rounded Rectangle 30"/>
          <p:cNvSpPr/>
          <p:nvPr/>
        </p:nvSpPr>
        <p:spPr>
          <a:xfrm>
            <a:off x="1273098" y="1867094"/>
            <a:ext cx="2720833" cy="478614"/>
          </a:xfrm>
          <a:prstGeom prst="roundRect">
            <a:avLst/>
          </a:prstGeom>
          <a:solidFill>
            <a:srgbClr val="92D05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New chord sequence. Lyrics repeat every time. Often loud dynamics, full instrumentation. Might contain the name of the song.</a:t>
            </a:r>
            <a:endParaRPr lang="en-GB" sz="1000" b="1" dirty="0"/>
          </a:p>
        </p:txBody>
      </p:sp>
      <p:sp>
        <p:nvSpPr>
          <p:cNvPr id="33" name="Rectangle: Rounded Corners 3">
            <a:extLst>
              <a:ext uri="{FF2B5EF4-FFF2-40B4-BE49-F238E27FC236}">
                <a16:creationId xmlns:a16="http://schemas.microsoft.com/office/drawing/2014/main" id="{72F4DBB0-408A-A670-7410-5961429DB56A}"/>
              </a:ext>
            </a:extLst>
          </p:cNvPr>
          <p:cNvSpPr/>
          <p:nvPr/>
        </p:nvSpPr>
        <p:spPr>
          <a:xfrm>
            <a:off x="5623494" y="938495"/>
            <a:ext cx="1115121" cy="31195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Through-composed</a:t>
            </a:r>
          </a:p>
        </p:txBody>
      </p:sp>
      <p:sp>
        <p:nvSpPr>
          <p:cNvPr id="34" name="Rectangle: Rounded Corners 4">
            <a:extLst>
              <a:ext uri="{FF2B5EF4-FFF2-40B4-BE49-F238E27FC236}">
                <a16:creationId xmlns:a16="http://schemas.microsoft.com/office/drawing/2014/main" id="{DD34422E-50C6-3B12-8ECD-3BD5C203DAD1}"/>
              </a:ext>
            </a:extLst>
          </p:cNvPr>
          <p:cNvSpPr/>
          <p:nvPr/>
        </p:nvSpPr>
        <p:spPr>
          <a:xfrm>
            <a:off x="5737240" y="3824704"/>
            <a:ext cx="1115093" cy="27170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t>12 Bar Blues</a:t>
            </a:r>
          </a:p>
        </p:txBody>
      </p:sp>
      <p:sp>
        <p:nvSpPr>
          <p:cNvPr id="39" name="Text Box 17"/>
          <p:cNvSpPr txBox="1">
            <a:spLocks noChangeArrowheads="1"/>
          </p:cNvSpPr>
          <p:nvPr/>
        </p:nvSpPr>
        <p:spPr bwMode="auto">
          <a:xfrm>
            <a:off x="4925342" y="-25732"/>
            <a:ext cx="3383272"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5000" b="1" i="0" u="none" strike="noStrike" cap="none" normalizeH="0" baseline="0" dirty="0">
                <a:ln>
                  <a:noFill/>
                </a:ln>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FORM</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0" name="Rectangle: Rounded Corners 10">
            <a:extLst>
              <a:ext uri="{FF2B5EF4-FFF2-40B4-BE49-F238E27FC236}">
                <a16:creationId xmlns:a16="http://schemas.microsoft.com/office/drawing/2014/main" id="{DD1ED25C-BEA7-BCA4-00E3-51FE5BCBC6EF}"/>
              </a:ext>
            </a:extLst>
          </p:cNvPr>
          <p:cNvSpPr/>
          <p:nvPr/>
        </p:nvSpPr>
        <p:spPr>
          <a:xfrm>
            <a:off x="5936171" y="1915512"/>
            <a:ext cx="584778" cy="154870"/>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Arch</a:t>
            </a:r>
          </a:p>
        </p:txBody>
      </p:sp>
      <p:sp>
        <p:nvSpPr>
          <p:cNvPr id="41" name="Rectangle: Rounded Corners 13">
            <a:extLst>
              <a:ext uri="{FF2B5EF4-FFF2-40B4-BE49-F238E27FC236}">
                <a16:creationId xmlns:a16="http://schemas.microsoft.com/office/drawing/2014/main" id="{BFD87A63-F7C8-E402-D445-167F8AEC8234}"/>
              </a:ext>
            </a:extLst>
          </p:cNvPr>
          <p:cNvSpPr/>
          <p:nvPr/>
        </p:nvSpPr>
        <p:spPr>
          <a:xfrm>
            <a:off x="7534555" y="1970478"/>
            <a:ext cx="774059" cy="178146"/>
          </a:xfrm>
          <a:prstGeom prst="roundRect">
            <a:avLst/>
          </a:prstGeom>
          <a:solidFill>
            <a:schemeClr val="bg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Rondo</a:t>
            </a:r>
          </a:p>
        </p:txBody>
      </p:sp>
      <p:sp>
        <p:nvSpPr>
          <p:cNvPr id="42" name="Oval 41">
            <a:extLst>
              <a:ext uri="{FF2B5EF4-FFF2-40B4-BE49-F238E27FC236}">
                <a16:creationId xmlns:a16="http://schemas.microsoft.com/office/drawing/2014/main" id="{DBF8F3EE-B887-EE59-A7B9-F7F1637149CF}"/>
              </a:ext>
            </a:extLst>
          </p:cNvPr>
          <p:cNvSpPr/>
          <p:nvPr/>
        </p:nvSpPr>
        <p:spPr>
          <a:xfrm>
            <a:off x="5622588" y="2407028"/>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43" name="Oval 42">
            <a:extLst>
              <a:ext uri="{FF2B5EF4-FFF2-40B4-BE49-F238E27FC236}">
                <a16:creationId xmlns:a16="http://schemas.microsoft.com/office/drawing/2014/main" id="{9F2C2F3F-EFFA-6CD3-EE50-378DECD1CCC0}"/>
              </a:ext>
            </a:extLst>
          </p:cNvPr>
          <p:cNvSpPr/>
          <p:nvPr/>
        </p:nvSpPr>
        <p:spPr>
          <a:xfrm>
            <a:off x="5825577" y="2229315"/>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44" name="Oval 43">
            <a:extLst>
              <a:ext uri="{FF2B5EF4-FFF2-40B4-BE49-F238E27FC236}">
                <a16:creationId xmlns:a16="http://schemas.microsoft.com/office/drawing/2014/main" id="{64DD4EAB-8DCB-E4FE-F5B2-E917E760F519}"/>
              </a:ext>
            </a:extLst>
          </p:cNvPr>
          <p:cNvSpPr/>
          <p:nvPr/>
        </p:nvSpPr>
        <p:spPr>
          <a:xfrm>
            <a:off x="6049406" y="2093462"/>
            <a:ext cx="353086" cy="227936"/>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C</a:t>
            </a:r>
          </a:p>
        </p:txBody>
      </p:sp>
      <p:sp>
        <p:nvSpPr>
          <p:cNvPr id="45" name="Oval 44">
            <a:extLst>
              <a:ext uri="{FF2B5EF4-FFF2-40B4-BE49-F238E27FC236}">
                <a16:creationId xmlns:a16="http://schemas.microsoft.com/office/drawing/2014/main" id="{4C7E34FA-33FE-5195-183B-BE6C427B6AC8}"/>
              </a:ext>
            </a:extLst>
          </p:cNvPr>
          <p:cNvSpPr/>
          <p:nvPr/>
        </p:nvSpPr>
        <p:spPr>
          <a:xfrm>
            <a:off x="6294787" y="2229315"/>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46" name="Oval 45">
            <a:extLst>
              <a:ext uri="{FF2B5EF4-FFF2-40B4-BE49-F238E27FC236}">
                <a16:creationId xmlns:a16="http://schemas.microsoft.com/office/drawing/2014/main" id="{1D42162D-D3B1-213D-1D7A-AF6C9D77A355}"/>
              </a:ext>
            </a:extLst>
          </p:cNvPr>
          <p:cNvSpPr/>
          <p:nvPr/>
        </p:nvSpPr>
        <p:spPr>
          <a:xfrm>
            <a:off x="6436274" y="2413584"/>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47" name="Oval 46">
            <a:extLst>
              <a:ext uri="{FF2B5EF4-FFF2-40B4-BE49-F238E27FC236}">
                <a16:creationId xmlns:a16="http://schemas.microsoft.com/office/drawing/2014/main" id="{73AD1BCB-5C8B-4A6C-F1B7-406075CC771C}"/>
              </a:ext>
            </a:extLst>
          </p:cNvPr>
          <p:cNvSpPr/>
          <p:nvPr/>
        </p:nvSpPr>
        <p:spPr>
          <a:xfrm>
            <a:off x="7907497" y="1437505"/>
            <a:ext cx="353086" cy="250463"/>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D</a:t>
            </a:r>
          </a:p>
        </p:txBody>
      </p:sp>
      <p:sp>
        <p:nvSpPr>
          <p:cNvPr id="48" name="Oval 47">
            <a:extLst>
              <a:ext uri="{FF2B5EF4-FFF2-40B4-BE49-F238E27FC236}">
                <a16:creationId xmlns:a16="http://schemas.microsoft.com/office/drawing/2014/main" id="{B1EE8A10-9EBA-E3F4-F4D0-20E9F9DE15F4}"/>
              </a:ext>
            </a:extLst>
          </p:cNvPr>
          <p:cNvSpPr/>
          <p:nvPr/>
        </p:nvSpPr>
        <p:spPr>
          <a:xfrm>
            <a:off x="7013665" y="1957700"/>
            <a:ext cx="353086" cy="250463"/>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49" name="Oval 48">
            <a:extLst>
              <a:ext uri="{FF2B5EF4-FFF2-40B4-BE49-F238E27FC236}">
                <a16:creationId xmlns:a16="http://schemas.microsoft.com/office/drawing/2014/main" id="{126A8FD4-F051-E8FA-A202-AC19116878D9}"/>
              </a:ext>
            </a:extLst>
          </p:cNvPr>
          <p:cNvSpPr/>
          <p:nvPr/>
        </p:nvSpPr>
        <p:spPr>
          <a:xfrm>
            <a:off x="6824100" y="2121800"/>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50" name="Oval 49">
            <a:extLst>
              <a:ext uri="{FF2B5EF4-FFF2-40B4-BE49-F238E27FC236}">
                <a16:creationId xmlns:a16="http://schemas.microsoft.com/office/drawing/2014/main" id="{45D3AA30-EECF-3301-BC50-2A60BF1A3FCE}"/>
              </a:ext>
            </a:extLst>
          </p:cNvPr>
          <p:cNvSpPr/>
          <p:nvPr/>
        </p:nvSpPr>
        <p:spPr>
          <a:xfrm>
            <a:off x="7203230" y="1805075"/>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51" name="Oval 50">
            <a:extLst>
              <a:ext uri="{FF2B5EF4-FFF2-40B4-BE49-F238E27FC236}">
                <a16:creationId xmlns:a16="http://schemas.microsoft.com/office/drawing/2014/main" id="{BBDAFE02-841F-AA45-1255-B9A11017BD16}"/>
              </a:ext>
            </a:extLst>
          </p:cNvPr>
          <p:cNvSpPr/>
          <p:nvPr/>
        </p:nvSpPr>
        <p:spPr>
          <a:xfrm>
            <a:off x="7405560" y="1670561"/>
            <a:ext cx="353086" cy="25046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C</a:t>
            </a:r>
          </a:p>
        </p:txBody>
      </p:sp>
      <p:sp>
        <p:nvSpPr>
          <p:cNvPr id="52" name="Oval 51">
            <a:extLst>
              <a:ext uri="{FF2B5EF4-FFF2-40B4-BE49-F238E27FC236}">
                <a16:creationId xmlns:a16="http://schemas.microsoft.com/office/drawing/2014/main" id="{D4C7ED48-20E3-F195-6D5E-1A18CEB0B63D}"/>
              </a:ext>
            </a:extLst>
          </p:cNvPr>
          <p:cNvSpPr/>
          <p:nvPr/>
        </p:nvSpPr>
        <p:spPr>
          <a:xfrm>
            <a:off x="7670586" y="1534708"/>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a:t>A</a:t>
            </a:r>
            <a:endParaRPr lang="en-GB" sz="1050" dirty="0"/>
          </a:p>
        </p:txBody>
      </p:sp>
      <p:sp>
        <p:nvSpPr>
          <p:cNvPr id="53" name="Oval 52">
            <a:extLst>
              <a:ext uri="{FF2B5EF4-FFF2-40B4-BE49-F238E27FC236}">
                <a16:creationId xmlns:a16="http://schemas.microsoft.com/office/drawing/2014/main" id="{B6FAAEA1-04E1-994B-6594-5E310EC2F565}"/>
              </a:ext>
            </a:extLst>
          </p:cNvPr>
          <p:cNvSpPr/>
          <p:nvPr/>
        </p:nvSpPr>
        <p:spPr>
          <a:xfrm>
            <a:off x="7134402" y="2655076"/>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54" name="Oval 53">
            <a:extLst>
              <a:ext uri="{FF2B5EF4-FFF2-40B4-BE49-F238E27FC236}">
                <a16:creationId xmlns:a16="http://schemas.microsoft.com/office/drawing/2014/main" id="{EE0B597D-B979-0F3D-6661-0C4204ED59CE}"/>
              </a:ext>
            </a:extLst>
          </p:cNvPr>
          <p:cNvSpPr/>
          <p:nvPr/>
        </p:nvSpPr>
        <p:spPr>
          <a:xfrm>
            <a:off x="7464365" y="2646964"/>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55" name="Rectangle: Rounded Corners 46">
            <a:extLst>
              <a:ext uri="{FF2B5EF4-FFF2-40B4-BE49-F238E27FC236}">
                <a16:creationId xmlns:a16="http://schemas.microsoft.com/office/drawing/2014/main" id="{BDA895E1-2011-421B-753D-DBDBEA619916}"/>
              </a:ext>
            </a:extLst>
          </p:cNvPr>
          <p:cNvSpPr/>
          <p:nvPr/>
        </p:nvSpPr>
        <p:spPr>
          <a:xfrm>
            <a:off x="7091796" y="2453346"/>
            <a:ext cx="768021" cy="154870"/>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Binary</a:t>
            </a:r>
          </a:p>
        </p:txBody>
      </p:sp>
      <p:sp>
        <p:nvSpPr>
          <p:cNvPr id="56" name="Rectangle: Rounded Corners 47">
            <a:extLst>
              <a:ext uri="{FF2B5EF4-FFF2-40B4-BE49-F238E27FC236}">
                <a16:creationId xmlns:a16="http://schemas.microsoft.com/office/drawing/2014/main" id="{22E163B1-0AC6-92D2-409C-C69294491B91}"/>
              </a:ext>
            </a:extLst>
          </p:cNvPr>
          <p:cNvSpPr/>
          <p:nvPr/>
        </p:nvSpPr>
        <p:spPr>
          <a:xfrm>
            <a:off x="5867919" y="2860903"/>
            <a:ext cx="768021" cy="154870"/>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Ternary</a:t>
            </a:r>
          </a:p>
        </p:txBody>
      </p:sp>
      <p:sp>
        <p:nvSpPr>
          <p:cNvPr id="57" name="Oval 56">
            <a:extLst>
              <a:ext uri="{FF2B5EF4-FFF2-40B4-BE49-F238E27FC236}">
                <a16:creationId xmlns:a16="http://schemas.microsoft.com/office/drawing/2014/main" id="{BBB91084-3896-0755-D53A-3D3033725350}"/>
              </a:ext>
            </a:extLst>
          </p:cNvPr>
          <p:cNvSpPr/>
          <p:nvPr/>
        </p:nvSpPr>
        <p:spPr>
          <a:xfrm>
            <a:off x="5823729" y="3158554"/>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58" name="Oval 57">
            <a:extLst>
              <a:ext uri="{FF2B5EF4-FFF2-40B4-BE49-F238E27FC236}">
                <a16:creationId xmlns:a16="http://schemas.microsoft.com/office/drawing/2014/main" id="{A775F4C7-531E-C56B-B326-DC8737EE923A}"/>
              </a:ext>
            </a:extLst>
          </p:cNvPr>
          <p:cNvSpPr/>
          <p:nvPr/>
        </p:nvSpPr>
        <p:spPr>
          <a:xfrm>
            <a:off x="6095341" y="3067057"/>
            <a:ext cx="353086" cy="227936"/>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59" name="Oval 58">
            <a:extLst>
              <a:ext uri="{FF2B5EF4-FFF2-40B4-BE49-F238E27FC236}">
                <a16:creationId xmlns:a16="http://schemas.microsoft.com/office/drawing/2014/main" id="{B45A9573-95B1-0278-7143-FD3EFC71B64F}"/>
              </a:ext>
            </a:extLst>
          </p:cNvPr>
          <p:cNvSpPr/>
          <p:nvPr/>
        </p:nvSpPr>
        <p:spPr>
          <a:xfrm>
            <a:off x="6412462" y="3150185"/>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60" name="Rectangle: Rounded Corners 51">
            <a:extLst>
              <a:ext uri="{FF2B5EF4-FFF2-40B4-BE49-F238E27FC236}">
                <a16:creationId xmlns:a16="http://schemas.microsoft.com/office/drawing/2014/main" id="{040D528A-95C0-5177-C7E9-D10D6BF5DEF1}"/>
              </a:ext>
            </a:extLst>
          </p:cNvPr>
          <p:cNvSpPr/>
          <p:nvPr/>
        </p:nvSpPr>
        <p:spPr>
          <a:xfrm>
            <a:off x="7000643" y="3017170"/>
            <a:ext cx="1045483" cy="154870"/>
          </a:xfrm>
          <a:prstGeom prst="roundRect">
            <a:avLst/>
          </a:prstGeom>
          <a:solidFill>
            <a:schemeClr val="bg1">
              <a:lumMod val="75000"/>
              <a:lumOff val="2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solidFill>
                  <a:schemeClr val="tx1"/>
                </a:solidFill>
              </a:rPr>
              <a:t>Strophic</a:t>
            </a:r>
          </a:p>
        </p:txBody>
      </p:sp>
      <p:sp>
        <p:nvSpPr>
          <p:cNvPr id="61" name="Oval 60">
            <a:extLst>
              <a:ext uri="{FF2B5EF4-FFF2-40B4-BE49-F238E27FC236}">
                <a16:creationId xmlns:a16="http://schemas.microsoft.com/office/drawing/2014/main" id="{2CD8E746-4C7B-FACE-14A4-6FC9AA15D4F8}"/>
              </a:ext>
            </a:extLst>
          </p:cNvPr>
          <p:cNvSpPr/>
          <p:nvPr/>
        </p:nvSpPr>
        <p:spPr>
          <a:xfrm>
            <a:off x="7000643" y="3200033"/>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62" name="Oval 61">
            <a:extLst>
              <a:ext uri="{FF2B5EF4-FFF2-40B4-BE49-F238E27FC236}">
                <a16:creationId xmlns:a16="http://schemas.microsoft.com/office/drawing/2014/main" id="{96E91722-CECE-0975-D853-FCBDAE0D4E60}"/>
              </a:ext>
            </a:extLst>
          </p:cNvPr>
          <p:cNvSpPr/>
          <p:nvPr/>
        </p:nvSpPr>
        <p:spPr>
          <a:xfrm>
            <a:off x="7859817" y="3200033"/>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63" name="Oval 62">
            <a:extLst>
              <a:ext uri="{FF2B5EF4-FFF2-40B4-BE49-F238E27FC236}">
                <a16:creationId xmlns:a16="http://schemas.microsoft.com/office/drawing/2014/main" id="{7440286B-A80E-14CB-F90A-13A4385C61FD}"/>
              </a:ext>
            </a:extLst>
          </p:cNvPr>
          <p:cNvSpPr/>
          <p:nvPr/>
        </p:nvSpPr>
        <p:spPr>
          <a:xfrm>
            <a:off x="7582103" y="3205460"/>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64" name="Oval 63">
            <a:extLst>
              <a:ext uri="{FF2B5EF4-FFF2-40B4-BE49-F238E27FC236}">
                <a16:creationId xmlns:a16="http://schemas.microsoft.com/office/drawing/2014/main" id="{FC2F5E8F-7C8A-6838-E6B7-7DA68ED5BB05}"/>
              </a:ext>
            </a:extLst>
          </p:cNvPr>
          <p:cNvSpPr/>
          <p:nvPr/>
        </p:nvSpPr>
        <p:spPr>
          <a:xfrm>
            <a:off x="7293438" y="3200033"/>
            <a:ext cx="353086" cy="2279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66" name="Oval 65">
            <a:extLst>
              <a:ext uri="{FF2B5EF4-FFF2-40B4-BE49-F238E27FC236}">
                <a16:creationId xmlns:a16="http://schemas.microsoft.com/office/drawing/2014/main" id="{73AD1BCB-5C8B-4A6C-F1B7-406075CC771C}"/>
              </a:ext>
            </a:extLst>
          </p:cNvPr>
          <p:cNvSpPr/>
          <p:nvPr/>
        </p:nvSpPr>
        <p:spPr>
          <a:xfrm>
            <a:off x="6409341" y="1290841"/>
            <a:ext cx="353086" cy="250463"/>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D</a:t>
            </a:r>
          </a:p>
        </p:txBody>
      </p:sp>
      <p:sp>
        <p:nvSpPr>
          <p:cNvPr id="67" name="Oval 66">
            <a:extLst>
              <a:ext uri="{FF2B5EF4-FFF2-40B4-BE49-F238E27FC236}">
                <a16:creationId xmlns:a16="http://schemas.microsoft.com/office/drawing/2014/main" id="{B1EE8A10-9EBA-E3F4-F4D0-20E9F9DE15F4}"/>
              </a:ext>
            </a:extLst>
          </p:cNvPr>
          <p:cNvSpPr/>
          <p:nvPr/>
        </p:nvSpPr>
        <p:spPr>
          <a:xfrm>
            <a:off x="5798644" y="1306381"/>
            <a:ext cx="353086" cy="250463"/>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B</a:t>
            </a:r>
          </a:p>
        </p:txBody>
      </p:sp>
      <p:sp>
        <p:nvSpPr>
          <p:cNvPr id="68" name="Oval 67">
            <a:extLst>
              <a:ext uri="{FF2B5EF4-FFF2-40B4-BE49-F238E27FC236}">
                <a16:creationId xmlns:a16="http://schemas.microsoft.com/office/drawing/2014/main" id="{126A8FD4-F051-E8FA-A202-AC19116878D9}"/>
              </a:ext>
            </a:extLst>
          </p:cNvPr>
          <p:cNvSpPr/>
          <p:nvPr/>
        </p:nvSpPr>
        <p:spPr>
          <a:xfrm>
            <a:off x="5518824" y="1319409"/>
            <a:ext cx="353086" cy="250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A</a:t>
            </a:r>
          </a:p>
        </p:txBody>
      </p:sp>
      <p:sp>
        <p:nvSpPr>
          <p:cNvPr id="70" name="Oval 69">
            <a:extLst>
              <a:ext uri="{FF2B5EF4-FFF2-40B4-BE49-F238E27FC236}">
                <a16:creationId xmlns:a16="http://schemas.microsoft.com/office/drawing/2014/main" id="{BBDAFE02-841F-AA45-1255-B9A11017BD16}"/>
              </a:ext>
            </a:extLst>
          </p:cNvPr>
          <p:cNvSpPr/>
          <p:nvPr/>
        </p:nvSpPr>
        <p:spPr>
          <a:xfrm>
            <a:off x="6107005" y="1306381"/>
            <a:ext cx="353086" cy="250463"/>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C</a:t>
            </a:r>
          </a:p>
        </p:txBody>
      </p:sp>
      <p:sp>
        <p:nvSpPr>
          <p:cNvPr id="71" name="Oval 70">
            <a:extLst>
              <a:ext uri="{FF2B5EF4-FFF2-40B4-BE49-F238E27FC236}">
                <a16:creationId xmlns:a16="http://schemas.microsoft.com/office/drawing/2014/main" id="{D4C7ED48-20E3-F195-6D5E-1A18CEB0B63D}"/>
              </a:ext>
            </a:extLst>
          </p:cNvPr>
          <p:cNvSpPr/>
          <p:nvPr/>
        </p:nvSpPr>
        <p:spPr>
          <a:xfrm>
            <a:off x="6711677" y="1290841"/>
            <a:ext cx="353086" cy="250463"/>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dirty="0"/>
              <a:t>E</a:t>
            </a:r>
            <a:endParaRPr lang="en-GB" sz="1050" dirty="0"/>
          </a:p>
        </p:txBody>
      </p:sp>
      <p:pic>
        <p:nvPicPr>
          <p:cNvPr id="72" name="Picture 71"/>
          <p:cNvPicPr>
            <a:picLocks noChangeAspect="1"/>
          </p:cNvPicPr>
          <p:nvPr/>
        </p:nvPicPr>
        <p:blipFill>
          <a:blip r:embed="rId2"/>
          <a:stretch>
            <a:fillRect/>
          </a:stretch>
        </p:blipFill>
        <p:spPr>
          <a:xfrm>
            <a:off x="7523384" y="4815990"/>
            <a:ext cx="1267482" cy="702310"/>
          </a:xfrm>
          <a:prstGeom prst="rect">
            <a:avLst/>
          </a:prstGeom>
        </p:spPr>
      </p:pic>
      <p:sp>
        <p:nvSpPr>
          <p:cNvPr id="73" name="Equal 72"/>
          <p:cNvSpPr/>
          <p:nvPr/>
        </p:nvSpPr>
        <p:spPr>
          <a:xfrm>
            <a:off x="8139872" y="5518300"/>
            <a:ext cx="125816" cy="256885"/>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74" name="Picture 73"/>
          <p:cNvPicPr>
            <a:picLocks noChangeAspect="1"/>
          </p:cNvPicPr>
          <p:nvPr/>
        </p:nvPicPr>
        <p:blipFill>
          <a:blip r:embed="rId3"/>
          <a:stretch>
            <a:fillRect/>
          </a:stretch>
        </p:blipFill>
        <p:spPr>
          <a:xfrm>
            <a:off x="7494291" y="5793463"/>
            <a:ext cx="1270847" cy="702310"/>
          </a:xfrm>
          <a:prstGeom prst="rect">
            <a:avLst/>
          </a:prstGeom>
        </p:spPr>
      </p:pic>
      <p:pic>
        <p:nvPicPr>
          <p:cNvPr id="75" name="Picture 74"/>
          <p:cNvPicPr>
            <a:picLocks noChangeAspect="1"/>
          </p:cNvPicPr>
          <p:nvPr/>
        </p:nvPicPr>
        <p:blipFill>
          <a:blip r:embed="rId4"/>
          <a:stretch>
            <a:fillRect/>
          </a:stretch>
        </p:blipFill>
        <p:spPr>
          <a:xfrm>
            <a:off x="5882203" y="5338359"/>
            <a:ext cx="1054275" cy="1343769"/>
          </a:xfrm>
          <a:prstGeom prst="rect">
            <a:avLst/>
          </a:prstGeom>
        </p:spPr>
      </p:pic>
      <p:sp>
        <p:nvSpPr>
          <p:cNvPr id="2" name="TextBox 1"/>
          <p:cNvSpPr txBox="1"/>
          <p:nvPr/>
        </p:nvSpPr>
        <p:spPr>
          <a:xfrm>
            <a:off x="4925342" y="4238955"/>
            <a:ext cx="4089449" cy="400110"/>
          </a:xfrm>
          <a:prstGeom prst="rect">
            <a:avLst/>
          </a:prstGeom>
          <a:noFill/>
        </p:spPr>
        <p:txBody>
          <a:bodyPr wrap="square" rtlCol="0">
            <a:spAutoFit/>
          </a:bodyPr>
          <a:lstStyle/>
          <a:p>
            <a:r>
              <a:rPr lang="en-US" sz="1000" dirty="0"/>
              <a:t>A chord sequence used in blues, rock ‘n’ roll and rock. The Roman numerals represent the chords. (It sometimes ends with chord V or V7)</a:t>
            </a:r>
            <a:endParaRPr lang="en-GB" sz="1000" dirty="0"/>
          </a:p>
        </p:txBody>
      </p:sp>
      <p:graphicFrame>
        <p:nvGraphicFramePr>
          <p:cNvPr id="3" name="Table 2"/>
          <p:cNvGraphicFramePr>
            <a:graphicFrameLocks noGrp="1"/>
          </p:cNvGraphicFramePr>
          <p:nvPr/>
        </p:nvGraphicFramePr>
        <p:xfrm>
          <a:off x="77093" y="5102609"/>
          <a:ext cx="5314996" cy="1472532"/>
        </p:xfrm>
        <a:graphic>
          <a:graphicData uri="http://schemas.openxmlformats.org/drawingml/2006/table">
            <a:tbl>
              <a:tblPr firstRow="1" bandRow="1">
                <a:tableStyleId>{5C22544A-7EE6-4342-B048-85BDC9FD1C3A}</a:tableStyleId>
              </a:tblPr>
              <a:tblGrid>
                <a:gridCol w="2657498">
                  <a:extLst>
                    <a:ext uri="{9D8B030D-6E8A-4147-A177-3AD203B41FA5}">
                      <a16:colId xmlns:a16="http://schemas.microsoft.com/office/drawing/2014/main" val="1891111202"/>
                    </a:ext>
                  </a:extLst>
                </a:gridCol>
                <a:gridCol w="2657498">
                  <a:extLst>
                    <a:ext uri="{9D8B030D-6E8A-4147-A177-3AD203B41FA5}">
                      <a16:colId xmlns:a16="http://schemas.microsoft.com/office/drawing/2014/main" val="3629719639"/>
                    </a:ext>
                  </a:extLst>
                </a:gridCol>
              </a:tblGrid>
              <a:tr h="245422">
                <a:tc>
                  <a:txBody>
                    <a:bodyPr/>
                    <a:lstStyle/>
                    <a:p>
                      <a:r>
                        <a:rPr lang="en-US" sz="1000" dirty="0"/>
                        <a:t>Genre</a:t>
                      </a:r>
                      <a:endParaRPr lang="en-GB" sz="1000" dirty="0"/>
                    </a:p>
                  </a:txBody>
                  <a:tcPr/>
                </a:tc>
                <a:tc>
                  <a:txBody>
                    <a:bodyPr/>
                    <a:lstStyle/>
                    <a:p>
                      <a:r>
                        <a:rPr lang="en-US" sz="1000" dirty="0"/>
                        <a:t>Typical structure/form</a:t>
                      </a:r>
                      <a:endParaRPr lang="en-GB" sz="1000" dirty="0"/>
                    </a:p>
                  </a:txBody>
                  <a:tcPr/>
                </a:tc>
                <a:extLst>
                  <a:ext uri="{0D108BD9-81ED-4DB2-BD59-A6C34878D82A}">
                    <a16:rowId xmlns:a16="http://schemas.microsoft.com/office/drawing/2014/main" val="3121518901"/>
                  </a:ext>
                </a:extLst>
              </a:tr>
              <a:tr h="245422">
                <a:tc>
                  <a:txBody>
                    <a:bodyPr/>
                    <a:lstStyle/>
                    <a:p>
                      <a:r>
                        <a:rPr lang="en-US" sz="1000" dirty="0"/>
                        <a:t>Rock ‘n’ roll</a:t>
                      </a:r>
                      <a:endParaRPr lang="en-GB" sz="1000" dirty="0"/>
                    </a:p>
                  </a:txBody>
                  <a:tcPr/>
                </a:tc>
                <a:tc>
                  <a:txBody>
                    <a:bodyPr/>
                    <a:lstStyle/>
                    <a:p>
                      <a:r>
                        <a:rPr lang="en-US" sz="1000" dirty="0"/>
                        <a:t>12 bar blues</a:t>
                      </a:r>
                      <a:endParaRPr lang="en-GB" sz="1000" dirty="0"/>
                    </a:p>
                  </a:txBody>
                  <a:tcPr/>
                </a:tc>
                <a:extLst>
                  <a:ext uri="{0D108BD9-81ED-4DB2-BD59-A6C34878D82A}">
                    <a16:rowId xmlns:a16="http://schemas.microsoft.com/office/drawing/2014/main" val="270655364"/>
                  </a:ext>
                </a:extLst>
              </a:tr>
              <a:tr h="245422">
                <a:tc>
                  <a:txBody>
                    <a:bodyPr/>
                    <a:lstStyle/>
                    <a:p>
                      <a:r>
                        <a:rPr lang="en-US" sz="1000" dirty="0"/>
                        <a:t>Rock</a:t>
                      </a:r>
                      <a:endParaRPr lang="en-GB" sz="1000" dirty="0"/>
                    </a:p>
                  </a:txBody>
                  <a:tcPr/>
                </a:tc>
                <a:tc>
                  <a:txBody>
                    <a:bodyPr/>
                    <a:lstStyle/>
                    <a:p>
                      <a:r>
                        <a:rPr lang="en-US" sz="1000" dirty="0"/>
                        <a:t>Verse/chorus,</a:t>
                      </a:r>
                      <a:r>
                        <a:rPr lang="en-US" sz="1000" baseline="0" dirty="0"/>
                        <a:t> 12 bar blues</a:t>
                      </a:r>
                      <a:endParaRPr lang="en-GB" sz="1000" dirty="0"/>
                    </a:p>
                  </a:txBody>
                  <a:tcPr/>
                </a:tc>
                <a:extLst>
                  <a:ext uri="{0D108BD9-81ED-4DB2-BD59-A6C34878D82A}">
                    <a16:rowId xmlns:a16="http://schemas.microsoft.com/office/drawing/2014/main" val="728290351"/>
                  </a:ext>
                </a:extLst>
              </a:tr>
              <a:tr h="245422">
                <a:tc>
                  <a:txBody>
                    <a:bodyPr/>
                    <a:lstStyle/>
                    <a:p>
                      <a:r>
                        <a:rPr lang="en-US" sz="1000" dirty="0"/>
                        <a:t>Folk</a:t>
                      </a:r>
                      <a:r>
                        <a:rPr lang="en-US" sz="1000" baseline="0" dirty="0"/>
                        <a:t> </a:t>
                      </a:r>
                      <a:endParaRPr lang="en-GB" sz="1000" dirty="0"/>
                    </a:p>
                  </a:txBody>
                  <a:tcPr/>
                </a:tc>
                <a:tc>
                  <a:txBody>
                    <a:bodyPr/>
                    <a:lstStyle/>
                    <a:p>
                      <a:r>
                        <a:rPr lang="en-US" sz="1000" dirty="0"/>
                        <a:t>Verse/chorus, strophic</a:t>
                      </a:r>
                      <a:endParaRPr lang="en-GB" sz="1000" dirty="0"/>
                    </a:p>
                  </a:txBody>
                  <a:tcPr/>
                </a:tc>
                <a:extLst>
                  <a:ext uri="{0D108BD9-81ED-4DB2-BD59-A6C34878D82A}">
                    <a16:rowId xmlns:a16="http://schemas.microsoft.com/office/drawing/2014/main" val="3512416783"/>
                  </a:ext>
                </a:extLst>
              </a:tr>
              <a:tr h="245422">
                <a:tc>
                  <a:txBody>
                    <a:bodyPr/>
                    <a:lstStyle/>
                    <a:p>
                      <a:r>
                        <a:rPr lang="en-US" sz="1000" dirty="0"/>
                        <a:t>Dance</a:t>
                      </a:r>
                      <a:endParaRPr lang="en-GB" sz="1000" dirty="0"/>
                    </a:p>
                  </a:txBody>
                  <a:tcPr/>
                </a:tc>
                <a:tc>
                  <a:txBody>
                    <a:bodyPr/>
                    <a:lstStyle/>
                    <a:p>
                      <a:r>
                        <a:rPr lang="en-US" sz="1000" dirty="0"/>
                        <a:t>Through-composed, binary, verse/chorus</a:t>
                      </a:r>
                      <a:endParaRPr lang="en-GB" sz="1000" dirty="0"/>
                    </a:p>
                  </a:txBody>
                  <a:tcPr/>
                </a:tc>
                <a:extLst>
                  <a:ext uri="{0D108BD9-81ED-4DB2-BD59-A6C34878D82A}">
                    <a16:rowId xmlns:a16="http://schemas.microsoft.com/office/drawing/2014/main" val="2232590021"/>
                  </a:ext>
                </a:extLst>
              </a:tr>
              <a:tr h="245422">
                <a:tc>
                  <a:txBody>
                    <a:bodyPr/>
                    <a:lstStyle/>
                    <a:p>
                      <a:r>
                        <a:rPr lang="en-US" sz="1000" dirty="0"/>
                        <a:t>Hip hop</a:t>
                      </a:r>
                      <a:endParaRPr lang="en-GB" sz="1000" dirty="0"/>
                    </a:p>
                  </a:txBody>
                  <a:tcPr/>
                </a:tc>
                <a:tc>
                  <a:txBody>
                    <a:bodyPr/>
                    <a:lstStyle/>
                    <a:p>
                      <a:r>
                        <a:rPr lang="en-US" sz="1000" dirty="0"/>
                        <a:t>Strophic, verse/chorus</a:t>
                      </a:r>
                      <a:endParaRPr lang="en-GB" sz="1000" dirty="0"/>
                    </a:p>
                  </a:txBody>
                  <a:tcPr/>
                </a:tc>
                <a:extLst>
                  <a:ext uri="{0D108BD9-81ED-4DB2-BD59-A6C34878D82A}">
                    <a16:rowId xmlns:a16="http://schemas.microsoft.com/office/drawing/2014/main" val="2559471355"/>
                  </a:ext>
                </a:extLst>
              </a:tr>
            </a:tbl>
          </a:graphicData>
        </a:graphic>
      </p:graphicFrame>
      <p:sp>
        <p:nvSpPr>
          <p:cNvPr id="4" name="TextBox 3"/>
          <p:cNvSpPr txBox="1"/>
          <p:nvPr/>
        </p:nvSpPr>
        <p:spPr>
          <a:xfrm>
            <a:off x="5689700" y="4801231"/>
            <a:ext cx="1369396" cy="400110"/>
          </a:xfrm>
          <a:prstGeom prst="rect">
            <a:avLst/>
          </a:prstGeom>
          <a:noFill/>
        </p:spPr>
        <p:txBody>
          <a:bodyPr wrap="square" rtlCol="0">
            <a:spAutoFit/>
          </a:bodyPr>
          <a:lstStyle/>
          <a:p>
            <a:r>
              <a:rPr lang="en-US" sz="1000" dirty="0"/>
              <a:t>Here is an example of the 12 bar blues in C.</a:t>
            </a:r>
            <a:endParaRPr lang="en-GB" sz="1000" dirty="0"/>
          </a:p>
        </p:txBody>
      </p:sp>
      <p:sp>
        <p:nvSpPr>
          <p:cNvPr id="65" name="TextBox 64">
            <a:extLst>
              <a:ext uri="{FF2B5EF4-FFF2-40B4-BE49-F238E27FC236}">
                <a16:creationId xmlns:a16="http://schemas.microsoft.com/office/drawing/2014/main" id="{CD6F51E7-D2B9-4D7D-8EC3-53D9F976A7A4}"/>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23</a:t>
            </a:r>
          </a:p>
        </p:txBody>
      </p:sp>
    </p:spTree>
    <p:extLst>
      <p:ext uri="{BB962C8B-B14F-4D97-AF65-F5344CB8AC3E}">
        <p14:creationId xmlns:p14="http://schemas.microsoft.com/office/powerpoint/2010/main" val="300682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5"/>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73"/>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25" grpId="0" animBg="1"/>
      <p:bldP spid="27" grpId="0" animBg="1"/>
      <p:bldP spid="7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F24B988-AF10-48BF-BC3F-12B488098DD7}"/>
              </a:ext>
            </a:extLst>
          </p:cNvPr>
          <p:cNvSpPr txBox="1"/>
          <p:nvPr/>
        </p:nvSpPr>
        <p:spPr>
          <a:xfrm>
            <a:off x="8601411" y="6394800"/>
            <a:ext cx="435011" cy="307777"/>
          </a:xfrm>
          <a:prstGeom prst="rect">
            <a:avLst/>
          </a:prstGeom>
          <a:solidFill>
            <a:srgbClr val="002060"/>
          </a:solidFill>
        </p:spPr>
        <p:txBody>
          <a:bodyPr wrap="square" rtlCol="0">
            <a:spAutoFit/>
          </a:bodyPr>
          <a:lstStyle/>
          <a:p>
            <a:r>
              <a:rPr lang="en-GB" sz="1400" dirty="0">
                <a:solidFill>
                  <a:schemeClr val="bg1"/>
                </a:solidFill>
              </a:rPr>
              <a:t>24</a:t>
            </a:r>
          </a:p>
        </p:txBody>
      </p:sp>
      <p:sp>
        <p:nvSpPr>
          <p:cNvPr id="7" name="Title 1">
            <a:extLst>
              <a:ext uri="{FF2B5EF4-FFF2-40B4-BE49-F238E27FC236}">
                <a16:creationId xmlns:a16="http://schemas.microsoft.com/office/drawing/2014/main" id="{FAB54B15-8458-4696-8AAD-70352BD5F9ED}"/>
              </a:ext>
            </a:extLst>
          </p:cNvPr>
          <p:cNvSpPr>
            <a:spLocks noGrp="1"/>
          </p:cNvSpPr>
          <p:nvPr>
            <p:ph type="title"/>
          </p:nvPr>
        </p:nvSpPr>
        <p:spPr>
          <a:xfrm>
            <a:off x="1842325" y="543902"/>
            <a:ext cx="7886700" cy="1045230"/>
          </a:xfrm>
        </p:spPr>
        <p:txBody>
          <a:bodyPr>
            <a:normAutofit/>
          </a:bodyPr>
          <a:lstStyle/>
          <a:p>
            <a:r>
              <a:rPr lang="en-GB" sz="2800" dirty="0"/>
              <a:t>Content Area 4: Sound Creation</a:t>
            </a:r>
          </a:p>
        </p:txBody>
      </p:sp>
      <p:graphicFrame>
        <p:nvGraphicFramePr>
          <p:cNvPr id="8" name="Table 11">
            <a:extLst>
              <a:ext uri="{FF2B5EF4-FFF2-40B4-BE49-F238E27FC236}">
                <a16:creationId xmlns:a16="http://schemas.microsoft.com/office/drawing/2014/main" id="{55AB4CE2-25C2-4A72-878B-16FDFE691925}"/>
              </a:ext>
            </a:extLst>
          </p:cNvPr>
          <p:cNvGraphicFramePr>
            <a:graphicFrameLocks noGrp="1"/>
          </p:cNvGraphicFramePr>
          <p:nvPr>
            <p:extLst>
              <p:ext uri="{D42A27DB-BD31-4B8C-83A1-F6EECF244321}">
                <p14:modId xmlns:p14="http://schemas.microsoft.com/office/powerpoint/2010/main" val="360933595"/>
              </p:ext>
            </p:extLst>
          </p:nvPr>
        </p:nvGraphicFramePr>
        <p:xfrm>
          <a:off x="2151530" y="1848504"/>
          <a:ext cx="4528969" cy="1889760"/>
        </p:xfrm>
        <a:graphic>
          <a:graphicData uri="http://schemas.openxmlformats.org/drawingml/2006/table">
            <a:tbl>
              <a:tblPr firstRow="1" bandRow="1">
                <a:tableStyleId>{5C22544A-7EE6-4342-B048-85BDC9FD1C3A}</a:tableStyleId>
              </a:tblPr>
              <a:tblGrid>
                <a:gridCol w="1426571">
                  <a:extLst>
                    <a:ext uri="{9D8B030D-6E8A-4147-A177-3AD203B41FA5}">
                      <a16:colId xmlns:a16="http://schemas.microsoft.com/office/drawing/2014/main" val="2745688893"/>
                    </a:ext>
                  </a:extLst>
                </a:gridCol>
                <a:gridCol w="3102398">
                  <a:extLst>
                    <a:ext uri="{9D8B030D-6E8A-4147-A177-3AD203B41FA5}">
                      <a16:colId xmlns:a16="http://schemas.microsoft.com/office/drawing/2014/main" val="2428675355"/>
                    </a:ext>
                  </a:extLst>
                </a:gridCol>
              </a:tblGrid>
              <a:tr h="282942">
                <a:tc>
                  <a:txBody>
                    <a:bodyPr/>
                    <a:lstStyle/>
                    <a:p>
                      <a:r>
                        <a:rPr lang="en-GB" sz="1400" dirty="0">
                          <a:solidFill>
                            <a:schemeClr val="tx1"/>
                          </a:solidFill>
                        </a:rPr>
                        <a:t>Component Number</a:t>
                      </a:r>
                    </a:p>
                  </a:txBody>
                  <a:tcPr>
                    <a:solidFill>
                      <a:schemeClr val="accent2">
                        <a:lumMod val="40000"/>
                        <a:lumOff val="60000"/>
                      </a:schemeClr>
                    </a:solidFill>
                  </a:tcPr>
                </a:tc>
                <a:tc>
                  <a:txBody>
                    <a:bodyPr/>
                    <a:lstStyle/>
                    <a:p>
                      <a:r>
                        <a:rPr lang="en-GB" sz="1400" dirty="0">
                          <a:solidFill>
                            <a:schemeClr val="tx1"/>
                          </a:solidFill>
                        </a:rPr>
                        <a:t>Component</a:t>
                      </a:r>
                    </a:p>
                  </a:txBody>
                  <a:tcPr>
                    <a:solidFill>
                      <a:schemeClr val="accent2">
                        <a:lumMod val="40000"/>
                        <a:lumOff val="60000"/>
                      </a:schemeClr>
                    </a:solidFill>
                  </a:tcPr>
                </a:tc>
                <a:extLst>
                  <a:ext uri="{0D108BD9-81ED-4DB2-BD59-A6C34878D82A}">
                    <a16:rowId xmlns:a16="http://schemas.microsoft.com/office/drawing/2014/main" val="134177838"/>
                  </a:ext>
                </a:extLst>
              </a:tr>
              <a:tr h="462254">
                <a:tc>
                  <a:txBody>
                    <a:bodyPr/>
                    <a:lstStyle/>
                    <a:p>
                      <a:r>
                        <a:rPr lang="en-GB" sz="1400" dirty="0"/>
                        <a:t>4.1</a:t>
                      </a:r>
                    </a:p>
                  </a:txBody>
                  <a:tcPr>
                    <a:solidFill>
                      <a:schemeClr val="accent4">
                        <a:lumMod val="40000"/>
                        <a:lumOff val="60000"/>
                      </a:schemeClr>
                    </a:solidFill>
                  </a:tcPr>
                </a:tc>
                <a:tc>
                  <a:txBody>
                    <a:bodyPr/>
                    <a:lstStyle/>
                    <a:p>
                      <a:r>
                        <a:rPr lang="en-GB" sz="1400" dirty="0"/>
                        <a:t>Sound creation:</a:t>
                      </a:r>
                    </a:p>
                    <a:p>
                      <a:r>
                        <a:rPr lang="en-GB" sz="1400" dirty="0"/>
                        <a:t>4.1.1. Forms of media</a:t>
                      </a:r>
                    </a:p>
                    <a:p>
                      <a:r>
                        <a:rPr lang="en-GB" sz="1400" dirty="0"/>
                        <a:t>4.1.2. Types of sound creation</a:t>
                      </a:r>
                    </a:p>
                    <a:p>
                      <a:r>
                        <a:rPr lang="en-GB" sz="1400" dirty="0"/>
                        <a:t>4.1.3. Methods of sound creation</a:t>
                      </a:r>
                    </a:p>
                    <a:p>
                      <a:r>
                        <a:rPr lang="en-GB" sz="1400" dirty="0"/>
                        <a:t>4.1.4. Arranging sounds</a:t>
                      </a:r>
                    </a:p>
                    <a:p>
                      <a:r>
                        <a:rPr lang="en-GB" sz="1400" dirty="0"/>
                        <a:t>4.1.5 Exporting sound creation</a:t>
                      </a:r>
                    </a:p>
                  </a:txBody>
                  <a:tcPr>
                    <a:solidFill>
                      <a:schemeClr val="accent4">
                        <a:lumMod val="40000"/>
                        <a:lumOff val="60000"/>
                      </a:schemeClr>
                    </a:solidFill>
                  </a:tcPr>
                </a:tc>
                <a:extLst>
                  <a:ext uri="{0D108BD9-81ED-4DB2-BD59-A6C34878D82A}">
                    <a16:rowId xmlns:a16="http://schemas.microsoft.com/office/drawing/2014/main" val="1482925620"/>
                  </a:ext>
                </a:extLst>
              </a:tr>
            </a:tbl>
          </a:graphicData>
        </a:graphic>
      </p:graphicFrame>
      <p:sp>
        <p:nvSpPr>
          <p:cNvPr id="9" name="TextBox 8">
            <a:extLst>
              <a:ext uri="{FF2B5EF4-FFF2-40B4-BE49-F238E27FC236}">
                <a16:creationId xmlns:a16="http://schemas.microsoft.com/office/drawing/2014/main" id="{5FFC189C-CC15-4AD2-A94C-B6F76CC61B6C}"/>
              </a:ext>
            </a:extLst>
          </p:cNvPr>
          <p:cNvSpPr txBox="1"/>
          <p:nvPr/>
        </p:nvSpPr>
        <p:spPr>
          <a:xfrm>
            <a:off x="473336" y="5214832"/>
            <a:ext cx="8197327" cy="738664"/>
          </a:xfrm>
          <a:prstGeom prst="rect">
            <a:avLst/>
          </a:prstGeom>
          <a:noFill/>
        </p:spPr>
        <p:txBody>
          <a:bodyPr wrap="square" rtlCol="0">
            <a:spAutoFit/>
          </a:bodyPr>
          <a:lstStyle/>
          <a:p>
            <a:pPr marL="285750" indent="-285750">
              <a:buFont typeface="Arial" panose="020B0604020202020204" pitchFamily="34" charset="0"/>
              <a:buChar char="•"/>
            </a:pPr>
            <a:r>
              <a:rPr lang="en-GB" sz="1400" dirty="0"/>
              <a:t>We learn about how sound is used in different types of media, so that we can create our own.</a:t>
            </a:r>
          </a:p>
          <a:p>
            <a:pPr marL="285750" indent="-285750">
              <a:buFont typeface="Arial" panose="020B0604020202020204" pitchFamily="34" charset="0"/>
              <a:buChar char="•"/>
            </a:pPr>
            <a:r>
              <a:rPr lang="en-GB" sz="1400" dirty="0"/>
              <a:t>We learn how to produce sound using different types and methods, so we can create sound for media.</a:t>
            </a:r>
          </a:p>
          <a:p>
            <a:pPr marL="285750" indent="-285750">
              <a:buFont typeface="Arial" panose="020B0604020202020204" pitchFamily="34" charset="0"/>
              <a:buChar char="•"/>
            </a:pPr>
            <a:r>
              <a:rPr lang="en-GB" sz="1400" dirty="0"/>
              <a:t>We learn how to arrange and export our sound creations, so that we can deliver a finished product.</a:t>
            </a:r>
          </a:p>
        </p:txBody>
      </p:sp>
      <p:sp>
        <p:nvSpPr>
          <p:cNvPr id="10" name="Speech Bubble: Oval 9">
            <a:extLst>
              <a:ext uri="{FF2B5EF4-FFF2-40B4-BE49-F238E27FC236}">
                <a16:creationId xmlns:a16="http://schemas.microsoft.com/office/drawing/2014/main" id="{31C2A5D4-2A05-4FD5-BEBE-644873398CD9}"/>
              </a:ext>
            </a:extLst>
          </p:cNvPr>
          <p:cNvSpPr/>
          <p:nvPr/>
        </p:nvSpPr>
        <p:spPr>
          <a:xfrm>
            <a:off x="161364" y="4333601"/>
            <a:ext cx="1807284" cy="65887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we learn?</a:t>
            </a:r>
          </a:p>
        </p:txBody>
      </p:sp>
    </p:spTree>
    <p:extLst>
      <p:ext uri="{BB962C8B-B14F-4D97-AF65-F5344CB8AC3E}">
        <p14:creationId xmlns:p14="http://schemas.microsoft.com/office/powerpoint/2010/main" val="31757286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5EF76-97CD-4AAC-8C77-1725F99728AD}"/>
              </a:ext>
            </a:extLst>
          </p:cNvPr>
          <p:cNvSpPr>
            <a:spLocks noGrp="1"/>
          </p:cNvSpPr>
          <p:nvPr>
            <p:ph type="ctrTitle"/>
          </p:nvPr>
        </p:nvSpPr>
        <p:spPr>
          <a:xfrm>
            <a:off x="2408150" y="29310"/>
            <a:ext cx="4327699" cy="323015"/>
          </a:xfrm>
        </p:spPr>
        <p:txBody>
          <a:bodyPr>
            <a:normAutofit/>
          </a:bodyPr>
          <a:lstStyle/>
          <a:p>
            <a:r>
              <a:rPr lang="en-GB" sz="1400" dirty="0"/>
              <a:t>Content Area 4: Sound Creation Knowledge Organiser</a:t>
            </a:r>
          </a:p>
        </p:txBody>
      </p:sp>
      <p:graphicFrame>
        <p:nvGraphicFramePr>
          <p:cNvPr id="4" name="Table 4">
            <a:extLst>
              <a:ext uri="{FF2B5EF4-FFF2-40B4-BE49-F238E27FC236}">
                <a16:creationId xmlns:a16="http://schemas.microsoft.com/office/drawing/2014/main" id="{8945F451-158E-48DC-8D83-803AFDCFCD4E}"/>
              </a:ext>
            </a:extLst>
          </p:cNvPr>
          <p:cNvGraphicFramePr>
            <a:graphicFrameLocks noGrp="1"/>
          </p:cNvGraphicFramePr>
          <p:nvPr/>
        </p:nvGraphicFramePr>
        <p:xfrm>
          <a:off x="98612" y="352325"/>
          <a:ext cx="8946773" cy="3301358"/>
        </p:xfrm>
        <a:graphic>
          <a:graphicData uri="http://schemas.openxmlformats.org/drawingml/2006/table">
            <a:tbl>
              <a:tblPr firstRow="1" bandRow="1">
                <a:tableStyleId>{5C22544A-7EE6-4342-B048-85BDC9FD1C3A}</a:tableStyleId>
              </a:tblPr>
              <a:tblGrid>
                <a:gridCol w="994052">
                  <a:extLst>
                    <a:ext uri="{9D8B030D-6E8A-4147-A177-3AD203B41FA5}">
                      <a16:colId xmlns:a16="http://schemas.microsoft.com/office/drawing/2014/main" val="3468103485"/>
                    </a:ext>
                  </a:extLst>
                </a:gridCol>
                <a:gridCol w="994052">
                  <a:extLst>
                    <a:ext uri="{9D8B030D-6E8A-4147-A177-3AD203B41FA5}">
                      <a16:colId xmlns:a16="http://schemas.microsoft.com/office/drawing/2014/main" val="4164579724"/>
                    </a:ext>
                  </a:extLst>
                </a:gridCol>
                <a:gridCol w="994052">
                  <a:extLst>
                    <a:ext uri="{9D8B030D-6E8A-4147-A177-3AD203B41FA5}">
                      <a16:colId xmlns:a16="http://schemas.microsoft.com/office/drawing/2014/main" val="3963940161"/>
                    </a:ext>
                  </a:extLst>
                </a:gridCol>
                <a:gridCol w="870342">
                  <a:extLst>
                    <a:ext uri="{9D8B030D-6E8A-4147-A177-3AD203B41FA5}">
                      <a16:colId xmlns:a16="http://schemas.microsoft.com/office/drawing/2014/main" val="2871682532"/>
                    </a:ext>
                  </a:extLst>
                </a:gridCol>
                <a:gridCol w="985877">
                  <a:extLst>
                    <a:ext uri="{9D8B030D-6E8A-4147-A177-3AD203B41FA5}">
                      <a16:colId xmlns:a16="http://schemas.microsoft.com/office/drawing/2014/main" val="3396809236"/>
                    </a:ext>
                  </a:extLst>
                </a:gridCol>
                <a:gridCol w="876335">
                  <a:extLst>
                    <a:ext uri="{9D8B030D-6E8A-4147-A177-3AD203B41FA5}">
                      <a16:colId xmlns:a16="http://schemas.microsoft.com/office/drawing/2014/main" val="160341059"/>
                    </a:ext>
                  </a:extLst>
                </a:gridCol>
                <a:gridCol w="1243959">
                  <a:extLst>
                    <a:ext uri="{9D8B030D-6E8A-4147-A177-3AD203B41FA5}">
                      <a16:colId xmlns:a16="http://schemas.microsoft.com/office/drawing/2014/main" val="3823127965"/>
                    </a:ext>
                  </a:extLst>
                </a:gridCol>
                <a:gridCol w="994052">
                  <a:extLst>
                    <a:ext uri="{9D8B030D-6E8A-4147-A177-3AD203B41FA5}">
                      <a16:colId xmlns:a16="http://schemas.microsoft.com/office/drawing/2014/main" val="3095687678"/>
                    </a:ext>
                  </a:extLst>
                </a:gridCol>
                <a:gridCol w="994052">
                  <a:extLst>
                    <a:ext uri="{9D8B030D-6E8A-4147-A177-3AD203B41FA5}">
                      <a16:colId xmlns:a16="http://schemas.microsoft.com/office/drawing/2014/main" val="582660683"/>
                    </a:ext>
                  </a:extLst>
                </a:gridCol>
              </a:tblGrid>
              <a:tr h="288364">
                <a:tc>
                  <a:txBody>
                    <a:bodyPr/>
                    <a:lstStyle/>
                    <a:p>
                      <a:pPr algn="ctr"/>
                      <a:r>
                        <a:rPr lang="en-GB" sz="800" dirty="0"/>
                        <a:t>Video games</a:t>
                      </a:r>
                    </a:p>
                  </a:txBody>
                  <a:tcPr/>
                </a:tc>
                <a:tc>
                  <a:txBody>
                    <a:bodyPr/>
                    <a:lstStyle/>
                    <a:p>
                      <a:pPr algn="ctr"/>
                      <a:r>
                        <a:rPr lang="en-GB" sz="800" dirty="0"/>
                        <a:t>Movies/TV Shows</a:t>
                      </a:r>
                    </a:p>
                  </a:txBody>
                  <a:tcPr/>
                </a:tc>
                <a:tc>
                  <a:txBody>
                    <a:bodyPr/>
                    <a:lstStyle/>
                    <a:p>
                      <a:pPr algn="ctr"/>
                      <a:r>
                        <a:rPr lang="en-GB" sz="800" dirty="0"/>
                        <a:t>Radio broadcasts</a:t>
                      </a:r>
                    </a:p>
                  </a:txBody>
                  <a:tcPr/>
                </a:tc>
                <a:tc>
                  <a:txBody>
                    <a:bodyPr/>
                    <a:lstStyle/>
                    <a:p>
                      <a:pPr algn="ctr"/>
                      <a:r>
                        <a:rPr lang="en-GB" sz="800" dirty="0"/>
                        <a:t>Advertisements</a:t>
                      </a:r>
                    </a:p>
                  </a:txBody>
                  <a:tcPr/>
                </a:tc>
                <a:tc>
                  <a:txBody>
                    <a:bodyPr/>
                    <a:lstStyle/>
                    <a:p>
                      <a:pPr algn="ctr"/>
                      <a:r>
                        <a:rPr lang="en-GB" sz="800"/>
                        <a:t>Jingles</a:t>
                      </a:r>
                      <a:endParaRPr lang="en-GB" sz="800" dirty="0"/>
                    </a:p>
                  </a:txBody>
                  <a:tcPr/>
                </a:tc>
                <a:tc>
                  <a:txBody>
                    <a:bodyPr/>
                    <a:lstStyle/>
                    <a:p>
                      <a:pPr algn="ctr"/>
                      <a:r>
                        <a:rPr lang="en-GB" sz="800" dirty="0"/>
                        <a:t>Podcasts</a:t>
                      </a:r>
                    </a:p>
                  </a:txBody>
                  <a:tcPr/>
                </a:tc>
                <a:tc>
                  <a:txBody>
                    <a:bodyPr/>
                    <a:lstStyle/>
                    <a:p>
                      <a:pPr algn="ctr"/>
                      <a:r>
                        <a:rPr lang="en-GB" sz="800" dirty="0"/>
                        <a:t>Animations</a:t>
                      </a:r>
                    </a:p>
                  </a:txBody>
                  <a:tcPr/>
                </a:tc>
                <a:tc>
                  <a:txBody>
                    <a:bodyPr/>
                    <a:lstStyle/>
                    <a:p>
                      <a:pPr algn="ctr"/>
                      <a:r>
                        <a:rPr lang="en-GB" sz="800" dirty="0"/>
                        <a:t>Theatre</a:t>
                      </a:r>
                    </a:p>
                  </a:txBody>
                  <a:tcPr/>
                </a:tc>
                <a:tc>
                  <a:txBody>
                    <a:bodyPr/>
                    <a:lstStyle/>
                    <a:p>
                      <a:pPr algn="ctr"/>
                      <a:r>
                        <a:rPr lang="en-GB" sz="800" dirty="0"/>
                        <a:t>Installations</a:t>
                      </a:r>
                    </a:p>
                  </a:txBody>
                  <a:tcPr/>
                </a:tc>
                <a:extLst>
                  <a:ext uri="{0D108BD9-81ED-4DB2-BD59-A6C34878D82A}">
                    <a16:rowId xmlns:a16="http://schemas.microsoft.com/office/drawing/2014/main" val="1556905403"/>
                  </a:ext>
                </a:extLst>
              </a:tr>
              <a:tr h="841294">
                <a:tc>
                  <a:txBody>
                    <a:bodyPr/>
                    <a:lstStyle/>
                    <a:p>
                      <a:endParaRPr lang="en-GB" sz="800"/>
                    </a:p>
                  </a:txBody>
                  <a:tcPr/>
                </a:tc>
                <a:tc>
                  <a:txBody>
                    <a:bodyPr/>
                    <a:lstStyle/>
                    <a:p>
                      <a:endParaRPr lang="en-GB" sz="800"/>
                    </a:p>
                  </a:txBody>
                  <a:tcPr/>
                </a:tc>
                <a:tc>
                  <a:txBody>
                    <a:bodyPr/>
                    <a:lstStyle/>
                    <a:p>
                      <a:endParaRPr lang="en-GB" sz="800"/>
                    </a:p>
                  </a:txBody>
                  <a:tcPr/>
                </a:tc>
                <a:tc>
                  <a:txBody>
                    <a:bodyPr/>
                    <a:lstStyle/>
                    <a:p>
                      <a:endParaRPr lang="en-GB" sz="800"/>
                    </a:p>
                  </a:txBody>
                  <a:tcPr/>
                </a:tc>
                <a:tc>
                  <a:txBody>
                    <a:bodyPr/>
                    <a:lstStyle/>
                    <a:p>
                      <a:endParaRPr lang="en-GB" sz="800" dirty="0"/>
                    </a:p>
                  </a:txBody>
                  <a:tcPr/>
                </a:tc>
                <a:tc>
                  <a:txBody>
                    <a:bodyPr/>
                    <a:lstStyle/>
                    <a:p>
                      <a:endParaRPr lang="en-GB" sz="800" dirty="0"/>
                    </a:p>
                  </a:txBody>
                  <a:tcPr/>
                </a:tc>
                <a:tc>
                  <a:txBody>
                    <a:bodyPr/>
                    <a:lstStyle/>
                    <a:p>
                      <a:endParaRPr lang="en-GB" sz="800" dirty="0"/>
                    </a:p>
                  </a:txBody>
                  <a:tcPr/>
                </a:tc>
                <a:tc>
                  <a:txBody>
                    <a:bodyPr/>
                    <a:lstStyle/>
                    <a:p>
                      <a:endParaRPr lang="en-GB" sz="800"/>
                    </a:p>
                  </a:txBody>
                  <a:tcPr/>
                </a:tc>
                <a:tc>
                  <a:txBody>
                    <a:bodyPr/>
                    <a:lstStyle/>
                    <a:p>
                      <a:endParaRPr lang="en-GB" sz="800" dirty="0"/>
                    </a:p>
                  </a:txBody>
                  <a:tcPr/>
                </a:tc>
                <a:extLst>
                  <a:ext uri="{0D108BD9-81ED-4DB2-BD59-A6C34878D82A}">
                    <a16:rowId xmlns:a16="http://schemas.microsoft.com/office/drawing/2014/main" val="1737361400"/>
                  </a:ext>
                </a:extLst>
              </a:tr>
              <a:tr h="240046">
                <a:tc gridSpan="9">
                  <a:txBody>
                    <a:bodyPr/>
                    <a:lstStyle/>
                    <a:p>
                      <a:pPr algn="ctr"/>
                      <a:r>
                        <a:rPr lang="en-GB" sz="1050" b="1" dirty="0"/>
                        <a:t>How sound is used.</a:t>
                      </a:r>
                    </a:p>
                  </a:txBody>
                  <a:tcPr/>
                </a:tc>
                <a:tc hMerge="1">
                  <a:txBody>
                    <a:bodyPr/>
                    <a:lstStyle/>
                    <a:p>
                      <a:endParaRPr lang="en-GB" sz="800"/>
                    </a:p>
                  </a:txBody>
                  <a:tcPr/>
                </a:tc>
                <a:tc hMerge="1">
                  <a:txBody>
                    <a:bodyPr/>
                    <a:lstStyle/>
                    <a:p>
                      <a:endParaRPr lang="en-GB" sz="800" dirty="0"/>
                    </a:p>
                  </a:txBody>
                  <a:tcPr/>
                </a:tc>
                <a:tc hMerge="1">
                  <a:txBody>
                    <a:bodyPr/>
                    <a:lstStyle/>
                    <a:p>
                      <a:endParaRPr lang="en-GB" sz="800" dirty="0"/>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sz="800" dirty="0"/>
                    </a:p>
                  </a:txBody>
                  <a:tcPr/>
                </a:tc>
                <a:tc hMerge="1">
                  <a:txBody>
                    <a:bodyPr/>
                    <a:lstStyle/>
                    <a:p>
                      <a:endParaRPr lang="en-GB" sz="800" dirty="0"/>
                    </a:p>
                  </a:txBody>
                  <a:tcPr/>
                </a:tc>
                <a:extLst>
                  <a:ext uri="{0D108BD9-81ED-4DB2-BD59-A6C34878D82A}">
                    <a16:rowId xmlns:a16="http://schemas.microsoft.com/office/drawing/2014/main" val="3654682274"/>
                  </a:ext>
                </a:extLst>
              </a:tr>
              <a:tr h="1601816">
                <a:tc>
                  <a:txBody>
                    <a:bodyPr/>
                    <a:lstStyle/>
                    <a:p>
                      <a:r>
                        <a:rPr lang="en-GB" sz="800" b="1" dirty="0"/>
                        <a:t>To provide feedback </a:t>
                      </a:r>
                      <a:r>
                        <a:rPr lang="en-GB" sz="800" dirty="0"/>
                        <a:t>– tell the user if they are doing well.</a:t>
                      </a:r>
                    </a:p>
                    <a:p>
                      <a:r>
                        <a:rPr lang="en-GB" sz="800" b="1" dirty="0"/>
                        <a:t>To provide gameplay cues </a:t>
                      </a:r>
                      <a:r>
                        <a:rPr lang="en-GB" sz="800" dirty="0"/>
                        <a:t>– e.g. someone is attacking you from behind.</a:t>
                      </a:r>
                    </a:p>
                    <a:p>
                      <a:r>
                        <a:rPr lang="en-GB" sz="800" b="1" dirty="0"/>
                        <a:t>To drive emotion </a:t>
                      </a:r>
                      <a:r>
                        <a:rPr lang="en-GB" sz="800" dirty="0"/>
                        <a:t>– e.g. music to get you excited.</a:t>
                      </a:r>
                    </a:p>
                    <a:p>
                      <a:r>
                        <a:rPr lang="en-GB" sz="800" b="1" dirty="0"/>
                        <a:t>Underscore</a:t>
                      </a:r>
                    </a:p>
                    <a:p>
                      <a:r>
                        <a:rPr lang="en-GB" sz="800" b="1" dirty="0"/>
                        <a:t>Foley &amp; spot FX</a:t>
                      </a:r>
                    </a:p>
                    <a:p>
                      <a:r>
                        <a:rPr lang="en-GB" sz="800" b="1" dirty="0"/>
                        <a:t>Dialogue</a:t>
                      </a:r>
                    </a:p>
                  </a:txBody>
                  <a:tcPr/>
                </a:tc>
                <a:tc>
                  <a:txBody>
                    <a:bodyPr/>
                    <a:lstStyle/>
                    <a:p>
                      <a:r>
                        <a:rPr lang="en-GB" sz="800" b="1" dirty="0"/>
                        <a:t>Underscore</a:t>
                      </a:r>
                      <a:r>
                        <a:rPr lang="en-GB" sz="800" b="0" dirty="0"/>
                        <a:t>: mood, style and impact</a:t>
                      </a:r>
                    </a:p>
                    <a:p>
                      <a:r>
                        <a:rPr lang="en-GB" sz="800" b="1" dirty="0"/>
                        <a:t>Foley</a:t>
                      </a:r>
                    </a:p>
                    <a:p>
                      <a:r>
                        <a:rPr lang="en-GB" sz="800" b="1" dirty="0"/>
                        <a:t>Special FX</a:t>
                      </a:r>
                    </a:p>
                    <a:p>
                      <a:r>
                        <a:rPr lang="en-GB" sz="800" b="1" dirty="0"/>
                        <a:t>Online sound libraries</a:t>
                      </a:r>
                    </a:p>
                    <a:p>
                      <a:r>
                        <a:rPr lang="en-GB" sz="800" b="1" dirty="0"/>
                        <a:t>Ambience</a:t>
                      </a:r>
                    </a:p>
                    <a:p>
                      <a:r>
                        <a:rPr lang="en-GB" sz="800" b="1" dirty="0"/>
                        <a:t>Voiceover/dialogue</a:t>
                      </a:r>
                    </a:p>
                  </a:txBody>
                  <a:tcPr/>
                </a:tc>
                <a:tc>
                  <a:txBody>
                    <a:bodyPr/>
                    <a:lstStyle/>
                    <a:p>
                      <a:r>
                        <a:rPr lang="en-GB" sz="800" b="1" dirty="0"/>
                        <a:t>Playlists </a:t>
                      </a:r>
                      <a:r>
                        <a:rPr lang="en-GB" sz="800" b="0" dirty="0"/>
                        <a:t>– created by radio stations. DJs select most of their music from these.</a:t>
                      </a:r>
                      <a:endParaRPr lang="en-GB" sz="800" b="1" dirty="0"/>
                    </a:p>
                    <a:p>
                      <a:r>
                        <a:rPr lang="en-GB" sz="800" b="1" dirty="0"/>
                        <a:t>Sound FX </a:t>
                      </a:r>
                      <a:r>
                        <a:rPr lang="en-GB" sz="800" b="0" dirty="0"/>
                        <a:t>– used to make the show more exciting, e.g. window smashing sound in a rap show.</a:t>
                      </a:r>
                      <a:endParaRPr lang="en-GB" sz="800" b="1" dirty="0"/>
                    </a:p>
                    <a:p>
                      <a:r>
                        <a:rPr lang="en-GB" sz="800" b="1" dirty="0"/>
                        <a:t>Microphones</a:t>
                      </a:r>
                    </a:p>
                    <a:p>
                      <a:r>
                        <a:rPr lang="en-GB" sz="800" b="1" dirty="0"/>
                        <a:t>Theme/jingle</a:t>
                      </a:r>
                    </a:p>
                  </a:txBody>
                  <a:tcPr/>
                </a:tc>
                <a:tc>
                  <a:txBody>
                    <a:bodyPr/>
                    <a:lstStyle/>
                    <a:p>
                      <a:r>
                        <a:rPr lang="en-GB" sz="800" b="1" dirty="0"/>
                        <a:t>Voiceover</a:t>
                      </a:r>
                    </a:p>
                    <a:p>
                      <a:r>
                        <a:rPr lang="en-GB" sz="800" b="1" dirty="0"/>
                        <a:t>Foley</a:t>
                      </a:r>
                    </a:p>
                    <a:p>
                      <a:r>
                        <a:rPr lang="en-GB" sz="800" b="1" dirty="0"/>
                        <a:t>Underscore</a:t>
                      </a:r>
                    </a:p>
                    <a:p>
                      <a:r>
                        <a:rPr lang="en-GB" sz="800" b="1" dirty="0"/>
                        <a:t>Jingles </a:t>
                      </a:r>
                      <a:r>
                        <a:rPr lang="en-GB" sz="800" b="0" dirty="0"/>
                        <a:t>are the most unique feature of sound for adverts. They are short, catchy melodies, usually without backing, e.g. the McDonald’s whistle.</a:t>
                      </a:r>
                      <a:endParaRPr lang="en-GB" sz="800" b="1" dirty="0"/>
                    </a:p>
                  </a:txBody>
                  <a:tcPr/>
                </a:tc>
                <a:tc>
                  <a:txBody>
                    <a:bodyPr/>
                    <a:lstStyle/>
                    <a:p>
                      <a:r>
                        <a:rPr lang="en-GB" sz="800" dirty="0"/>
                        <a:t>Used in adverts on TV and radio etc., these are short, catchy melodies (usually set to a slogan) that identify the brand.</a:t>
                      </a:r>
                    </a:p>
                    <a:p>
                      <a:r>
                        <a:rPr lang="en-GB" sz="800" dirty="0"/>
                        <a:t>The shorter and catchier, the better.</a:t>
                      </a:r>
                      <a:endParaRPr lang="en-GB" sz="800" b="1" dirty="0"/>
                    </a:p>
                  </a:txBody>
                  <a:tcPr/>
                </a:tc>
                <a:tc>
                  <a:txBody>
                    <a:bodyPr/>
                    <a:lstStyle/>
                    <a:p>
                      <a:r>
                        <a:rPr lang="en-GB" sz="800" b="1" dirty="0"/>
                        <a:t>Sound FX</a:t>
                      </a:r>
                    </a:p>
                    <a:p>
                      <a:r>
                        <a:rPr lang="en-GB" sz="800" b="1" dirty="0"/>
                        <a:t>Microphones</a:t>
                      </a:r>
                    </a:p>
                    <a:p>
                      <a:r>
                        <a:rPr lang="en-GB" sz="800" b="1" dirty="0"/>
                        <a:t>Theme/jingle</a:t>
                      </a:r>
                    </a:p>
                    <a:p>
                      <a:r>
                        <a:rPr lang="en-GB" sz="800" b="1" dirty="0"/>
                        <a:t>Underscore/backing music</a:t>
                      </a:r>
                    </a:p>
                    <a:p>
                      <a:r>
                        <a:rPr lang="en-GB" sz="800" b="0" dirty="0"/>
                        <a:t>Music often accompanies the introductions and outros to podcasts. It helps give the podcast structure and is memorable.</a:t>
                      </a:r>
                    </a:p>
                  </a:txBody>
                  <a:tcPr/>
                </a:tc>
                <a:tc>
                  <a:txBody>
                    <a:bodyPr/>
                    <a:lstStyle/>
                    <a:p>
                      <a:r>
                        <a:rPr lang="en-GB" sz="800" b="1" dirty="0"/>
                        <a:t>Foley and special FX </a:t>
                      </a:r>
                      <a:r>
                        <a:rPr lang="en-GB" sz="800" b="0" dirty="0"/>
                        <a:t>are often more exaggerated, unusual or silly to emphasise actions. Sometimes things that don’t actually make sound (e.g. movement through air) are given sounds.</a:t>
                      </a:r>
                    </a:p>
                    <a:p>
                      <a:r>
                        <a:rPr lang="en-GB" sz="800" b="1" dirty="0"/>
                        <a:t>Underscore</a:t>
                      </a:r>
                    </a:p>
                    <a:p>
                      <a:r>
                        <a:rPr lang="en-GB" sz="800" b="1" dirty="0"/>
                        <a:t>Voice acting </a:t>
                      </a:r>
                      <a:r>
                        <a:rPr lang="en-GB" sz="800" b="0" dirty="0"/>
                        <a:t>– not to be confused with voiceover.</a:t>
                      </a:r>
                      <a:endParaRPr lang="en-GB" sz="800" b="1" dirty="0"/>
                    </a:p>
                  </a:txBody>
                  <a:tcPr/>
                </a:tc>
                <a:tc>
                  <a:txBody>
                    <a:bodyPr/>
                    <a:lstStyle/>
                    <a:p>
                      <a:r>
                        <a:rPr lang="en-GB" sz="800" b="1" dirty="0"/>
                        <a:t>Physical props </a:t>
                      </a:r>
                      <a:r>
                        <a:rPr lang="en-GB" sz="800" b="0" dirty="0"/>
                        <a:t>can create natural sound</a:t>
                      </a:r>
                    </a:p>
                    <a:p>
                      <a:r>
                        <a:rPr lang="en-GB" sz="800" b="1" dirty="0"/>
                        <a:t>Props </a:t>
                      </a:r>
                      <a:r>
                        <a:rPr lang="en-GB" sz="800" b="0" dirty="0"/>
                        <a:t>can be used musically</a:t>
                      </a:r>
                    </a:p>
                    <a:p>
                      <a:r>
                        <a:rPr lang="en-GB" sz="800" b="1" dirty="0"/>
                        <a:t>Props </a:t>
                      </a:r>
                      <a:r>
                        <a:rPr lang="en-GB" sz="800" b="0" dirty="0"/>
                        <a:t>can be used onstage to represent actions</a:t>
                      </a:r>
                    </a:p>
                    <a:p>
                      <a:r>
                        <a:rPr lang="en-GB" sz="800" b="1" dirty="0"/>
                        <a:t>Props </a:t>
                      </a:r>
                      <a:r>
                        <a:rPr lang="en-GB" sz="800" b="0" dirty="0"/>
                        <a:t>recorded off stage represent actions</a:t>
                      </a:r>
                    </a:p>
                    <a:p>
                      <a:r>
                        <a:rPr lang="en-GB" sz="800" b="1" dirty="0"/>
                        <a:t>Foley </a:t>
                      </a:r>
                      <a:r>
                        <a:rPr lang="en-GB" sz="800" b="0" dirty="0"/>
                        <a:t>to represent onstage actions</a:t>
                      </a:r>
                    </a:p>
                    <a:p>
                      <a:r>
                        <a:rPr lang="en-GB" sz="800" b="1" dirty="0"/>
                        <a:t>Special effects </a:t>
                      </a:r>
                      <a:r>
                        <a:rPr lang="en-GB" sz="800" b="0" dirty="0"/>
                        <a:t>can be used</a:t>
                      </a:r>
                      <a:endParaRPr lang="en-GB" sz="800" b="1" dirty="0"/>
                    </a:p>
                  </a:txBody>
                  <a:tcPr/>
                </a:tc>
                <a:tc>
                  <a:txBody>
                    <a:bodyPr/>
                    <a:lstStyle/>
                    <a:p>
                      <a:r>
                        <a:rPr lang="en-GB" sz="800" b="1" dirty="0"/>
                        <a:t>Physical props </a:t>
                      </a:r>
                      <a:r>
                        <a:rPr lang="en-GB" sz="800" b="0" dirty="0"/>
                        <a:t>can be used to create sound</a:t>
                      </a:r>
                    </a:p>
                    <a:p>
                      <a:r>
                        <a:rPr lang="en-GB" sz="800" b="1" dirty="0"/>
                        <a:t>Props </a:t>
                      </a:r>
                      <a:r>
                        <a:rPr lang="en-GB" sz="800" b="0" dirty="0"/>
                        <a:t>can be automated to move mechanically, creating sound without humans</a:t>
                      </a:r>
                      <a:endParaRPr lang="en-GB" sz="800" b="1" dirty="0"/>
                    </a:p>
                    <a:p>
                      <a:r>
                        <a:rPr lang="en-GB" sz="800" b="1" dirty="0"/>
                        <a:t>Recordings/samples </a:t>
                      </a:r>
                      <a:r>
                        <a:rPr lang="en-GB" sz="800" b="0" dirty="0"/>
                        <a:t>can be played back</a:t>
                      </a:r>
                    </a:p>
                    <a:p>
                      <a:r>
                        <a:rPr lang="en-GB" sz="800" b="1" dirty="0"/>
                        <a:t>Audience</a:t>
                      </a:r>
                      <a:r>
                        <a:rPr lang="en-GB" sz="800" b="0" dirty="0"/>
                        <a:t> may interact with the installation</a:t>
                      </a:r>
                      <a:endParaRPr lang="en-GB" sz="800" b="1" dirty="0"/>
                    </a:p>
                  </a:txBody>
                  <a:tcPr/>
                </a:tc>
                <a:extLst>
                  <a:ext uri="{0D108BD9-81ED-4DB2-BD59-A6C34878D82A}">
                    <a16:rowId xmlns:a16="http://schemas.microsoft.com/office/drawing/2014/main" val="4262486591"/>
                  </a:ext>
                </a:extLst>
              </a:tr>
            </a:tbl>
          </a:graphicData>
        </a:graphic>
      </p:graphicFrame>
      <p:pic>
        <p:nvPicPr>
          <p:cNvPr id="5" name="Picture 4">
            <a:extLst>
              <a:ext uri="{FF2B5EF4-FFF2-40B4-BE49-F238E27FC236}">
                <a16:creationId xmlns:a16="http://schemas.microsoft.com/office/drawing/2014/main" id="{FC15687A-B2B9-43AE-8544-C3EEA215FF40}"/>
              </a:ext>
            </a:extLst>
          </p:cNvPr>
          <p:cNvPicPr>
            <a:picLocks noChangeAspect="1"/>
          </p:cNvPicPr>
          <p:nvPr/>
        </p:nvPicPr>
        <p:blipFill>
          <a:blip r:embed="rId3"/>
          <a:stretch>
            <a:fillRect/>
          </a:stretch>
        </p:blipFill>
        <p:spPr>
          <a:xfrm>
            <a:off x="179022" y="759045"/>
            <a:ext cx="938579" cy="466623"/>
          </a:xfrm>
          <a:prstGeom prst="rect">
            <a:avLst/>
          </a:prstGeom>
        </p:spPr>
      </p:pic>
      <p:pic>
        <p:nvPicPr>
          <p:cNvPr id="6" name="Picture 5">
            <a:extLst>
              <a:ext uri="{FF2B5EF4-FFF2-40B4-BE49-F238E27FC236}">
                <a16:creationId xmlns:a16="http://schemas.microsoft.com/office/drawing/2014/main" id="{33D4916F-65F5-4604-86CC-DA6E079FCAA8}"/>
              </a:ext>
            </a:extLst>
          </p:cNvPr>
          <p:cNvPicPr>
            <a:picLocks noChangeAspect="1"/>
          </p:cNvPicPr>
          <p:nvPr/>
        </p:nvPicPr>
        <p:blipFill rotWithShape="1">
          <a:blip r:embed="rId4"/>
          <a:srcRect t="5418"/>
          <a:stretch/>
        </p:blipFill>
        <p:spPr>
          <a:xfrm>
            <a:off x="7047602" y="780092"/>
            <a:ext cx="928057" cy="602805"/>
          </a:xfrm>
          <a:prstGeom prst="rect">
            <a:avLst/>
          </a:prstGeom>
        </p:spPr>
      </p:pic>
      <p:pic>
        <p:nvPicPr>
          <p:cNvPr id="7" name="Google Shape;58;p13" descr="Into the Wild movie clips: http://j.mp/1Jboyvx&#10;BUY THE MOVIE: http://amzn.to/vSH5yA&#10;Don't miss the HOTTEST NEW TRAILERS: http://bit.ly/1u2y6pr&#10;&#10;CLIP DESCRIPTION:&#10;In the Alaskan wilderness, Chris (Emile Hirsch) cleans up the magic bus and carves his plan for freedom in a a block of wood.&#10;&#10;FILM DESCRIPTION:&#10;Into the Wild is writer/director Sean Penn's adaptation of the popular book by Jon Krakauer, a nonfiction account of the post-collegiate wanderings of a young Virginia man, who divorces himself from his friends, family, and possessions in search of a greater spiritual knowledge and communion with nature. Upon his 1990 graduation from Emory University in Atlanta, Christopher McCandless (Emile Hirsch) walks away from a loving if dysfunctional family and sends his nearly 25,000-dollar life savings to Oxfam International. Instead of the normal life his parents planned for him, Chris rechristens himself &quot;Alexander Supertramp&quot; and heads west in his beaten-up automobile until it no longer runs, at which point he takes up hitchhiking. The goal on the horizon? Alaska. By hook or by crook -- but without his limited cash, which he symbolically sets aflame -- Chris/Alexander determines to make it to his personal promised land, with stops along the way to experience America and its people. These adventures include a kayak trip down dangerous rapids, a gig working in a grain mill, extended stays with a hippie couple and a kindly old widower -- and enough cold, hunger, and exhaustion to leave him emotionally defeated more than once. Meanwhile, his parents (William Hurt and Marcia Gay Harden) and sister (Jena Malone) haven't received so much as a postcard from him, and begin to fear the worst. Pearl Jam's Eddie Vedder composed the contemplative soundtrack.&#10;&#10;CREDITS:&#10;TM &amp; © Paramount (2007)&#10;Cast: Emile Hirsch&#10;Director: Sean Penn&#10;Producers: David Blocker, Frank Hildebrand, John J. Kelly, Sean Penn, Bill Pohlad, Art Linson&#10;Screenwriters: Jon Krakauer, Sean Penn&#10;&#10;WHO ARE WE?&#10;The MOVIECLIPS channel is the largest collection of licensed movie clips on the web. Here you will find unforgettable moments, scenes and lines from all your favorite films. Made by movie fans, for movie fans.&#10;&#10;SUBSCRIBE TO OUR MOVIE CHANNELS:&#10;MOVIECLIPS: http://bit.ly/1u2yaWd&#10;ComingSoon: http://bit.ly/1DVpgtR&#10;Indie &amp; Film Festivals: http://bit.ly/1wbkfYg&#10;Hero Central: http://bit.ly/1AMUZwv&#10;Extras: http://bit.ly/1u431fr&#10;Classic Trailers: http://bit.ly/1u43jDe&#10;Pop-Up Trailers: http://bit.ly/1z7EtZR&#10;Movie News: http://bit.ly/1C3Ncd2&#10;Movie Games: http://bit.ly/1ygDV13&#10;Fandango: http://bit.ly/1Bl79ye&#10;Fandango FrontRunners: http://bit.ly/1CggQfC&#10;&#10;HIT US UP:&#10;Facebook: http://on.fb.me/1y8M8ax&#10;Twitter: http://bit.ly/1ghOWmt&#10;Pinterest: http://bit.ly/14wL9De&#10;Tumblr: http://bit.ly/1vUwhH7" title="Into the Wild (1/9) Movie CLIP - Two Years He Walks the Earth (2007) HD">
            <a:hlinkClick r:id="rId5"/>
            <a:extLst>
              <a:ext uri="{FF2B5EF4-FFF2-40B4-BE49-F238E27FC236}">
                <a16:creationId xmlns:a16="http://schemas.microsoft.com/office/drawing/2014/main" id="{586D20FE-CED8-48B0-9D66-8DB7B616EEC3}"/>
              </a:ext>
            </a:extLst>
          </p:cNvPr>
          <p:cNvPicPr preferRelativeResize="0"/>
          <p:nvPr/>
        </p:nvPicPr>
        <p:blipFill rotWithShape="1">
          <a:blip r:embed="rId6">
            <a:alphaModFix/>
          </a:blip>
          <a:srcRect l="22267" b="1726"/>
          <a:stretch/>
        </p:blipFill>
        <p:spPr>
          <a:xfrm>
            <a:off x="1215372" y="693071"/>
            <a:ext cx="867256" cy="689826"/>
          </a:xfrm>
          <a:prstGeom prst="rect">
            <a:avLst/>
          </a:prstGeom>
          <a:noFill/>
          <a:ln>
            <a:noFill/>
          </a:ln>
        </p:spPr>
      </p:pic>
      <p:pic>
        <p:nvPicPr>
          <p:cNvPr id="9" name="Picture 8">
            <a:extLst>
              <a:ext uri="{FF2B5EF4-FFF2-40B4-BE49-F238E27FC236}">
                <a16:creationId xmlns:a16="http://schemas.microsoft.com/office/drawing/2014/main" id="{CD6DEDAF-80B8-479D-B2DB-D9A3255ACE21}"/>
              </a:ext>
            </a:extLst>
          </p:cNvPr>
          <p:cNvPicPr>
            <a:picLocks noChangeAspect="1"/>
          </p:cNvPicPr>
          <p:nvPr/>
        </p:nvPicPr>
        <p:blipFill>
          <a:blip r:embed="rId7"/>
          <a:stretch>
            <a:fillRect/>
          </a:stretch>
        </p:blipFill>
        <p:spPr>
          <a:xfrm>
            <a:off x="2188410" y="759045"/>
            <a:ext cx="867256" cy="630732"/>
          </a:xfrm>
          <a:prstGeom prst="rect">
            <a:avLst/>
          </a:prstGeom>
        </p:spPr>
      </p:pic>
      <p:pic>
        <p:nvPicPr>
          <p:cNvPr id="11" name="Picture 10">
            <a:extLst>
              <a:ext uri="{FF2B5EF4-FFF2-40B4-BE49-F238E27FC236}">
                <a16:creationId xmlns:a16="http://schemas.microsoft.com/office/drawing/2014/main" id="{F14AD6AE-9AEF-4CE1-B4E4-77CB7AB54C7C}"/>
              </a:ext>
            </a:extLst>
          </p:cNvPr>
          <p:cNvPicPr>
            <a:picLocks noChangeAspect="1"/>
          </p:cNvPicPr>
          <p:nvPr/>
        </p:nvPicPr>
        <p:blipFill>
          <a:blip r:embed="rId8"/>
          <a:stretch>
            <a:fillRect/>
          </a:stretch>
        </p:blipFill>
        <p:spPr>
          <a:xfrm>
            <a:off x="4063406" y="690943"/>
            <a:ext cx="834267" cy="688997"/>
          </a:xfrm>
          <a:prstGeom prst="rect">
            <a:avLst/>
          </a:prstGeom>
        </p:spPr>
      </p:pic>
      <p:pic>
        <p:nvPicPr>
          <p:cNvPr id="13" name="Picture 12">
            <a:extLst>
              <a:ext uri="{FF2B5EF4-FFF2-40B4-BE49-F238E27FC236}">
                <a16:creationId xmlns:a16="http://schemas.microsoft.com/office/drawing/2014/main" id="{96559ECB-E1AA-42CA-B0F0-9FBBDA0541A6}"/>
              </a:ext>
            </a:extLst>
          </p:cNvPr>
          <p:cNvPicPr>
            <a:picLocks noChangeAspect="1"/>
          </p:cNvPicPr>
          <p:nvPr/>
        </p:nvPicPr>
        <p:blipFill>
          <a:blip r:embed="rId9"/>
          <a:stretch>
            <a:fillRect/>
          </a:stretch>
        </p:blipFill>
        <p:spPr>
          <a:xfrm>
            <a:off x="3183765" y="693071"/>
            <a:ext cx="648126" cy="725091"/>
          </a:xfrm>
          <a:prstGeom prst="rect">
            <a:avLst/>
          </a:prstGeom>
        </p:spPr>
      </p:pic>
      <p:pic>
        <p:nvPicPr>
          <p:cNvPr id="15" name="Picture 14">
            <a:extLst>
              <a:ext uri="{FF2B5EF4-FFF2-40B4-BE49-F238E27FC236}">
                <a16:creationId xmlns:a16="http://schemas.microsoft.com/office/drawing/2014/main" id="{D692DF89-1E32-4A30-B157-2229C98658AA}"/>
              </a:ext>
            </a:extLst>
          </p:cNvPr>
          <p:cNvPicPr>
            <a:picLocks noChangeAspect="1"/>
          </p:cNvPicPr>
          <p:nvPr/>
        </p:nvPicPr>
        <p:blipFill>
          <a:blip r:embed="rId10"/>
          <a:stretch>
            <a:fillRect/>
          </a:stretch>
        </p:blipFill>
        <p:spPr>
          <a:xfrm>
            <a:off x="5001441" y="669572"/>
            <a:ext cx="663240" cy="720205"/>
          </a:xfrm>
          <a:prstGeom prst="rect">
            <a:avLst/>
          </a:prstGeom>
        </p:spPr>
      </p:pic>
      <p:pic>
        <p:nvPicPr>
          <p:cNvPr id="17" name="Picture 16">
            <a:extLst>
              <a:ext uri="{FF2B5EF4-FFF2-40B4-BE49-F238E27FC236}">
                <a16:creationId xmlns:a16="http://schemas.microsoft.com/office/drawing/2014/main" id="{3DDA2EC5-43A7-4C25-86A8-A1FEE6011B60}"/>
              </a:ext>
            </a:extLst>
          </p:cNvPr>
          <p:cNvPicPr>
            <a:picLocks noChangeAspect="1"/>
          </p:cNvPicPr>
          <p:nvPr/>
        </p:nvPicPr>
        <p:blipFill>
          <a:blip r:embed="rId11"/>
          <a:stretch>
            <a:fillRect/>
          </a:stretch>
        </p:blipFill>
        <p:spPr>
          <a:xfrm>
            <a:off x="5938585" y="710703"/>
            <a:ext cx="907665" cy="689826"/>
          </a:xfrm>
          <a:prstGeom prst="rect">
            <a:avLst/>
          </a:prstGeom>
        </p:spPr>
      </p:pic>
      <p:pic>
        <p:nvPicPr>
          <p:cNvPr id="19" name="Picture 18">
            <a:extLst>
              <a:ext uri="{FF2B5EF4-FFF2-40B4-BE49-F238E27FC236}">
                <a16:creationId xmlns:a16="http://schemas.microsoft.com/office/drawing/2014/main" id="{170C7F23-BC75-4A0D-9946-7D675DF03AE1}"/>
              </a:ext>
            </a:extLst>
          </p:cNvPr>
          <p:cNvPicPr>
            <a:picLocks noChangeAspect="1"/>
          </p:cNvPicPr>
          <p:nvPr/>
        </p:nvPicPr>
        <p:blipFill>
          <a:blip r:embed="rId12"/>
          <a:stretch>
            <a:fillRect/>
          </a:stretch>
        </p:blipFill>
        <p:spPr>
          <a:xfrm>
            <a:off x="8055342" y="696340"/>
            <a:ext cx="793092" cy="686557"/>
          </a:xfrm>
          <a:prstGeom prst="rect">
            <a:avLst/>
          </a:prstGeom>
        </p:spPr>
      </p:pic>
      <p:sp>
        <p:nvSpPr>
          <p:cNvPr id="10" name="Oval 9">
            <a:extLst>
              <a:ext uri="{FF2B5EF4-FFF2-40B4-BE49-F238E27FC236}">
                <a16:creationId xmlns:a16="http://schemas.microsoft.com/office/drawing/2014/main" id="{6132D24A-F351-4192-BFC9-35B23F306602}"/>
              </a:ext>
            </a:extLst>
          </p:cNvPr>
          <p:cNvSpPr/>
          <p:nvPr/>
        </p:nvSpPr>
        <p:spPr>
          <a:xfrm>
            <a:off x="1649000" y="4889040"/>
            <a:ext cx="1141334" cy="6898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t>Types of Sound Creation</a:t>
            </a:r>
          </a:p>
        </p:txBody>
      </p:sp>
      <p:sp>
        <p:nvSpPr>
          <p:cNvPr id="16" name="Oval 15">
            <a:extLst>
              <a:ext uri="{FF2B5EF4-FFF2-40B4-BE49-F238E27FC236}">
                <a16:creationId xmlns:a16="http://schemas.microsoft.com/office/drawing/2014/main" id="{3BAD4B72-E82F-4AB0-9420-3B326430F44F}"/>
              </a:ext>
            </a:extLst>
          </p:cNvPr>
          <p:cNvSpPr/>
          <p:nvPr/>
        </p:nvSpPr>
        <p:spPr>
          <a:xfrm>
            <a:off x="882821" y="4505401"/>
            <a:ext cx="769772" cy="3465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b="1" dirty="0"/>
              <a:t>Foley</a:t>
            </a:r>
            <a:endParaRPr lang="en-GB" sz="800" b="1" dirty="0"/>
          </a:p>
        </p:txBody>
      </p:sp>
      <p:sp>
        <p:nvSpPr>
          <p:cNvPr id="22" name="Oval 21">
            <a:extLst>
              <a:ext uri="{FF2B5EF4-FFF2-40B4-BE49-F238E27FC236}">
                <a16:creationId xmlns:a16="http://schemas.microsoft.com/office/drawing/2014/main" id="{082A836D-4282-4485-9246-293768522658}"/>
              </a:ext>
            </a:extLst>
          </p:cNvPr>
          <p:cNvSpPr/>
          <p:nvPr/>
        </p:nvSpPr>
        <p:spPr>
          <a:xfrm>
            <a:off x="1724404" y="4336548"/>
            <a:ext cx="1141333" cy="2705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Underscore</a:t>
            </a:r>
          </a:p>
        </p:txBody>
      </p:sp>
      <p:sp>
        <p:nvSpPr>
          <p:cNvPr id="23" name="Oval 22">
            <a:extLst>
              <a:ext uri="{FF2B5EF4-FFF2-40B4-BE49-F238E27FC236}">
                <a16:creationId xmlns:a16="http://schemas.microsoft.com/office/drawing/2014/main" id="{68A08E6F-42BC-4F03-BDA5-85272F1E443F}"/>
              </a:ext>
            </a:extLst>
          </p:cNvPr>
          <p:cNvSpPr/>
          <p:nvPr/>
        </p:nvSpPr>
        <p:spPr>
          <a:xfrm>
            <a:off x="2925818" y="4412351"/>
            <a:ext cx="1066384" cy="38044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Ambience</a:t>
            </a:r>
            <a:endParaRPr lang="en-GB" sz="800" b="1" dirty="0"/>
          </a:p>
        </p:txBody>
      </p:sp>
      <p:sp>
        <p:nvSpPr>
          <p:cNvPr id="24" name="Oval 23">
            <a:extLst>
              <a:ext uri="{FF2B5EF4-FFF2-40B4-BE49-F238E27FC236}">
                <a16:creationId xmlns:a16="http://schemas.microsoft.com/office/drawing/2014/main" id="{CFAD434A-B3B9-487C-A161-F45612879148}"/>
              </a:ext>
            </a:extLst>
          </p:cNvPr>
          <p:cNvSpPr/>
          <p:nvPr/>
        </p:nvSpPr>
        <p:spPr>
          <a:xfrm>
            <a:off x="2937352" y="5388898"/>
            <a:ext cx="1003242" cy="4954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Dialogue</a:t>
            </a:r>
            <a:endParaRPr lang="en-GB" sz="800" b="1" dirty="0"/>
          </a:p>
        </p:txBody>
      </p:sp>
      <p:sp>
        <p:nvSpPr>
          <p:cNvPr id="26" name="Oval 25">
            <a:extLst>
              <a:ext uri="{FF2B5EF4-FFF2-40B4-BE49-F238E27FC236}">
                <a16:creationId xmlns:a16="http://schemas.microsoft.com/office/drawing/2014/main" id="{A701AB98-A24E-4914-AC96-5EA4F183556A}"/>
              </a:ext>
            </a:extLst>
          </p:cNvPr>
          <p:cNvSpPr/>
          <p:nvPr/>
        </p:nvSpPr>
        <p:spPr>
          <a:xfrm>
            <a:off x="806281" y="5574928"/>
            <a:ext cx="769772" cy="4311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Spot</a:t>
            </a:r>
            <a:r>
              <a:rPr lang="en-GB" sz="800" dirty="0"/>
              <a:t> </a:t>
            </a:r>
            <a:r>
              <a:rPr lang="en-GB" sz="1000" b="1" dirty="0"/>
              <a:t>effects</a:t>
            </a:r>
            <a:endParaRPr lang="en-GB" sz="800" b="1" dirty="0"/>
          </a:p>
        </p:txBody>
      </p:sp>
      <p:sp>
        <p:nvSpPr>
          <p:cNvPr id="27" name="Oval 26">
            <a:extLst>
              <a:ext uri="{FF2B5EF4-FFF2-40B4-BE49-F238E27FC236}">
                <a16:creationId xmlns:a16="http://schemas.microsoft.com/office/drawing/2014/main" id="{E3CE6BEF-E952-42BD-83FB-D4A93813875A}"/>
              </a:ext>
            </a:extLst>
          </p:cNvPr>
          <p:cNvSpPr/>
          <p:nvPr/>
        </p:nvSpPr>
        <p:spPr>
          <a:xfrm>
            <a:off x="1773146" y="5918745"/>
            <a:ext cx="1013517" cy="30432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Voiceover</a:t>
            </a:r>
            <a:endParaRPr lang="en-GB" sz="800" b="1" dirty="0"/>
          </a:p>
        </p:txBody>
      </p:sp>
      <p:cxnSp>
        <p:nvCxnSpPr>
          <p:cNvPr id="14" name="Straight Connector 13">
            <a:extLst>
              <a:ext uri="{FF2B5EF4-FFF2-40B4-BE49-F238E27FC236}">
                <a16:creationId xmlns:a16="http://schemas.microsoft.com/office/drawing/2014/main" id="{76D95AD4-29C0-4A15-B1A1-303CF086C441}"/>
              </a:ext>
            </a:extLst>
          </p:cNvPr>
          <p:cNvCxnSpPr>
            <a:cxnSpLocks/>
            <a:stCxn id="10" idx="0"/>
            <a:endCxn id="22" idx="4"/>
          </p:cNvCxnSpPr>
          <p:nvPr/>
        </p:nvCxnSpPr>
        <p:spPr>
          <a:xfrm flipV="1">
            <a:off x="2219667" y="4607079"/>
            <a:ext cx="75404" cy="281961"/>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700D2654-4C62-4F50-92EF-AAFA7D432E0A}"/>
              </a:ext>
            </a:extLst>
          </p:cNvPr>
          <p:cNvCxnSpPr>
            <a:cxnSpLocks/>
            <a:stCxn id="10" idx="7"/>
            <a:endCxn id="23" idx="2"/>
          </p:cNvCxnSpPr>
          <p:nvPr/>
        </p:nvCxnSpPr>
        <p:spPr>
          <a:xfrm flipV="1">
            <a:off x="2623190" y="4602574"/>
            <a:ext cx="302628" cy="387489"/>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4BCCD96-0485-4D73-8AE8-BCD124F5EA0F}"/>
              </a:ext>
            </a:extLst>
          </p:cNvPr>
          <p:cNvCxnSpPr>
            <a:cxnSpLocks/>
            <a:stCxn id="10" idx="6"/>
            <a:endCxn id="24" idx="2"/>
          </p:cNvCxnSpPr>
          <p:nvPr/>
        </p:nvCxnSpPr>
        <p:spPr>
          <a:xfrm>
            <a:off x="2790334" y="5233953"/>
            <a:ext cx="147018" cy="4026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B1DF975-0C74-4025-943A-58CB9AA5F91E}"/>
              </a:ext>
            </a:extLst>
          </p:cNvPr>
          <p:cNvCxnSpPr>
            <a:cxnSpLocks/>
            <a:stCxn id="10" idx="4"/>
            <a:endCxn id="27" idx="0"/>
          </p:cNvCxnSpPr>
          <p:nvPr/>
        </p:nvCxnSpPr>
        <p:spPr>
          <a:xfrm>
            <a:off x="2219667" y="5578866"/>
            <a:ext cx="60238" cy="339879"/>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FC46FDF-945E-4C76-A7F8-3938DBCD6AB4}"/>
              </a:ext>
            </a:extLst>
          </p:cNvPr>
          <p:cNvCxnSpPr>
            <a:cxnSpLocks/>
            <a:stCxn id="26" idx="7"/>
            <a:endCxn id="10" idx="3"/>
          </p:cNvCxnSpPr>
          <p:nvPr/>
        </p:nvCxnSpPr>
        <p:spPr>
          <a:xfrm flipV="1">
            <a:off x="1463323" y="5477843"/>
            <a:ext cx="352821" cy="16022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6CEB9091-07C5-4097-9A27-CFF17E548AC5}"/>
              </a:ext>
            </a:extLst>
          </p:cNvPr>
          <p:cNvCxnSpPr>
            <a:cxnSpLocks/>
            <a:stCxn id="10" idx="1"/>
            <a:endCxn id="16" idx="5"/>
          </p:cNvCxnSpPr>
          <p:nvPr/>
        </p:nvCxnSpPr>
        <p:spPr>
          <a:xfrm flipH="1" flipV="1">
            <a:off x="1539863" y="4801214"/>
            <a:ext cx="276281" cy="188849"/>
          </a:xfrm>
          <a:prstGeom prst="line">
            <a:avLst/>
          </a:prstGeom>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382D695D-51ED-4CBF-A8A1-62C396ABD122}"/>
              </a:ext>
            </a:extLst>
          </p:cNvPr>
          <p:cNvSpPr txBox="1"/>
          <p:nvPr/>
        </p:nvSpPr>
        <p:spPr>
          <a:xfrm>
            <a:off x="1511969" y="6265991"/>
            <a:ext cx="1388235" cy="338554"/>
          </a:xfrm>
          <a:prstGeom prst="rect">
            <a:avLst/>
          </a:prstGeom>
          <a:noFill/>
        </p:spPr>
        <p:txBody>
          <a:bodyPr wrap="square" rtlCol="0">
            <a:spAutoFit/>
          </a:bodyPr>
          <a:lstStyle/>
          <a:p>
            <a:r>
              <a:rPr lang="en-GB" sz="800" dirty="0"/>
              <a:t>The narration of a movie/TV show/podcast/advert etc.</a:t>
            </a:r>
          </a:p>
        </p:txBody>
      </p:sp>
      <p:sp>
        <p:nvSpPr>
          <p:cNvPr id="51" name="TextBox 50">
            <a:extLst>
              <a:ext uri="{FF2B5EF4-FFF2-40B4-BE49-F238E27FC236}">
                <a16:creationId xmlns:a16="http://schemas.microsoft.com/office/drawing/2014/main" id="{D270AF7E-BB54-45D0-A169-729B126BADDA}"/>
              </a:ext>
            </a:extLst>
          </p:cNvPr>
          <p:cNvSpPr txBox="1"/>
          <p:nvPr/>
        </p:nvSpPr>
        <p:spPr>
          <a:xfrm>
            <a:off x="2863281" y="5079473"/>
            <a:ext cx="1388235" cy="338554"/>
          </a:xfrm>
          <a:prstGeom prst="rect">
            <a:avLst/>
          </a:prstGeom>
          <a:noFill/>
        </p:spPr>
        <p:txBody>
          <a:bodyPr wrap="square" rtlCol="0">
            <a:spAutoFit/>
          </a:bodyPr>
          <a:lstStyle/>
          <a:p>
            <a:r>
              <a:rPr lang="en-GB" sz="800" dirty="0"/>
              <a:t>The conversation spoken between characters.</a:t>
            </a:r>
          </a:p>
        </p:txBody>
      </p:sp>
      <p:sp>
        <p:nvSpPr>
          <p:cNvPr id="53" name="TextBox 52">
            <a:extLst>
              <a:ext uri="{FF2B5EF4-FFF2-40B4-BE49-F238E27FC236}">
                <a16:creationId xmlns:a16="http://schemas.microsoft.com/office/drawing/2014/main" id="{1CC87113-7536-4C43-A8C6-498D51385FF1}"/>
              </a:ext>
            </a:extLst>
          </p:cNvPr>
          <p:cNvSpPr txBox="1"/>
          <p:nvPr/>
        </p:nvSpPr>
        <p:spPr>
          <a:xfrm>
            <a:off x="1909396" y="6530922"/>
            <a:ext cx="1958307" cy="215444"/>
          </a:xfrm>
          <a:prstGeom prst="rect">
            <a:avLst/>
          </a:prstGeom>
          <a:noFill/>
        </p:spPr>
        <p:txBody>
          <a:bodyPr wrap="square" rtlCol="0">
            <a:spAutoFit/>
          </a:bodyPr>
          <a:lstStyle/>
          <a:p>
            <a:r>
              <a:rPr lang="en-GB" sz="800" dirty="0"/>
              <a:t>Is not heard by the characters.</a:t>
            </a:r>
          </a:p>
        </p:txBody>
      </p:sp>
      <p:sp>
        <p:nvSpPr>
          <p:cNvPr id="54" name="TextBox 53">
            <a:extLst>
              <a:ext uri="{FF2B5EF4-FFF2-40B4-BE49-F238E27FC236}">
                <a16:creationId xmlns:a16="http://schemas.microsoft.com/office/drawing/2014/main" id="{34E9013E-D5E5-42DE-9936-78A00716BB3E}"/>
              </a:ext>
            </a:extLst>
          </p:cNvPr>
          <p:cNvSpPr txBox="1"/>
          <p:nvPr/>
        </p:nvSpPr>
        <p:spPr>
          <a:xfrm>
            <a:off x="2909093" y="5870842"/>
            <a:ext cx="1388235" cy="338554"/>
          </a:xfrm>
          <a:prstGeom prst="rect">
            <a:avLst/>
          </a:prstGeom>
          <a:noFill/>
        </p:spPr>
        <p:txBody>
          <a:bodyPr wrap="square" rtlCol="0">
            <a:spAutoFit/>
          </a:bodyPr>
          <a:lstStyle/>
          <a:p>
            <a:r>
              <a:rPr lang="en-GB" sz="800" dirty="0"/>
              <a:t>Can be recorded on set or dubbed later.</a:t>
            </a:r>
          </a:p>
        </p:txBody>
      </p:sp>
      <p:sp>
        <p:nvSpPr>
          <p:cNvPr id="55" name="TextBox 54">
            <a:extLst>
              <a:ext uri="{FF2B5EF4-FFF2-40B4-BE49-F238E27FC236}">
                <a16:creationId xmlns:a16="http://schemas.microsoft.com/office/drawing/2014/main" id="{237A2956-A1EF-4D34-B7A9-AB2359EA0441}"/>
              </a:ext>
            </a:extLst>
          </p:cNvPr>
          <p:cNvSpPr txBox="1"/>
          <p:nvPr/>
        </p:nvSpPr>
        <p:spPr>
          <a:xfrm>
            <a:off x="3256211" y="3709997"/>
            <a:ext cx="1388235" cy="584775"/>
          </a:xfrm>
          <a:prstGeom prst="rect">
            <a:avLst/>
          </a:prstGeom>
          <a:noFill/>
        </p:spPr>
        <p:txBody>
          <a:bodyPr wrap="square" rtlCol="0">
            <a:spAutoFit/>
          </a:bodyPr>
          <a:lstStyle/>
          <a:p>
            <a:r>
              <a:rPr lang="en-GB" sz="800" dirty="0"/>
              <a:t>The atmospheric sounds that make a place sound more real, e.g. crowds, traffic, coughing…</a:t>
            </a:r>
          </a:p>
        </p:txBody>
      </p:sp>
      <p:sp>
        <p:nvSpPr>
          <p:cNvPr id="56" name="TextBox 55">
            <a:extLst>
              <a:ext uri="{FF2B5EF4-FFF2-40B4-BE49-F238E27FC236}">
                <a16:creationId xmlns:a16="http://schemas.microsoft.com/office/drawing/2014/main" id="{033473A6-D08B-4433-8B6C-C92A26AAEE8D}"/>
              </a:ext>
            </a:extLst>
          </p:cNvPr>
          <p:cNvSpPr txBox="1"/>
          <p:nvPr/>
        </p:nvSpPr>
        <p:spPr>
          <a:xfrm>
            <a:off x="1543791" y="3827577"/>
            <a:ext cx="1933209" cy="215444"/>
          </a:xfrm>
          <a:prstGeom prst="rect">
            <a:avLst/>
          </a:prstGeom>
          <a:noFill/>
        </p:spPr>
        <p:txBody>
          <a:bodyPr wrap="square" rtlCol="0">
            <a:spAutoFit/>
          </a:bodyPr>
          <a:lstStyle/>
          <a:p>
            <a:r>
              <a:rPr lang="en-GB" sz="800" dirty="0"/>
              <a:t>The music underneath the action. </a:t>
            </a:r>
          </a:p>
        </p:txBody>
      </p:sp>
      <p:sp>
        <p:nvSpPr>
          <p:cNvPr id="57" name="TextBox 56">
            <a:extLst>
              <a:ext uri="{FF2B5EF4-FFF2-40B4-BE49-F238E27FC236}">
                <a16:creationId xmlns:a16="http://schemas.microsoft.com/office/drawing/2014/main" id="{CD2BC035-D3D0-49C0-A262-7BB720C9643D}"/>
              </a:ext>
            </a:extLst>
          </p:cNvPr>
          <p:cNvSpPr txBox="1"/>
          <p:nvPr/>
        </p:nvSpPr>
        <p:spPr>
          <a:xfrm>
            <a:off x="1492199" y="3995569"/>
            <a:ext cx="1933209" cy="338554"/>
          </a:xfrm>
          <a:prstGeom prst="rect">
            <a:avLst/>
          </a:prstGeom>
          <a:noFill/>
        </p:spPr>
        <p:txBody>
          <a:bodyPr wrap="square" rtlCol="0">
            <a:spAutoFit/>
          </a:bodyPr>
          <a:lstStyle/>
          <a:p>
            <a:r>
              <a:rPr lang="en-GB" sz="800" dirty="0"/>
              <a:t>Composers consider mood, style and impact.</a:t>
            </a:r>
          </a:p>
        </p:txBody>
      </p:sp>
      <p:sp>
        <p:nvSpPr>
          <p:cNvPr id="59" name="TextBox 58">
            <a:extLst>
              <a:ext uri="{FF2B5EF4-FFF2-40B4-BE49-F238E27FC236}">
                <a16:creationId xmlns:a16="http://schemas.microsoft.com/office/drawing/2014/main" id="{79E03B60-8598-454D-A004-47DD78096DEA}"/>
              </a:ext>
            </a:extLst>
          </p:cNvPr>
          <p:cNvSpPr txBox="1"/>
          <p:nvPr/>
        </p:nvSpPr>
        <p:spPr>
          <a:xfrm>
            <a:off x="-29012" y="4171899"/>
            <a:ext cx="1417859" cy="461665"/>
          </a:xfrm>
          <a:prstGeom prst="rect">
            <a:avLst/>
          </a:prstGeom>
          <a:noFill/>
        </p:spPr>
        <p:txBody>
          <a:bodyPr wrap="square" rtlCol="0">
            <a:spAutoFit/>
          </a:bodyPr>
          <a:lstStyle/>
          <a:p>
            <a:r>
              <a:rPr lang="en-GB" sz="800" dirty="0"/>
              <a:t>The reproduction of everyday sounds, e.g. ice clinking in a glass, using</a:t>
            </a:r>
            <a:r>
              <a:rPr lang="en-GB" sz="800" b="1" dirty="0"/>
              <a:t> props</a:t>
            </a:r>
            <a:r>
              <a:rPr lang="en-GB" sz="800" dirty="0"/>
              <a:t>.</a:t>
            </a:r>
          </a:p>
        </p:txBody>
      </p:sp>
      <p:sp>
        <p:nvSpPr>
          <p:cNvPr id="61" name="TextBox 60">
            <a:extLst>
              <a:ext uri="{FF2B5EF4-FFF2-40B4-BE49-F238E27FC236}">
                <a16:creationId xmlns:a16="http://schemas.microsoft.com/office/drawing/2014/main" id="{FCC19F34-C0B2-4891-803F-54B83948D234}"/>
              </a:ext>
            </a:extLst>
          </p:cNvPr>
          <p:cNvSpPr txBox="1"/>
          <p:nvPr/>
        </p:nvSpPr>
        <p:spPr>
          <a:xfrm>
            <a:off x="19708" y="3846819"/>
            <a:ext cx="1608704" cy="338554"/>
          </a:xfrm>
          <a:prstGeom prst="rect">
            <a:avLst/>
          </a:prstGeom>
          <a:noFill/>
        </p:spPr>
        <p:txBody>
          <a:bodyPr wrap="square" rtlCol="0">
            <a:spAutoFit/>
          </a:bodyPr>
          <a:lstStyle/>
          <a:p>
            <a:r>
              <a:rPr lang="en-GB" sz="800" dirty="0"/>
              <a:t>Performed and recorded by foley actors on a </a:t>
            </a:r>
            <a:r>
              <a:rPr lang="en-GB" sz="800" b="1" dirty="0"/>
              <a:t>soundstage</a:t>
            </a:r>
            <a:r>
              <a:rPr lang="en-GB" sz="800" dirty="0"/>
              <a:t>.</a:t>
            </a:r>
            <a:endParaRPr lang="en-GB" sz="800" b="1" dirty="0"/>
          </a:p>
        </p:txBody>
      </p:sp>
      <p:sp>
        <p:nvSpPr>
          <p:cNvPr id="69" name="TextBox 68">
            <a:extLst>
              <a:ext uri="{FF2B5EF4-FFF2-40B4-BE49-F238E27FC236}">
                <a16:creationId xmlns:a16="http://schemas.microsoft.com/office/drawing/2014/main" id="{E078B2AC-9428-4E31-80E7-EA2D5F1575FB}"/>
              </a:ext>
            </a:extLst>
          </p:cNvPr>
          <p:cNvSpPr txBox="1"/>
          <p:nvPr/>
        </p:nvSpPr>
        <p:spPr>
          <a:xfrm>
            <a:off x="69926" y="6006050"/>
            <a:ext cx="1388235" cy="338554"/>
          </a:xfrm>
          <a:prstGeom prst="rect">
            <a:avLst/>
          </a:prstGeom>
          <a:noFill/>
        </p:spPr>
        <p:txBody>
          <a:bodyPr wrap="square" rtlCol="0">
            <a:spAutoFit/>
          </a:bodyPr>
          <a:lstStyle/>
          <a:p>
            <a:r>
              <a:rPr lang="en-GB" sz="800" dirty="0"/>
              <a:t>The reproduction of difficult sounds e.g. explosions. </a:t>
            </a:r>
          </a:p>
        </p:txBody>
      </p:sp>
      <p:sp>
        <p:nvSpPr>
          <p:cNvPr id="70" name="TextBox 69">
            <a:extLst>
              <a:ext uri="{FF2B5EF4-FFF2-40B4-BE49-F238E27FC236}">
                <a16:creationId xmlns:a16="http://schemas.microsoft.com/office/drawing/2014/main" id="{4E9CF857-CAF7-476A-A218-9E2F81C855F8}"/>
              </a:ext>
            </a:extLst>
          </p:cNvPr>
          <p:cNvSpPr txBox="1"/>
          <p:nvPr/>
        </p:nvSpPr>
        <p:spPr>
          <a:xfrm>
            <a:off x="96830" y="6297682"/>
            <a:ext cx="1388235" cy="338554"/>
          </a:xfrm>
          <a:prstGeom prst="rect">
            <a:avLst/>
          </a:prstGeom>
          <a:noFill/>
        </p:spPr>
        <p:txBody>
          <a:bodyPr wrap="square" rtlCol="0">
            <a:spAutoFit/>
          </a:bodyPr>
          <a:lstStyle/>
          <a:p>
            <a:r>
              <a:rPr lang="en-GB" sz="800" dirty="0"/>
              <a:t>Can be created using synthesis.</a:t>
            </a:r>
          </a:p>
        </p:txBody>
      </p:sp>
      <p:cxnSp>
        <p:nvCxnSpPr>
          <p:cNvPr id="74" name="Straight Connector 73">
            <a:extLst>
              <a:ext uri="{FF2B5EF4-FFF2-40B4-BE49-F238E27FC236}">
                <a16:creationId xmlns:a16="http://schemas.microsoft.com/office/drawing/2014/main" id="{22813781-429B-40A4-8425-3731AA8E341C}"/>
              </a:ext>
            </a:extLst>
          </p:cNvPr>
          <p:cNvCxnSpPr>
            <a:cxnSpLocks/>
          </p:cNvCxnSpPr>
          <p:nvPr/>
        </p:nvCxnSpPr>
        <p:spPr>
          <a:xfrm>
            <a:off x="4644446" y="3653683"/>
            <a:ext cx="0" cy="3204317"/>
          </a:xfrm>
          <a:prstGeom prst="line">
            <a:avLst/>
          </a:prstGeom>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FD19CFA7-B096-4430-8C26-CBBBB48A2D6C}"/>
              </a:ext>
            </a:extLst>
          </p:cNvPr>
          <p:cNvSpPr txBox="1"/>
          <p:nvPr/>
        </p:nvSpPr>
        <p:spPr>
          <a:xfrm>
            <a:off x="-4756" y="4883432"/>
            <a:ext cx="1795656" cy="461665"/>
          </a:xfrm>
          <a:prstGeom prst="rect">
            <a:avLst/>
          </a:prstGeom>
          <a:noFill/>
        </p:spPr>
        <p:txBody>
          <a:bodyPr wrap="square" rtlCol="0">
            <a:spAutoFit/>
          </a:bodyPr>
          <a:lstStyle/>
          <a:p>
            <a:r>
              <a:rPr lang="en-GB" sz="800" dirty="0"/>
              <a:t>Can be recorded or sourced from online sound libraries, though you may have to pay royalties.</a:t>
            </a:r>
          </a:p>
        </p:txBody>
      </p:sp>
      <p:sp>
        <p:nvSpPr>
          <p:cNvPr id="3" name="Rectangle: Rounded Corners 2">
            <a:extLst>
              <a:ext uri="{FF2B5EF4-FFF2-40B4-BE49-F238E27FC236}">
                <a16:creationId xmlns:a16="http://schemas.microsoft.com/office/drawing/2014/main" id="{A1F173A9-A4A2-4F38-BE7D-0E7E533E1460}"/>
              </a:ext>
            </a:extLst>
          </p:cNvPr>
          <p:cNvSpPr/>
          <p:nvPr/>
        </p:nvSpPr>
        <p:spPr>
          <a:xfrm>
            <a:off x="7065287" y="4972767"/>
            <a:ext cx="1838176" cy="3279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solidFill>
                  <a:srgbClr val="92D050"/>
                </a:solidFill>
              </a:rPr>
              <a:t>How to render audio to video:</a:t>
            </a:r>
          </a:p>
          <a:p>
            <a:pPr algn="ctr"/>
            <a:r>
              <a:rPr lang="en-GB" sz="800" dirty="0"/>
              <a:t>File &gt; movie &gt; export audio to movie</a:t>
            </a:r>
          </a:p>
        </p:txBody>
      </p:sp>
      <p:sp>
        <p:nvSpPr>
          <p:cNvPr id="8" name="Rectangle: Rounded Corners 7">
            <a:extLst>
              <a:ext uri="{FF2B5EF4-FFF2-40B4-BE49-F238E27FC236}">
                <a16:creationId xmlns:a16="http://schemas.microsoft.com/office/drawing/2014/main" id="{1595CEB5-0ABE-46AD-87E2-D60DF046C6B0}"/>
              </a:ext>
            </a:extLst>
          </p:cNvPr>
          <p:cNvSpPr/>
          <p:nvPr/>
        </p:nvSpPr>
        <p:spPr>
          <a:xfrm>
            <a:off x="4742608" y="5372987"/>
            <a:ext cx="2159283" cy="4102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t>MP4:  </a:t>
            </a:r>
            <a:r>
              <a:rPr lang="en-GB" sz="800" dirty="0"/>
              <a:t>A smaller type of video file because more compression is used, making it easier to store and stream but possibly worse quality.</a:t>
            </a:r>
          </a:p>
        </p:txBody>
      </p:sp>
      <p:sp>
        <p:nvSpPr>
          <p:cNvPr id="42" name="Rectangle: Rounded Corners 41">
            <a:extLst>
              <a:ext uri="{FF2B5EF4-FFF2-40B4-BE49-F238E27FC236}">
                <a16:creationId xmlns:a16="http://schemas.microsoft.com/office/drawing/2014/main" id="{28354BB8-4FB0-4E73-B910-4FEF0C438965}"/>
              </a:ext>
            </a:extLst>
          </p:cNvPr>
          <p:cNvSpPr/>
          <p:nvPr/>
        </p:nvSpPr>
        <p:spPr>
          <a:xfrm>
            <a:off x="7056660" y="5382555"/>
            <a:ext cx="2032563" cy="38000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00" b="1" dirty="0"/>
              <a:t>MOV:  </a:t>
            </a:r>
            <a:r>
              <a:rPr lang="en-GB" sz="800" dirty="0"/>
              <a:t>A  larger type of video file. Less compression is applied which makes for better quality.</a:t>
            </a:r>
          </a:p>
        </p:txBody>
      </p:sp>
      <p:sp>
        <p:nvSpPr>
          <p:cNvPr id="43" name="Rectangle 42">
            <a:extLst>
              <a:ext uri="{FF2B5EF4-FFF2-40B4-BE49-F238E27FC236}">
                <a16:creationId xmlns:a16="http://schemas.microsoft.com/office/drawing/2014/main" id="{ECFA76B6-3150-4E4B-AAAC-99B0B1D67456}"/>
              </a:ext>
            </a:extLst>
          </p:cNvPr>
          <p:cNvSpPr/>
          <p:nvPr/>
        </p:nvSpPr>
        <p:spPr>
          <a:xfrm>
            <a:off x="4708709" y="5868224"/>
            <a:ext cx="4389684" cy="797674"/>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p>
        </p:txBody>
      </p:sp>
      <p:sp>
        <p:nvSpPr>
          <p:cNvPr id="44" name="TextBox 43">
            <a:extLst>
              <a:ext uri="{FF2B5EF4-FFF2-40B4-BE49-F238E27FC236}">
                <a16:creationId xmlns:a16="http://schemas.microsoft.com/office/drawing/2014/main" id="{D41063CF-F857-477D-9538-36C59D077176}"/>
              </a:ext>
            </a:extLst>
          </p:cNvPr>
          <p:cNvSpPr txBox="1"/>
          <p:nvPr/>
        </p:nvSpPr>
        <p:spPr>
          <a:xfrm>
            <a:off x="4671783" y="5876501"/>
            <a:ext cx="2003474" cy="261610"/>
          </a:xfrm>
          <a:prstGeom prst="rect">
            <a:avLst/>
          </a:prstGeom>
          <a:noFill/>
        </p:spPr>
        <p:txBody>
          <a:bodyPr wrap="square" rtlCol="0">
            <a:spAutoFit/>
          </a:bodyPr>
          <a:lstStyle/>
          <a:p>
            <a:r>
              <a:rPr lang="en-US" sz="1100" b="1" dirty="0"/>
              <a:t>Exporting audio files</a:t>
            </a:r>
            <a:endParaRPr lang="en-GB" sz="1100" b="1" dirty="0"/>
          </a:p>
        </p:txBody>
      </p:sp>
      <p:pic>
        <p:nvPicPr>
          <p:cNvPr id="45" name="Picture 44">
            <a:extLst>
              <a:ext uri="{FF2B5EF4-FFF2-40B4-BE49-F238E27FC236}">
                <a16:creationId xmlns:a16="http://schemas.microsoft.com/office/drawing/2014/main" id="{55CBB724-4839-4FD6-A721-3884919B34C9}"/>
              </a:ext>
            </a:extLst>
          </p:cNvPr>
          <p:cNvPicPr>
            <a:picLocks noChangeAspect="1"/>
          </p:cNvPicPr>
          <p:nvPr/>
        </p:nvPicPr>
        <p:blipFill>
          <a:blip r:embed="rId13"/>
          <a:stretch>
            <a:fillRect/>
          </a:stretch>
        </p:blipFill>
        <p:spPr>
          <a:xfrm>
            <a:off x="6143388" y="5917295"/>
            <a:ext cx="409441" cy="263801"/>
          </a:xfrm>
          <a:prstGeom prst="rect">
            <a:avLst/>
          </a:prstGeom>
        </p:spPr>
      </p:pic>
      <p:pic>
        <p:nvPicPr>
          <p:cNvPr id="46" name="Picture 45">
            <a:extLst>
              <a:ext uri="{FF2B5EF4-FFF2-40B4-BE49-F238E27FC236}">
                <a16:creationId xmlns:a16="http://schemas.microsoft.com/office/drawing/2014/main" id="{3A8F4A15-1995-41AC-8452-E24801DE8AD1}"/>
              </a:ext>
            </a:extLst>
          </p:cNvPr>
          <p:cNvPicPr>
            <a:picLocks noChangeAspect="1"/>
          </p:cNvPicPr>
          <p:nvPr/>
        </p:nvPicPr>
        <p:blipFill>
          <a:blip r:embed="rId14"/>
          <a:stretch>
            <a:fillRect/>
          </a:stretch>
        </p:blipFill>
        <p:spPr>
          <a:xfrm>
            <a:off x="5753648" y="6222268"/>
            <a:ext cx="293291" cy="363794"/>
          </a:xfrm>
          <a:prstGeom prst="rect">
            <a:avLst/>
          </a:prstGeom>
        </p:spPr>
      </p:pic>
      <p:sp>
        <p:nvSpPr>
          <p:cNvPr id="47" name="TextBox 46">
            <a:extLst>
              <a:ext uri="{FF2B5EF4-FFF2-40B4-BE49-F238E27FC236}">
                <a16:creationId xmlns:a16="http://schemas.microsoft.com/office/drawing/2014/main" id="{33C1AA0E-C482-4C9E-A0CF-93D12F2C26C0}"/>
              </a:ext>
            </a:extLst>
          </p:cNvPr>
          <p:cNvSpPr txBox="1"/>
          <p:nvPr/>
        </p:nvSpPr>
        <p:spPr>
          <a:xfrm>
            <a:off x="6060754" y="6201532"/>
            <a:ext cx="1391578" cy="461665"/>
          </a:xfrm>
          <a:prstGeom prst="rect">
            <a:avLst/>
          </a:prstGeom>
          <a:noFill/>
        </p:spPr>
        <p:txBody>
          <a:bodyPr wrap="square" rtlCol="0">
            <a:spAutoFit/>
          </a:bodyPr>
          <a:lstStyle/>
          <a:p>
            <a:r>
              <a:rPr lang="en-US" sz="800" b="1" dirty="0"/>
              <a:t>MP3: </a:t>
            </a:r>
            <a:r>
              <a:rPr lang="en-US" sz="800" dirty="0" err="1"/>
              <a:t>Lossy</a:t>
            </a:r>
            <a:r>
              <a:rPr lang="en-US" sz="800" dirty="0"/>
              <a:t>, compressed audio. Pro: Small files,</a:t>
            </a:r>
          </a:p>
          <a:p>
            <a:r>
              <a:rPr lang="en-US" sz="800" dirty="0"/>
              <a:t>Con: worse quality.</a:t>
            </a:r>
            <a:endParaRPr lang="en-GB" sz="800" dirty="0"/>
          </a:p>
        </p:txBody>
      </p:sp>
      <p:sp>
        <p:nvSpPr>
          <p:cNvPr id="48" name="TextBox 47">
            <a:extLst>
              <a:ext uri="{FF2B5EF4-FFF2-40B4-BE49-F238E27FC236}">
                <a16:creationId xmlns:a16="http://schemas.microsoft.com/office/drawing/2014/main" id="{FE955BEA-899C-4837-99A8-39F2CF0C1803}"/>
              </a:ext>
            </a:extLst>
          </p:cNvPr>
          <p:cNvSpPr txBox="1"/>
          <p:nvPr/>
        </p:nvSpPr>
        <p:spPr>
          <a:xfrm>
            <a:off x="4742608" y="6101559"/>
            <a:ext cx="1092364" cy="584775"/>
          </a:xfrm>
          <a:prstGeom prst="rect">
            <a:avLst/>
          </a:prstGeom>
          <a:noFill/>
        </p:spPr>
        <p:txBody>
          <a:bodyPr wrap="square" rtlCol="0">
            <a:spAutoFit/>
          </a:bodyPr>
          <a:lstStyle/>
          <a:p>
            <a:r>
              <a:rPr lang="en-US" sz="800" b="1" dirty="0"/>
              <a:t>WAV/AIFF: </a:t>
            </a:r>
            <a:r>
              <a:rPr lang="en-US" sz="800" dirty="0"/>
              <a:t>Lossless, uncompressed audio.  </a:t>
            </a:r>
          </a:p>
          <a:p>
            <a:r>
              <a:rPr lang="en-US" sz="800" dirty="0"/>
              <a:t>Pro: Better quality</a:t>
            </a:r>
          </a:p>
          <a:p>
            <a:r>
              <a:rPr lang="en-US" sz="800" dirty="0"/>
              <a:t>Con: lower quality</a:t>
            </a:r>
            <a:endParaRPr lang="en-GB" sz="800" dirty="0"/>
          </a:p>
        </p:txBody>
      </p:sp>
      <p:sp>
        <p:nvSpPr>
          <p:cNvPr id="49" name="TextBox 48">
            <a:extLst>
              <a:ext uri="{FF2B5EF4-FFF2-40B4-BE49-F238E27FC236}">
                <a16:creationId xmlns:a16="http://schemas.microsoft.com/office/drawing/2014/main" id="{92DA4273-88C2-4169-9045-F25670B912FE}"/>
              </a:ext>
            </a:extLst>
          </p:cNvPr>
          <p:cNvSpPr txBox="1"/>
          <p:nvPr/>
        </p:nvSpPr>
        <p:spPr>
          <a:xfrm>
            <a:off x="7130172" y="5950049"/>
            <a:ext cx="2022544" cy="707886"/>
          </a:xfrm>
          <a:prstGeom prst="rect">
            <a:avLst/>
          </a:prstGeom>
          <a:noFill/>
        </p:spPr>
        <p:txBody>
          <a:bodyPr wrap="square" rtlCol="0">
            <a:spAutoFit/>
          </a:bodyPr>
          <a:lstStyle/>
          <a:p>
            <a:r>
              <a:rPr lang="en-US" sz="800" b="1" dirty="0"/>
              <a:t>Sample rate: </a:t>
            </a:r>
            <a:r>
              <a:rPr lang="en-US" sz="800" dirty="0"/>
              <a:t>the number of samples taken per second. 44.1kHz is the minimum needed</a:t>
            </a:r>
          </a:p>
          <a:p>
            <a:r>
              <a:rPr lang="en-US" sz="800" b="1" dirty="0"/>
              <a:t>Bit depth</a:t>
            </a:r>
            <a:r>
              <a:rPr lang="en-US" sz="800" dirty="0"/>
              <a:t>: the range of amplitude values available. 16, 24 and 32-bit are common. The bigger the better.</a:t>
            </a:r>
            <a:endParaRPr lang="en-GB" sz="800" dirty="0"/>
          </a:p>
        </p:txBody>
      </p:sp>
      <p:sp>
        <p:nvSpPr>
          <p:cNvPr id="12" name="Rectangle: Rounded Corners 11">
            <a:extLst>
              <a:ext uri="{FF2B5EF4-FFF2-40B4-BE49-F238E27FC236}">
                <a16:creationId xmlns:a16="http://schemas.microsoft.com/office/drawing/2014/main" id="{EABF7C32-E61B-4889-BAE7-0FFB30BEFBD9}"/>
              </a:ext>
            </a:extLst>
          </p:cNvPr>
          <p:cNvSpPr/>
          <p:nvPr/>
        </p:nvSpPr>
        <p:spPr>
          <a:xfrm>
            <a:off x="4742609" y="4972767"/>
            <a:ext cx="2234470" cy="3279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Exporting video files</a:t>
            </a:r>
          </a:p>
        </p:txBody>
      </p:sp>
      <p:cxnSp>
        <p:nvCxnSpPr>
          <p:cNvPr id="52" name="Straight Connector 51">
            <a:extLst>
              <a:ext uri="{FF2B5EF4-FFF2-40B4-BE49-F238E27FC236}">
                <a16:creationId xmlns:a16="http://schemas.microsoft.com/office/drawing/2014/main" id="{EA9625C5-4296-44AE-80DF-ABDE496EA172}"/>
              </a:ext>
            </a:extLst>
          </p:cNvPr>
          <p:cNvCxnSpPr>
            <a:cxnSpLocks/>
          </p:cNvCxnSpPr>
          <p:nvPr/>
        </p:nvCxnSpPr>
        <p:spPr>
          <a:xfrm flipH="1">
            <a:off x="4656205" y="4883432"/>
            <a:ext cx="4473940" cy="0"/>
          </a:xfrm>
          <a:prstGeom prst="line">
            <a:avLst/>
          </a:prstGeom>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F2CA02CA-AF29-4C9A-8F8F-017CB5F1E115}"/>
              </a:ext>
            </a:extLst>
          </p:cNvPr>
          <p:cNvSpPr/>
          <p:nvPr/>
        </p:nvSpPr>
        <p:spPr>
          <a:xfrm>
            <a:off x="4897679" y="3725940"/>
            <a:ext cx="3950755" cy="1068158"/>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u="sng" dirty="0"/>
              <a:t>Revision Tips</a:t>
            </a:r>
          </a:p>
          <a:p>
            <a:pPr marL="171450" indent="-171450">
              <a:buFont typeface="Arial" panose="020B0604020202020204" pitchFamily="34" charset="0"/>
              <a:buChar char="•"/>
            </a:pPr>
            <a:r>
              <a:rPr lang="en-GB" sz="800" dirty="0"/>
              <a:t>You should understand the different </a:t>
            </a:r>
            <a:r>
              <a:rPr lang="en-GB" sz="800" b="1" dirty="0"/>
              <a:t>types of sound creation </a:t>
            </a:r>
            <a:r>
              <a:rPr lang="en-GB" sz="800" dirty="0"/>
              <a:t>and </a:t>
            </a:r>
            <a:r>
              <a:rPr lang="en-GB" sz="800" b="1" dirty="0"/>
              <a:t>methods of sound creation </a:t>
            </a:r>
            <a:r>
              <a:rPr lang="en-GB" sz="800" dirty="0"/>
              <a:t>.</a:t>
            </a:r>
            <a:endParaRPr lang="en-GB" sz="800" b="1" dirty="0"/>
          </a:p>
          <a:p>
            <a:pPr marL="171450" indent="-171450">
              <a:buFont typeface="Arial" panose="020B0604020202020204" pitchFamily="34" charset="0"/>
              <a:buChar char="•"/>
            </a:pPr>
            <a:r>
              <a:rPr lang="en-GB" sz="800" dirty="0"/>
              <a:t>You should understand which of these are used for different media, e.g. films/podcasts/theatres, as well as HOW and WHY.</a:t>
            </a:r>
          </a:p>
          <a:p>
            <a:pPr marL="171450" indent="-171450">
              <a:buFont typeface="Arial" panose="020B0604020202020204" pitchFamily="34" charset="0"/>
              <a:buChar char="•"/>
            </a:pPr>
            <a:r>
              <a:rPr lang="en-GB" sz="800" dirty="0"/>
              <a:t>You should know the advantages &amp; disadvantages of using different types/methods of sound creation</a:t>
            </a:r>
            <a:r>
              <a:rPr lang="en-GB" sz="1200" dirty="0"/>
              <a:t>.</a:t>
            </a:r>
          </a:p>
        </p:txBody>
      </p:sp>
      <p:sp>
        <p:nvSpPr>
          <p:cNvPr id="58" name="TextBox 57">
            <a:extLst>
              <a:ext uri="{FF2B5EF4-FFF2-40B4-BE49-F238E27FC236}">
                <a16:creationId xmlns:a16="http://schemas.microsoft.com/office/drawing/2014/main" id="{191006FB-4B17-433B-9E3A-4EA48BE72DC2}"/>
              </a:ext>
            </a:extLst>
          </p:cNvPr>
          <p:cNvSpPr txBox="1"/>
          <p:nvPr/>
        </p:nvSpPr>
        <p:spPr>
          <a:xfrm>
            <a:off x="8706044" y="6492639"/>
            <a:ext cx="383179" cy="307777"/>
          </a:xfrm>
          <a:prstGeom prst="rect">
            <a:avLst/>
          </a:prstGeom>
          <a:solidFill>
            <a:srgbClr val="002060"/>
          </a:solidFill>
        </p:spPr>
        <p:txBody>
          <a:bodyPr wrap="square" rtlCol="0">
            <a:spAutoFit/>
          </a:bodyPr>
          <a:lstStyle/>
          <a:p>
            <a:r>
              <a:rPr lang="en-GB" sz="1400" dirty="0">
                <a:solidFill>
                  <a:schemeClr val="bg1"/>
                </a:solidFill>
              </a:rPr>
              <a:t>25</a:t>
            </a:r>
          </a:p>
        </p:txBody>
      </p:sp>
    </p:spTree>
    <p:extLst>
      <p:ext uri="{BB962C8B-B14F-4D97-AF65-F5344CB8AC3E}">
        <p14:creationId xmlns:p14="http://schemas.microsoft.com/office/powerpoint/2010/main" val="235309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C7BFA5E-489E-4041-B280-BC6D5E8E1872}"/>
              </a:ext>
            </a:extLst>
          </p:cNvPr>
          <p:cNvSpPr/>
          <p:nvPr/>
        </p:nvSpPr>
        <p:spPr>
          <a:xfrm>
            <a:off x="76572" y="1718628"/>
            <a:ext cx="4140971" cy="300034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035EF76-97CD-4AAC-8C77-1725F99728AD}"/>
              </a:ext>
            </a:extLst>
          </p:cNvPr>
          <p:cNvSpPr>
            <a:spLocks noGrp="1"/>
          </p:cNvSpPr>
          <p:nvPr>
            <p:ph type="ctrTitle"/>
          </p:nvPr>
        </p:nvSpPr>
        <p:spPr>
          <a:xfrm>
            <a:off x="2408150" y="29310"/>
            <a:ext cx="4327699" cy="323015"/>
          </a:xfrm>
        </p:spPr>
        <p:txBody>
          <a:bodyPr>
            <a:normAutofit/>
          </a:bodyPr>
          <a:lstStyle/>
          <a:p>
            <a:r>
              <a:rPr lang="en-GB" sz="1400" dirty="0"/>
              <a:t>Content Area 4: Sound Creation Knowledge Organiser</a:t>
            </a:r>
          </a:p>
        </p:txBody>
      </p:sp>
      <p:sp>
        <p:nvSpPr>
          <p:cNvPr id="76" name="Rectangle 75">
            <a:extLst>
              <a:ext uri="{FF2B5EF4-FFF2-40B4-BE49-F238E27FC236}">
                <a16:creationId xmlns:a16="http://schemas.microsoft.com/office/drawing/2014/main" id="{01F0ABD7-7341-4E8E-BD58-EE298702177F}"/>
              </a:ext>
            </a:extLst>
          </p:cNvPr>
          <p:cNvSpPr/>
          <p:nvPr/>
        </p:nvSpPr>
        <p:spPr>
          <a:xfrm>
            <a:off x="4116972" y="363603"/>
            <a:ext cx="1163098" cy="76323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Methods of Sound Creation</a:t>
            </a:r>
          </a:p>
        </p:txBody>
      </p:sp>
      <p:sp>
        <p:nvSpPr>
          <p:cNvPr id="77" name="Rectangle 76">
            <a:extLst>
              <a:ext uri="{FF2B5EF4-FFF2-40B4-BE49-F238E27FC236}">
                <a16:creationId xmlns:a16="http://schemas.microsoft.com/office/drawing/2014/main" id="{219F14E4-54AC-4029-BEE0-8D14F74CF778}"/>
              </a:ext>
            </a:extLst>
          </p:cNvPr>
          <p:cNvSpPr/>
          <p:nvPr/>
        </p:nvSpPr>
        <p:spPr>
          <a:xfrm>
            <a:off x="114330" y="367213"/>
            <a:ext cx="3903428" cy="76323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Physical Props</a:t>
            </a:r>
          </a:p>
          <a:p>
            <a:pPr marL="171450" indent="-171450">
              <a:buFont typeface="Arial" panose="020B0604020202020204" pitchFamily="34" charset="0"/>
              <a:buChar char="•"/>
            </a:pPr>
            <a:r>
              <a:rPr lang="en-GB" sz="800" dirty="0"/>
              <a:t>Not to be confused with props in drama.</a:t>
            </a:r>
          </a:p>
          <a:p>
            <a:pPr marL="171450" indent="-171450">
              <a:buFont typeface="Arial" panose="020B0604020202020204" pitchFamily="34" charset="0"/>
              <a:buChar char="•"/>
            </a:pPr>
            <a:r>
              <a:rPr lang="en-GB" sz="800" dirty="0"/>
              <a:t>Physical props are used to recreate sounds.</a:t>
            </a:r>
          </a:p>
          <a:p>
            <a:pPr marL="171450" indent="-171450">
              <a:buFont typeface="Arial" panose="020B0604020202020204" pitchFamily="34" charset="0"/>
              <a:buChar char="•"/>
            </a:pPr>
            <a:r>
              <a:rPr lang="en-GB" sz="800" dirty="0"/>
              <a:t>Anything can be used, e.g. coconut shells for the sound of horse hooves.</a:t>
            </a:r>
          </a:p>
          <a:p>
            <a:pPr marL="171450" indent="-171450">
              <a:buFont typeface="Arial" panose="020B0604020202020204" pitchFamily="34" charset="0"/>
              <a:buChar char="•"/>
            </a:pPr>
            <a:r>
              <a:rPr lang="en-GB" sz="800" dirty="0"/>
              <a:t>Once they’ve been recorded, they need to be edited in a DAW to be the correct length and in time with the action on screen.</a:t>
            </a:r>
          </a:p>
        </p:txBody>
      </p:sp>
      <p:sp>
        <p:nvSpPr>
          <p:cNvPr id="78" name="Rectangle 77">
            <a:extLst>
              <a:ext uri="{FF2B5EF4-FFF2-40B4-BE49-F238E27FC236}">
                <a16:creationId xmlns:a16="http://schemas.microsoft.com/office/drawing/2014/main" id="{6AB9552A-1A1E-4FE0-9F82-B64EB6A145E1}"/>
              </a:ext>
            </a:extLst>
          </p:cNvPr>
          <p:cNvSpPr/>
          <p:nvPr/>
        </p:nvSpPr>
        <p:spPr>
          <a:xfrm>
            <a:off x="5334000" y="367213"/>
            <a:ext cx="3695670" cy="76323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Environmental Sounds </a:t>
            </a:r>
          </a:p>
          <a:p>
            <a:pPr marL="171450" indent="-171450">
              <a:buFont typeface="Arial" panose="020B0604020202020204" pitchFamily="34" charset="0"/>
              <a:buChar char="•"/>
            </a:pPr>
            <a:r>
              <a:rPr lang="en-GB" sz="800" dirty="0"/>
              <a:t>Can be recorded with portable recording hardware, e.g. motorway traffic or wind. </a:t>
            </a:r>
          </a:p>
          <a:p>
            <a:pPr marL="171450" indent="-171450">
              <a:buFont typeface="Arial" panose="020B0604020202020204" pitchFamily="34" charset="0"/>
              <a:buChar char="•"/>
            </a:pPr>
            <a:r>
              <a:rPr lang="en-GB" sz="800" dirty="0"/>
              <a:t>Other sounds, e.g. coughing,  can be recorded in the studio.</a:t>
            </a:r>
          </a:p>
          <a:p>
            <a:pPr marL="171450" indent="-171450">
              <a:buFont typeface="Arial" panose="020B0604020202020204" pitchFamily="34" charset="0"/>
              <a:buChar char="•"/>
            </a:pPr>
            <a:r>
              <a:rPr lang="en-GB" sz="800" dirty="0"/>
              <a:t>After choosing the best audio, it needs to be edited in the DAW to match the action.</a:t>
            </a:r>
          </a:p>
        </p:txBody>
      </p:sp>
      <p:sp>
        <p:nvSpPr>
          <p:cNvPr id="80" name="Rectangle 79">
            <a:extLst>
              <a:ext uri="{FF2B5EF4-FFF2-40B4-BE49-F238E27FC236}">
                <a16:creationId xmlns:a16="http://schemas.microsoft.com/office/drawing/2014/main" id="{477E29D3-AC80-4227-A6A6-96D487257C8E}"/>
              </a:ext>
            </a:extLst>
          </p:cNvPr>
          <p:cNvSpPr/>
          <p:nvPr/>
        </p:nvSpPr>
        <p:spPr>
          <a:xfrm>
            <a:off x="182098" y="1748355"/>
            <a:ext cx="3828761" cy="1136074"/>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Sound synthesis</a:t>
            </a:r>
          </a:p>
          <a:p>
            <a:pPr marL="171450" indent="-171450">
              <a:buFont typeface="Arial" panose="020B0604020202020204" pitchFamily="34" charset="0"/>
              <a:buChar char="•"/>
            </a:pPr>
            <a:r>
              <a:rPr lang="en-GB" sz="800" dirty="0"/>
              <a:t>A </a:t>
            </a:r>
            <a:r>
              <a:rPr lang="en-GB" sz="800" dirty="0" err="1"/>
              <a:t>preset</a:t>
            </a:r>
            <a:r>
              <a:rPr lang="en-GB" sz="800" dirty="0"/>
              <a:t> on a synth is called a </a:t>
            </a:r>
            <a:r>
              <a:rPr lang="en-GB" sz="800" b="1" dirty="0"/>
              <a:t>patch</a:t>
            </a:r>
            <a:r>
              <a:rPr lang="en-GB" sz="800" dirty="0"/>
              <a:t>. Patches come preloaded on synths or you can create your own. You can save your patches to reuse them.</a:t>
            </a:r>
          </a:p>
          <a:p>
            <a:pPr marL="171450" indent="-171450">
              <a:buFont typeface="Arial" panose="020B0604020202020204" pitchFamily="34" charset="0"/>
              <a:buChar char="•"/>
            </a:pPr>
            <a:r>
              <a:rPr lang="en-GB" sz="800" dirty="0"/>
              <a:t>Select and combine waveforms (sine, sawtooth, square and triangle).</a:t>
            </a:r>
          </a:p>
          <a:p>
            <a:pPr marL="171450" indent="-171450">
              <a:buFont typeface="Arial" panose="020B0604020202020204" pitchFamily="34" charset="0"/>
              <a:buChar char="•"/>
            </a:pPr>
            <a:r>
              <a:rPr lang="en-GB" sz="800" dirty="0"/>
              <a:t>Use filters (high/low/band pass) to remove unwanted frequencies</a:t>
            </a:r>
          </a:p>
          <a:p>
            <a:pPr marL="171450" indent="-171450">
              <a:buFont typeface="Arial" panose="020B0604020202020204" pitchFamily="34" charset="0"/>
              <a:buChar char="•"/>
            </a:pPr>
            <a:r>
              <a:rPr lang="en-GB" sz="800" dirty="0"/>
              <a:t>The </a:t>
            </a:r>
            <a:r>
              <a:rPr lang="en-GB" sz="800" b="1" dirty="0"/>
              <a:t>low frequency oscillator (LFO</a:t>
            </a:r>
            <a:r>
              <a:rPr lang="en-GB" sz="800" dirty="0"/>
              <a:t>)  makes certain things (e.g. pitch or filter) change rapidly or slowly.</a:t>
            </a:r>
          </a:p>
          <a:p>
            <a:pPr marL="171450" indent="-171450">
              <a:buFont typeface="Arial" panose="020B0604020202020204" pitchFamily="34" charset="0"/>
              <a:buChar char="•"/>
            </a:pPr>
            <a:r>
              <a:rPr lang="en-GB" sz="800" dirty="0"/>
              <a:t>Use the envelope (ADSR) to fine tune your sound.</a:t>
            </a:r>
          </a:p>
        </p:txBody>
      </p:sp>
      <p:sp>
        <p:nvSpPr>
          <p:cNvPr id="44" name="Rectangle 43">
            <a:extLst>
              <a:ext uri="{FF2B5EF4-FFF2-40B4-BE49-F238E27FC236}">
                <a16:creationId xmlns:a16="http://schemas.microsoft.com/office/drawing/2014/main" id="{AC3080DD-E76D-4DBE-A98E-870AE99F44C4}"/>
              </a:ext>
            </a:extLst>
          </p:cNvPr>
          <p:cNvSpPr/>
          <p:nvPr/>
        </p:nvSpPr>
        <p:spPr>
          <a:xfrm>
            <a:off x="5200908" y="1817656"/>
            <a:ext cx="3828761" cy="76323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Digital Sample Manipulation</a:t>
            </a:r>
          </a:p>
          <a:p>
            <a:pPr marL="171450" indent="-171450">
              <a:buFont typeface="Arial" panose="020B0604020202020204" pitchFamily="34" charset="0"/>
              <a:buChar char="•"/>
            </a:pPr>
            <a:r>
              <a:rPr lang="en-GB" sz="800" dirty="0"/>
              <a:t>Just like on a synth, you can </a:t>
            </a:r>
            <a:r>
              <a:rPr lang="en-GB" sz="800" b="1" dirty="0"/>
              <a:t>create patches </a:t>
            </a:r>
            <a:r>
              <a:rPr lang="en-GB" sz="800" dirty="0"/>
              <a:t>(that you can save) in a sampler</a:t>
            </a:r>
          </a:p>
          <a:p>
            <a:pPr marL="171450" indent="-171450">
              <a:buFont typeface="Arial" panose="020B0604020202020204" pitchFamily="34" charset="0"/>
              <a:buChar char="•"/>
            </a:pPr>
            <a:r>
              <a:rPr lang="en-GB" sz="800" dirty="0"/>
              <a:t>First, you need to know how to </a:t>
            </a:r>
            <a:r>
              <a:rPr lang="en-GB" sz="800" b="1" dirty="0"/>
              <a:t>import audio </a:t>
            </a:r>
            <a:r>
              <a:rPr lang="en-GB" sz="800" dirty="0"/>
              <a:t>into the sampler.</a:t>
            </a:r>
          </a:p>
          <a:p>
            <a:pPr marL="171450" indent="-171450">
              <a:buFont typeface="Arial" panose="020B0604020202020204" pitchFamily="34" charset="0"/>
              <a:buChar char="•"/>
            </a:pPr>
            <a:r>
              <a:rPr lang="en-GB" sz="800" dirty="0"/>
              <a:t>Will you use lots of different samples and </a:t>
            </a:r>
            <a:r>
              <a:rPr lang="en-GB" sz="800" b="1" dirty="0"/>
              <a:t>map</a:t>
            </a:r>
            <a:r>
              <a:rPr lang="en-GB" sz="800" dirty="0"/>
              <a:t> them to different keys, or </a:t>
            </a:r>
            <a:r>
              <a:rPr lang="en-GB" sz="800" b="1" dirty="0"/>
              <a:t>map</a:t>
            </a:r>
            <a:r>
              <a:rPr lang="en-GB" sz="800" dirty="0"/>
              <a:t> one sound over all keys?</a:t>
            </a:r>
          </a:p>
          <a:p>
            <a:pPr marL="171450" indent="-171450">
              <a:buFont typeface="Arial" panose="020B0604020202020204" pitchFamily="34" charset="0"/>
              <a:buChar char="•"/>
            </a:pPr>
            <a:r>
              <a:rPr lang="en-GB" sz="800" dirty="0"/>
              <a:t>Use the </a:t>
            </a:r>
            <a:r>
              <a:rPr lang="en-GB" sz="800" b="1" dirty="0"/>
              <a:t>loop</a:t>
            </a:r>
            <a:r>
              <a:rPr lang="en-GB" sz="800" dirty="0"/>
              <a:t> function to make your sounds repeat. You can also detune and pan.</a:t>
            </a:r>
          </a:p>
        </p:txBody>
      </p:sp>
      <p:sp>
        <p:nvSpPr>
          <p:cNvPr id="9" name="Rectangle 8">
            <a:extLst>
              <a:ext uri="{FF2B5EF4-FFF2-40B4-BE49-F238E27FC236}">
                <a16:creationId xmlns:a16="http://schemas.microsoft.com/office/drawing/2014/main" id="{AABCD5B3-F1F6-45CC-8864-6FF7B3E8884D}"/>
              </a:ext>
            </a:extLst>
          </p:cNvPr>
          <p:cNvSpPr/>
          <p:nvPr/>
        </p:nvSpPr>
        <p:spPr>
          <a:xfrm>
            <a:off x="5200908" y="3143050"/>
            <a:ext cx="3828761" cy="1653067"/>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800" dirty="0"/>
              <a:t>.</a:t>
            </a:r>
          </a:p>
        </p:txBody>
      </p:sp>
      <p:sp>
        <p:nvSpPr>
          <p:cNvPr id="3" name="TextBox 2">
            <a:extLst>
              <a:ext uri="{FF2B5EF4-FFF2-40B4-BE49-F238E27FC236}">
                <a16:creationId xmlns:a16="http://schemas.microsoft.com/office/drawing/2014/main" id="{B5B628B3-32DB-4476-B504-34375363039F}"/>
              </a:ext>
            </a:extLst>
          </p:cNvPr>
          <p:cNvSpPr txBox="1"/>
          <p:nvPr/>
        </p:nvSpPr>
        <p:spPr>
          <a:xfrm>
            <a:off x="6406014" y="3115882"/>
            <a:ext cx="1443318" cy="276999"/>
          </a:xfrm>
          <a:prstGeom prst="rect">
            <a:avLst/>
          </a:prstGeom>
          <a:noFill/>
        </p:spPr>
        <p:txBody>
          <a:bodyPr wrap="square" rtlCol="0">
            <a:spAutoFit/>
          </a:bodyPr>
          <a:lstStyle/>
          <a:p>
            <a:r>
              <a:rPr lang="en-GB" sz="1200" b="1" dirty="0">
                <a:solidFill>
                  <a:schemeClr val="bg1"/>
                </a:solidFill>
              </a:rPr>
              <a:t>Effects Libraries</a:t>
            </a:r>
          </a:p>
        </p:txBody>
      </p:sp>
      <p:sp>
        <p:nvSpPr>
          <p:cNvPr id="4" name="Rectangle 3">
            <a:extLst>
              <a:ext uri="{FF2B5EF4-FFF2-40B4-BE49-F238E27FC236}">
                <a16:creationId xmlns:a16="http://schemas.microsoft.com/office/drawing/2014/main" id="{3FE84796-B859-4C71-BFCD-E7B8A699CA00}"/>
              </a:ext>
            </a:extLst>
          </p:cNvPr>
          <p:cNvSpPr/>
          <p:nvPr/>
        </p:nvSpPr>
        <p:spPr>
          <a:xfrm>
            <a:off x="5257427" y="3365713"/>
            <a:ext cx="1636431" cy="767016"/>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Commercial libraries</a:t>
            </a:r>
          </a:p>
          <a:p>
            <a:r>
              <a:rPr lang="en-GB" sz="800" dirty="0"/>
              <a:t>You can purchase bundles of sound effects from effects libraries but may have to pay royalties for their use, and others may use them.</a:t>
            </a:r>
          </a:p>
        </p:txBody>
      </p:sp>
      <p:sp>
        <p:nvSpPr>
          <p:cNvPr id="12" name="Rectangle 11">
            <a:extLst>
              <a:ext uri="{FF2B5EF4-FFF2-40B4-BE49-F238E27FC236}">
                <a16:creationId xmlns:a16="http://schemas.microsoft.com/office/drawing/2014/main" id="{1510DBCB-8F7A-4458-8032-ED6ECE67273E}"/>
              </a:ext>
            </a:extLst>
          </p:cNvPr>
          <p:cNvSpPr/>
          <p:nvPr/>
        </p:nvSpPr>
        <p:spPr>
          <a:xfrm>
            <a:off x="6957739" y="3342372"/>
            <a:ext cx="2008049" cy="667871"/>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Online resources</a:t>
            </a:r>
          </a:p>
          <a:p>
            <a:r>
              <a:rPr lang="en-GB" sz="800" dirty="0"/>
              <a:t>Some sound effects are available on online sound libraries, but these may require payment/royalties and may not be the best quality</a:t>
            </a:r>
          </a:p>
        </p:txBody>
      </p:sp>
      <p:sp>
        <p:nvSpPr>
          <p:cNvPr id="13" name="Rectangle 12">
            <a:extLst>
              <a:ext uri="{FF2B5EF4-FFF2-40B4-BE49-F238E27FC236}">
                <a16:creationId xmlns:a16="http://schemas.microsoft.com/office/drawing/2014/main" id="{3CE621A5-7723-48A0-BA3B-06156654D7A2}"/>
              </a:ext>
            </a:extLst>
          </p:cNvPr>
          <p:cNvSpPr/>
          <p:nvPr/>
        </p:nvSpPr>
        <p:spPr>
          <a:xfrm>
            <a:off x="5257427" y="4211553"/>
            <a:ext cx="3740492" cy="513164"/>
          </a:xfrm>
          <a:prstGeom prst="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dirty="0"/>
              <a:t>DAW Loops</a:t>
            </a:r>
          </a:p>
          <a:p>
            <a:r>
              <a:rPr lang="en-GB" sz="800" dirty="0"/>
              <a:t>DAWs often provide a set of </a:t>
            </a:r>
            <a:r>
              <a:rPr lang="en-GB" sz="800" dirty="0" err="1"/>
              <a:t>prerecorded</a:t>
            </a:r>
            <a:r>
              <a:rPr lang="en-GB" sz="800" dirty="0"/>
              <a:t> effects, e.g. a crowd roaring. These are good quality but there is often a small range of sounds.</a:t>
            </a:r>
          </a:p>
        </p:txBody>
      </p:sp>
      <p:graphicFrame>
        <p:nvGraphicFramePr>
          <p:cNvPr id="7" name="Table 9">
            <a:extLst>
              <a:ext uri="{FF2B5EF4-FFF2-40B4-BE49-F238E27FC236}">
                <a16:creationId xmlns:a16="http://schemas.microsoft.com/office/drawing/2014/main" id="{4133C52E-56FF-441F-8B70-CA4FA322B329}"/>
              </a:ext>
            </a:extLst>
          </p:cNvPr>
          <p:cNvGraphicFramePr>
            <a:graphicFrameLocks noGrp="1"/>
          </p:cNvGraphicFramePr>
          <p:nvPr/>
        </p:nvGraphicFramePr>
        <p:xfrm>
          <a:off x="106502" y="4832287"/>
          <a:ext cx="4183589" cy="1919904"/>
        </p:xfrm>
        <a:graphic>
          <a:graphicData uri="http://schemas.openxmlformats.org/drawingml/2006/table">
            <a:tbl>
              <a:tblPr firstRow="1" bandRow="1">
                <a:tableStyleId>{5C22544A-7EE6-4342-B048-85BDC9FD1C3A}</a:tableStyleId>
              </a:tblPr>
              <a:tblGrid>
                <a:gridCol w="1551382">
                  <a:extLst>
                    <a:ext uri="{9D8B030D-6E8A-4147-A177-3AD203B41FA5}">
                      <a16:colId xmlns:a16="http://schemas.microsoft.com/office/drawing/2014/main" val="4224410626"/>
                    </a:ext>
                  </a:extLst>
                </a:gridCol>
                <a:gridCol w="2632207">
                  <a:extLst>
                    <a:ext uri="{9D8B030D-6E8A-4147-A177-3AD203B41FA5}">
                      <a16:colId xmlns:a16="http://schemas.microsoft.com/office/drawing/2014/main" val="3240998013"/>
                    </a:ext>
                  </a:extLst>
                </a:gridCol>
              </a:tblGrid>
              <a:tr h="299608">
                <a:tc>
                  <a:txBody>
                    <a:bodyPr/>
                    <a:lstStyle/>
                    <a:p>
                      <a:r>
                        <a:rPr lang="en-GB" sz="1050" dirty="0"/>
                        <a:t>DAW Arrangement tools</a:t>
                      </a:r>
                    </a:p>
                  </a:txBody>
                  <a:tcPr/>
                </a:tc>
                <a:tc>
                  <a:txBody>
                    <a:bodyPr/>
                    <a:lstStyle/>
                    <a:p>
                      <a:r>
                        <a:rPr lang="en-GB" sz="1000" dirty="0"/>
                        <a:t>How to use</a:t>
                      </a:r>
                    </a:p>
                  </a:txBody>
                  <a:tcPr/>
                </a:tc>
                <a:extLst>
                  <a:ext uri="{0D108BD9-81ED-4DB2-BD59-A6C34878D82A}">
                    <a16:rowId xmlns:a16="http://schemas.microsoft.com/office/drawing/2014/main" val="2388370897"/>
                  </a:ext>
                </a:extLst>
              </a:tr>
              <a:tr h="299608">
                <a:tc>
                  <a:txBody>
                    <a:bodyPr/>
                    <a:lstStyle/>
                    <a:p>
                      <a:r>
                        <a:rPr lang="en-GB" sz="800" dirty="0"/>
                        <a:t>Video file import</a:t>
                      </a:r>
                    </a:p>
                  </a:txBody>
                  <a:tcPr/>
                </a:tc>
                <a:tc>
                  <a:txBody>
                    <a:bodyPr/>
                    <a:lstStyle/>
                    <a:p>
                      <a:r>
                        <a:rPr lang="en-GB" sz="800" dirty="0"/>
                        <a:t>File &gt; movie &gt; open movie</a:t>
                      </a:r>
                    </a:p>
                  </a:txBody>
                  <a:tcPr/>
                </a:tc>
                <a:extLst>
                  <a:ext uri="{0D108BD9-81ED-4DB2-BD59-A6C34878D82A}">
                    <a16:rowId xmlns:a16="http://schemas.microsoft.com/office/drawing/2014/main" val="778724856"/>
                  </a:ext>
                </a:extLst>
              </a:tr>
              <a:tr h="299608">
                <a:tc>
                  <a:txBody>
                    <a:bodyPr/>
                    <a:lstStyle/>
                    <a:p>
                      <a:r>
                        <a:rPr lang="en-GB" sz="800" dirty="0"/>
                        <a:t>MIDI file import</a:t>
                      </a:r>
                    </a:p>
                  </a:txBody>
                  <a:tcPr/>
                </a:tc>
                <a:tc>
                  <a:txBody>
                    <a:bodyPr/>
                    <a:lstStyle/>
                    <a:p>
                      <a:r>
                        <a:rPr lang="en-GB" sz="800" dirty="0"/>
                        <a:t>Download the MIDI file, then right click </a:t>
                      </a:r>
                      <a:r>
                        <a:rPr lang="en-GB" sz="900" dirty="0"/>
                        <a:t>on the file &gt; </a:t>
                      </a:r>
                      <a:r>
                        <a:rPr lang="en-GB" sz="800" dirty="0"/>
                        <a:t>open with GarageBand.</a:t>
                      </a:r>
                    </a:p>
                  </a:txBody>
                  <a:tcPr/>
                </a:tc>
                <a:extLst>
                  <a:ext uri="{0D108BD9-81ED-4DB2-BD59-A6C34878D82A}">
                    <a16:rowId xmlns:a16="http://schemas.microsoft.com/office/drawing/2014/main" val="2146016816"/>
                  </a:ext>
                </a:extLst>
              </a:tr>
              <a:tr h="299608">
                <a:tc>
                  <a:txBody>
                    <a:bodyPr/>
                    <a:lstStyle/>
                    <a:p>
                      <a:r>
                        <a:rPr lang="en-GB" sz="800" dirty="0"/>
                        <a:t>Tempo changes</a:t>
                      </a:r>
                    </a:p>
                  </a:txBody>
                  <a:tcPr/>
                </a:tc>
                <a:tc>
                  <a:txBody>
                    <a:bodyPr/>
                    <a:lstStyle/>
                    <a:p>
                      <a:r>
                        <a:rPr lang="en-GB" sz="800" dirty="0"/>
                        <a:t>Track &gt; show tempo track</a:t>
                      </a:r>
                    </a:p>
                  </a:txBody>
                  <a:tcPr/>
                </a:tc>
                <a:extLst>
                  <a:ext uri="{0D108BD9-81ED-4DB2-BD59-A6C34878D82A}">
                    <a16:rowId xmlns:a16="http://schemas.microsoft.com/office/drawing/2014/main" val="233046710"/>
                  </a:ext>
                </a:extLst>
              </a:tr>
              <a:tr h="299608">
                <a:tc>
                  <a:txBody>
                    <a:bodyPr/>
                    <a:lstStyle/>
                    <a:p>
                      <a:r>
                        <a:rPr lang="en-GB" sz="800" dirty="0"/>
                        <a:t>Automation</a:t>
                      </a:r>
                    </a:p>
                  </a:txBody>
                  <a:tcPr/>
                </a:tc>
                <a:tc>
                  <a:txBody>
                    <a:bodyPr/>
                    <a:lstStyle/>
                    <a:p>
                      <a:r>
                        <a:rPr lang="en-GB" sz="800" dirty="0"/>
                        <a:t>Press A. You can automate basically any parameter; volume, panning, FX etc.</a:t>
                      </a:r>
                    </a:p>
                  </a:txBody>
                  <a:tcPr/>
                </a:tc>
                <a:extLst>
                  <a:ext uri="{0D108BD9-81ED-4DB2-BD59-A6C34878D82A}">
                    <a16:rowId xmlns:a16="http://schemas.microsoft.com/office/drawing/2014/main" val="2786823819"/>
                  </a:ext>
                </a:extLst>
              </a:tr>
              <a:tr h="299608">
                <a:tc>
                  <a:txBody>
                    <a:bodyPr/>
                    <a:lstStyle/>
                    <a:p>
                      <a:r>
                        <a:rPr lang="en-GB" sz="800" dirty="0"/>
                        <a:t>Markers</a:t>
                      </a:r>
                    </a:p>
                  </a:txBody>
                  <a:tcPr/>
                </a:tc>
                <a:tc>
                  <a:txBody>
                    <a:bodyPr/>
                    <a:lstStyle/>
                    <a:p>
                      <a:r>
                        <a:rPr lang="en-GB" sz="800" dirty="0"/>
                        <a:t>Track &gt; show arrangement track. Then press + to add a marker. You can rename and resize this marker.</a:t>
                      </a:r>
                    </a:p>
                  </a:txBody>
                  <a:tcPr/>
                </a:tc>
                <a:extLst>
                  <a:ext uri="{0D108BD9-81ED-4DB2-BD59-A6C34878D82A}">
                    <a16:rowId xmlns:a16="http://schemas.microsoft.com/office/drawing/2014/main" val="4204280741"/>
                  </a:ext>
                </a:extLst>
              </a:tr>
            </a:tbl>
          </a:graphicData>
        </a:graphic>
      </p:graphicFrame>
      <p:sp>
        <p:nvSpPr>
          <p:cNvPr id="10" name="Rectangle 9">
            <a:extLst>
              <a:ext uri="{FF2B5EF4-FFF2-40B4-BE49-F238E27FC236}">
                <a16:creationId xmlns:a16="http://schemas.microsoft.com/office/drawing/2014/main" id="{9A64AB0B-AD2D-4903-8757-E5957D73A1A1}"/>
              </a:ext>
            </a:extLst>
          </p:cNvPr>
          <p:cNvSpPr/>
          <p:nvPr/>
        </p:nvSpPr>
        <p:spPr>
          <a:xfrm>
            <a:off x="4455224" y="4844620"/>
            <a:ext cx="1879055" cy="336527"/>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Sound Arrangement</a:t>
            </a:r>
          </a:p>
        </p:txBody>
      </p:sp>
      <p:sp>
        <p:nvSpPr>
          <p:cNvPr id="11" name="Rectangle: Rounded Corners 10">
            <a:extLst>
              <a:ext uri="{FF2B5EF4-FFF2-40B4-BE49-F238E27FC236}">
                <a16:creationId xmlns:a16="http://schemas.microsoft.com/office/drawing/2014/main" id="{5F5A7542-F56A-477E-B47B-5EF655C2FFCC}"/>
              </a:ext>
            </a:extLst>
          </p:cNvPr>
          <p:cNvSpPr/>
          <p:nvPr/>
        </p:nvSpPr>
        <p:spPr>
          <a:xfrm>
            <a:off x="4383489" y="5230274"/>
            <a:ext cx="2022525" cy="7690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Layering</a:t>
            </a:r>
          </a:p>
          <a:p>
            <a:pPr algn="ctr"/>
            <a:r>
              <a:rPr lang="en-GB" sz="800" dirty="0"/>
              <a:t>To recreate a difficult sound (e.g. ice falling into Coca-Cola) try layering your sounds (e.g. one sound for the ice hitting the glass and another for the “gloop” sound the liquid makes)</a:t>
            </a:r>
          </a:p>
        </p:txBody>
      </p:sp>
      <p:sp>
        <p:nvSpPr>
          <p:cNvPr id="19" name="Rectangle: Rounded Corners 18">
            <a:extLst>
              <a:ext uri="{FF2B5EF4-FFF2-40B4-BE49-F238E27FC236}">
                <a16:creationId xmlns:a16="http://schemas.microsoft.com/office/drawing/2014/main" id="{C64C5214-7AB2-4456-A54B-D6602F64FF92}"/>
              </a:ext>
            </a:extLst>
          </p:cNvPr>
          <p:cNvSpPr/>
          <p:nvPr/>
        </p:nvSpPr>
        <p:spPr>
          <a:xfrm>
            <a:off x="6422833" y="5450132"/>
            <a:ext cx="2614663" cy="5919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Texture</a:t>
            </a:r>
          </a:p>
          <a:p>
            <a:pPr algn="ctr"/>
            <a:r>
              <a:rPr lang="en-GB" sz="800" dirty="0"/>
              <a:t>When creating music, consider how many layers you have- bassline, chords, melody…</a:t>
            </a:r>
          </a:p>
        </p:txBody>
      </p:sp>
      <p:sp>
        <p:nvSpPr>
          <p:cNvPr id="20" name="Rectangle: Rounded Corners 19">
            <a:extLst>
              <a:ext uri="{FF2B5EF4-FFF2-40B4-BE49-F238E27FC236}">
                <a16:creationId xmlns:a16="http://schemas.microsoft.com/office/drawing/2014/main" id="{F2C88BD3-357E-4872-B893-457B07317C78}"/>
              </a:ext>
            </a:extLst>
          </p:cNvPr>
          <p:cNvSpPr/>
          <p:nvPr/>
        </p:nvSpPr>
        <p:spPr>
          <a:xfrm>
            <a:off x="4383489" y="6059661"/>
            <a:ext cx="2022525" cy="7690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Mood</a:t>
            </a:r>
          </a:p>
          <a:p>
            <a:pPr algn="ctr"/>
            <a:r>
              <a:rPr lang="en-GB" sz="800" dirty="0"/>
              <a:t>Consider the mood of the scene you are creating for. Should your music be: suspenseful; triumphant; tragic…? </a:t>
            </a:r>
          </a:p>
        </p:txBody>
      </p:sp>
      <p:sp>
        <p:nvSpPr>
          <p:cNvPr id="21" name="Rectangle: Rounded Corners 20">
            <a:extLst>
              <a:ext uri="{FF2B5EF4-FFF2-40B4-BE49-F238E27FC236}">
                <a16:creationId xmlns:a16="http://schemas.microsoft.com/office/drawing/2014/main" id="{EF6F8715-A7AE-4F0B-AC41-2819990D7324}"/>
              </a:ext>
            </a:extLst>
          </p:cNvPr>
          <p:cNvSpPr/>
          <p:nvPr/>
        </p:nvSpPr>
        <p:spPr>
          <a:xfrm>
            <a:off x="6465476" y="6077021"/>
            <a:ext cx="2512101" cy="5919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Style</a:t>
            </a:r>
          </a:p>
          <a:p>
            <a:pPr algn="ctr"/>
            <a:r>
              <a:rPr lang="en-GB" sz="800" dirty="0"/>
              <a:t>Composer will often choose a musical style to suit the work. For example, a film set in the 1950s may feature rock and roll music.</a:t>
            </a:r>
          </a:p>
        </p:txBody>
      </p:sp>
      <p:sp>
        <p:nvSpPr>
          <p:cNvPr id="22" name="Rectangle: Rounded Corners 21">
            <a:extLst>
              <a:ext uri="{FF2B5EF4-FFF2-40B4-BE49-F238E27FC236}">
                <a16:creationId xmlns:a16="http://schemas.microsoft.com/office/drawing/2014/main" id="{4B44C88D-518D-4E51-AB9B-55BAE1CDF9A7}"/>
              </a:ext>
            </a:extLst>
          </p:cNvPr>
          <p:cNvSpPr/>
          <p:nvPr/>
        </p:nvSpPr>
        <p:spPr>
          <a:xfrm>
            <a:off x="6445603" y="4888508"/>
            <a:ext cx="2538085" cy="5266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b="1" u="sng" dirty="0"/>
              <a:t>Impact</a:t>
            </a:r>
          </a:p>
          <a:p>
            <a:pPr algn="ctr"/>
            <a:r>
              <a:rPr lang="en-GB" sz="800" dirty="0"/>
              <a:t>How are you trying to affect your audience? Are you trying to scare them? Are you trying to make them sad? How can you use music to achieve this?</a:t>
            </a:r>
          </a:p>
        </p:txBody>
      </p:sp>
      <p:sp>
        <p:nvSpPr>
          <p:cNvPr id="23" name="Rectangle 22">
            <a:extLst>
              <a:ext uri="{FF2B5EF4-FFF2-40B4-BE49-F238E27FC236}">
                <a16:creationId xmlns:a16="http://schemas.microsoft.com/office/drawing/2014/main" id="{16BBD929-474D-4029-A5DE-7B9418A8E878}"/>
              </a:ext>
            </a:extLst>
          </p:cNvPr>
          <p:cNvSpPr/>
          <p:nvPr/>
        </p:nvSpPr>
        <p:spPr>
          <a:xfrm>
            <a:off x="1384185" y="3001448"/>
            <a:ext cx="2732787" cy="1372044"/>
          </a:xfrm>
          <a:prstGeom prst="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A2A2140D-1FF4-48ED-87C0-B854925D6708}"/>
              </a:ext>
            </a:extLst>
          </p:cNvPr>
          <p:cNvSpPr txBox="1"/>
          <p:nvPr/>
        </p:nvSpPr>
        <p:spPr>
          <a:xfrm>
            <a:off x="1340055" y="2998633"/>
            <a:ext cx="1832505" cy="261610"/>
          </a:xfrm>
          <a:prstGeom prst="rect">
            <a:avLst/>
          </a:prstGeom>
          <a:noFill/>
        </p:spPr>
        <p:txBody>
          <a:bodyPr wrap="square" rtlCol="0">
            <a:spAutoFit/>
          </a:bodyPr>
          <a:lstStyle/>
          <a:p>
            <a:r>
              <a:rPr lang="en-US" sz="1100" b="1" dirty="0"/>
              <a:t>ADSR (Envelope)</a:t>
            </a:r>
            <a:endParaRPr lang="en-GB" sz="1100" b="1" dirty="0"/>
          </a:p>
        </p:txBody>
      </p:sp>
      <p:pic>
        <p:nvPicPr>
          <p:cNvPr id="25" name="Google Shape;616;p90">
            <a:extLst>
              <a:ext uri="{FF2B5EF4-FFF2-40B4-BE49-F238E27FC236}">
                <a16:creationId xmlns:a16="http://schemas.microsoft.com/office/drawing/2014/main" id="{42DE0C97-4466-4C22-AB66-8EBCE8E3856A}"/>
              </a:ext>
            </a:extLst>
          </p:cNvPr>
          <p:cNvPicPr preferRelativeResize="0"/>
          <p:nvPr/>
        </p:nvPicPr>
        <p:blipFill>
          <a:blip r:embed="rId2">
            <a:alphaModFix/>
          </a:blip>
          <a:stretch>
            <a:fillRect/>
          </a:stretch>
        </p:blipFill>
        <p:spPr>
          <a:xfrm>
            <a:off x="139983" y="2949455"/>
            <a:ext cx="1144451" cy="784189"/>
          </a:xfrm>
          <a:prstGeom prst="rect">
            <a:avLst/>
          </a:prstGeom>
          <a:noFill/>
          <a:ln>
            <a:noFill/>
          </a:ln>
        </p:spPr>
      </p:pic>
      <p:pic>
        <p:nvPicPr>
          <p:cNvPr id="26" name="Picture 25">
            <a:extLst>
              <a:ext uri="{FF2B5EF4-FFF2-40B4-BE49-F238E27FC236}">
                <a16:creationId xmlns:a16="http://schemas.microsoft.com/office/drawing/2014/main" id="{E969AF91-5B94-44B1-8129-B2A38C8F174B}"/>
              </a:ext>
            </a:extLst>
          </p:cNvPr>
          <p:cNvPicPr>
            <a:picLocks noChangeAspect="1"/>
          </p:cNvPicPr>
          <p:nvPr/>
        </p:nvPicPr>
        <p:blipFill rotWithShape="1">
          <a:blip r:embed="rId3"/>
          <a:srcRect b="46430"/>
          <a:stretch/>
        </p:blipFill>
        <p:spPr>
          <a:xfrm>
            <a:off x="2727935" y="3036675"/>
            <a:ext cx="1303518" cy="669793"/>
          </a:xfrm>
          <a:prstGeom prst="rect">
            <a:avLst/>
          </a:prstGeom>
        </p:spPr>
      </p:pic>
      <p:sp>
        <p:nvSpPr>
          <p:cNvPr id="27" name="TextBox 26">
            <a:extLst>
              <a:ext uri="{FF2B5EF4-FFF2-40B4-BE49-F238E27FC236}">
                <a16:creationId xmlns:a16="http://schemas.microsoft.com/office/drawing/2014/main" id="{F7FBE694-DD2A-414E-9267-F47F49158071}"/>
              </a:ext>
            </a:extLst>
          </p:cNvPr>
          <p:cNvSpPr txBox="1"/>
          <p:nvPr/>
        </p:nvSpPr>
        <p:spPr>
          <a:xfrm>
            <a:off x="1318561" y="3187491"/>
            <a:ext cx="1655552" cy="461665"/>
          </a:xfrm>
          <a:prstGeom prst="rect">
            <a:avLst/>
          </a:prstGeom>
          <a:noFill/>
        </p:spPr>
        <p:txBody>
          <a:bodyPr wrap="square" rtlCol="0">
            <a:spAutoFit/>
          </a:bodyPr>
          <a:lstStyle/>
          <a:p>
            <a:r>
              <a:rPr lang="en-US" sz="800" b="1" dirty="0"/>
              <a:t>Attack: </a:t>
            </a:r>
            <a:r>
              <a:rPr lang="en-US" sz="800" dirty="0"/>
              <a:t>The time it takes for the sound to go from silent to full-volume</a:t>
            </a:r>
            <a:endParaRPr lang="en-GB" sz="800" dirty="0"/>
          </a:p>
        </p:txBody>
      </p:sp>
      <p:sp>
        <p:nvSpPr>
          <p:cNvPr id="28" name="TextBox 27">
            <a:extLst>
              <a:ext uri="{FF2B5EF4-FFF2-40B4-BE49-F238E27FC236}">
                <a16:creationId xmlns:a16="http://schemas.microsoft.com/office/drawing/2014/main" id="{0C9513CF-F272-487F-A760-6791AECCF49F}"/>
              </a:ext>
            </a:extLst>
          </p:cNvPr>
          <p:cNvSpPr txBox="1"/>
          <p:nvPr/>
        </p:nvSpPr>
        <p:spPr>
          <a:xfrm>
            <a:off x="1325539" y="3717408"/>
            <a:ext cx="1496240" cy="338554"/>
          </a:xfrm>
          <a:prstGeom prst="rect">
            <a:avLst/>
          </a:prstGeom>
          <a:noFill/>
        </p:spPr>
        <p:txBody>
          <a:bodyPr wrap="square" rtlCol="0">
            <a:spAutoFit/>
          </a:bodyPr>
          <a:lstStyle/>
          <a:p>
            <a:r>
              <a:rPr lang="en-US" sz="800" b="1" dirty="0"/>
              <a:t>Decay: </a:t>
            </a:r>
            <a:r>
              <a:rPr lang="en-US" sz="800" dirty="0"/>
              <a:t>The time it takes for the initial peak to settle</a:t>
            </a:r>
            <a:endParaRPr lang="en-GB" sz="800" dirty="0"/>
          </a:p>
        </p:txBody>
      </p:sp>
      <p:sp>
        <p:nvSpPr>
          <p:cNvPr id="29" name="TextBox 28">
            <a:extLst>
              <a:ext uri="{FF2B5EF4-FFF2-40B4-BE49-F238E27FC236}">
                <a16:creationId xmlns:a16="http://schemas.microsoft.com/office/drawing/2014/main" id="{53C0C2C3-343C-4FC8-9404-1D4FAD341554}"/>
              </a:ext>
            </a:extLst>
          </p:cNvPr>
          <p:cNvSpPr txBox="1"/>
          <p:nvPr/>
        </p:nvSpPr>
        <p:spPr>
          <a:xfrm>
            <a:off x="2780797" y="3717408"/>
            <a:ext cx="1365954" cy="338554"/>
          </a:xfrm>
          <a:prstGeom prst="rect">
            <a:avLst/>
          </a:prstGeom>
          <a:noFill/>
        </p:spPr>
        <p:txBody>
          <a:bodyPr wrap="square" rtlCol="0">
            <a:spAutoFit/>
          </a:bodyPr>
          <a:lstStyle/>
          <a:p>
            <a:r>
              <a:rPr lang="en-US" sz="800" b="1" dirty="0"/>
              <a:t>Sustain: </a:t>
            </a:r>
            <a:r>
              <a:rPr lang="en-US" sz="800" dirty="0"/>
              <a:t>The time the sound can be held for</a:t>
            </a:r>
            <a:endParaRPr lang="en-GB" sz="800" dirty="0"/>
          </a:p>
        </p:txBody>
      </p:sp>
      <p:sp>
        <p:nvSpPr>
          <p:cNvPr id="30" name="TextBox 29">
            <a:extLst>
              <a:ext uri="{FF2B5EF4-FFF2-40B4-BE49-F238E27FC236}">
                <a16:creationId xmlns:a16="http://schemas.microsoft.com/office/drawing/2014/main" id="{448FEAF9-87E4-46A0-A308-38AFBDB8F8C3}"/>
              </a:ext>
            </a:extLst>
          </p:cNvPr>
          <p:cNvSpPr txBox="1"/>
          <p:nvPr/>
        </p:nvSpPr>
        <p:spPr>
          <a:xfrm>
            <a:off x="1322725" y="4011676"/>
            <a:ext cx="1952668" cy="338554"/>
          </a:xfrm>
          <a:prstGeom prst="rect">
            <a:avLst/>
          </a:prstGeom>
          <a:noFill/>
        </p:spPr>
        <p:txBody>
          <a:bodyPr wrap="square" rtlCol="0">
            <a:spAutoFit/>
          </a:bodyPr>
          <a:lstStyle/>
          <a:p>
            <a:r>
              <a:rPr lang="en-US" sz="800" b="1" dirty="0"/>
              <a:t>Release: </a:t>
            </a:r>
            <a:r>
              <a:rPr lang="en-US" sz="800" dirty="0"/>
              <a:t>The time it takes for the sound to die off once the note has been released</a:t>
            </a:r>
          </a:p>
        </p:txBody>
      </p:sp>
      <p:sp>
        <p:nvSpPr>
          <p:cNvPr id="31" name="TextBox 30">
            <a:extLst>
              <a:ext uri="{FF2B5EF4-FFF2-40B4-BE49-F238E27FC236}">
                <a16:creationId xmlns:a16="http://schemas.microsoft.com/office/drawing/2014/main" id="{EB2B0082-754C-4D5C-9D06-CD4011B99AF5}"/>
              </a:ext>
            </a:extLst>
          </p:cNvPr>
          <p:cNvSpPr txBox="1"/>
          <p:nvPr/>
        </p:nvSpPr>
        <p:spPr>
          <a:xfrm>
            <a:off x="1381439" y="4382521"/>
            <a:ext cx="925753" cy="261610"/>
          </a:xfrm>
          <a:prstGeom prst="rect">
            <a:avLst/>
          </a:prstGeom>
          <a:noFill/>
        </p:spPr>
        <p:txBody>
          <a:bodyPr wrap="square" rtlCol="0">
            <a:spAutoFit/>
          </a:bodyPr>
          <a:lstStyle/>
          <a:p>
            <a:r>
              <a:rPr lang="en-US" sz="1050" b="1" dirty="0">
                <a:solidFill>
                  <a:schemeClr val="bg1"/>
                </a:solidFill>
              </a:rPr>
              <a:t>Filters</a:t>
            </a:r>
            <a:endParaRPr lang="en-GB" sz="1050" b="1" dirty="0">
              <a:solidFill>
                <a:schemeClr val="bg1"/>
              </a:solidFill>
            </a:endParaRPr>
          </a:p>
        </p:txBody>
      </p:sp>
      <p:sp>
        <p:nvSpPr>
          <p:cNvPr id="32" name="TextBox 31">
            <a:extLst>
              <a:ext uri="{FF2B5EF4-FFF2-40B4-BE49-F238E27FC236}">
                <a16:creationId xmlns:a16="http://schemas.microsoft.com/office/drawing/2014/main" id="{A08EE1EB-8367-494F-957B-DFBAA33CCB54}"/>
              </a:ext>
            </a:extLst>
          </p:cNvPr>
          <p:cNvSpPr txBox="1"/>
          <p:nvPr/>
        </p:nvSpPr>
        <p:spPr>
          <a:xfrm>
            <a:off x="1862111" y="4417748"/>
            <a:ext cx="2254861" cy="215444"/>
          </a:xfrm>
          <a:prstGeom prst="rect">
            <a:avLst/>
          </a:prstGeom>
          <a:noFill/>
        </p:spPr>
        <p:txBody>
          <a:bodyPr wrap="square" rtlCol="0">
            <a:spAutoFit/>
          </a:bodyPr>
          <a:lstStyle/>
          <a:p>
            <a:pPr marL="171450" indent="-171450">
              <a:buFont typeface="Arial" panose="020B0604020202020204" pitchFamily="34" charset="0"/>
              <a:buChar char="•"/>
            </a:pPr>
            <a:r>
              <a:rPr lang="en-US" sz="800" dirty="0">
                <a:solidFill>
                  <a:schemeClr val="bg1"/>
                </a:solidFill>
              </a:rPr>
              <a:t>Filters are used to block frequencies out</a:t>
            </a:r>
            <a:endParaRPr lang="en-GB" sz="800" dirty="0">
              <a:solidFill>
                <a:schemeClr val="bg1"/>
              </a:solidFill>
            </a:endParaRPr>
          </a:p>
        </p:txBody>
      </p:sp>
      <p:pic>
        <p:nvPicPr>
          <p:cNvPr id="33" name="Picture 32">
            <a:extLst>
              <a:ext uri="{FF2B5EF4-FFF2-40B4-BE49-F238E27FC236}">
                <a16:creationId xmlns:a16="http://schemas.microsoft.com/office/drawing/2014/main" id="{7CF40883-43CF-4356-BAC0-7DE0F33208FD}"/>
              </a:ext>
            </a:extLst>
          </p:cNvPr>
          <p:cNvPicPr>
            <a:picLocks noChangeAspect="1"/>
          </p:cNvPicPr>
          <p:nvPr/>
        </p:nvPicPr>
        <p:blipFill>
          <a:blip r:embed="rId4"/>
          <a:stretch>
            <a:fillRect/>
          </a:stretch>
        </p:blipFill>
        <p:spPr>
          <a:xfrm>
            <a:off x="117735" y="3773526"/>
            <a:ext cx="1207871" cy="896240"/>
          </a:xfrm>
          <a:prstGeom prst="rect">
            <a:avLst/>
          </a:prstGeom>
        </p:spPr>
      </p:pic>
      <p:pic>
        <p:nvPicPr>
          <p:cNvPr id="8" name="Picture 7">
            <a:extLst>
              <a:ext uri="{FF2B5EF4-FFF2-40B4-BE49-F238E27FC236}">
                <a16:creationId xmlns:a16="http://schemas.microsoft.com/office/drawing/2014/main" id="{1E1C353A-6E24-4EC2-927F-5821893C8A6E}"/>
              </a:ext>
            </a:extLst>
          </p:cNvPr>
          <p:cNvPicPr>
            <a:picLocks noChangeAspect="1"/>
          </p:cNvPicPr>
          <p:nvPr/>
        </p:nvPicPr>
        <p:blipFill>
          <a:blip r:embed="rId5"/>
          <a:stretch>
            <a:fillRect/>
          </a:stretch>
        </p:blipFill>
        <p:spPr>
          <a:xfrm>
            <a:off x="5333999" y="1155676"/>
            <a:ext cx="1131477" cy="556815"/>
          </a:xfrm>
          <a:prstGeom prst="rect">
            <a:avLst/>
          </a:prstGeom>
        </p:spPr>
      </p:pic>
      <p:pic>
        <p:nvPicPr>
          <p:cNvPr id="15" name="Picture 14">
            <a:extLst>
              <a:ext uri="{FF2B5EF4-FFF2-40B4-BE49-F238E27FC236}">
                <a16:creationId xmlns:a16="http://schemas.microsoft.com/office/drawing/2014/main" id="{96C57B28-D066-4CF3-A854-A8438EB6ACF8}"/>
              </a:ext>
            </a:extLst>
          </p:cNvPr>
          <p:cNvPicPr>
            <a:picLocks noChangeAspect="1"/>
          </p:cNvPicPr>
          <p:nvPr/>
        </p:nvPicPr>
        <p:blipFill>
          <a:blip r:embed="rId6"/>
          <a:stretch>
            <a:fillRect/>
          </a:stretch>
        </p:blipFill>
        <p:spPr>
          <a:xfrm>
            <a:off x="6551054" y="1151710"/>
            <a:ext cx="1027800" cy="602386"/>
          </a:xfrm>
          <a:prstGeom prst="rect">
            <a:avLst/>
          </a:prstGeom>
        </p:spPr>
      </p:pic>
      <p:pic>
        <p:nvPicPr>
          <p:cNvPr id="17" name="Picture 16">
            <a:extLst>
              <a:ext uri="{FF2B5EF4-FFF2-40B4-BE49-F238E27FC236}">
                <a16:creationId xmlns:a16="http://schemas.microsoft.com/office/drawing/2014/main" id="{A5848D42-4DFF-4196-A671-853F7391A96D}"/>
              </a:ext>
            </a:extLst>
          </p:cNvPr>
          <p:cNvPicPr>
            <a:picLocks noChangeAspect="1"/>
          </p:cNvPicPr>
          <p:nvPr/>
        </p:nvPicPr>
        <p:blipFill rotWithShape="1">
          <a:blip r:embed="rId7"/>
          <a:srcRect t="14543"/>
          <a:stretch/>
        </p:blipFill>
        <p:spPr>
          <a:xfrm>
            <a:off x="7664432" y="1145333"/>
            <a:ext cx="989981" cy="616883"/>
          </a:xfrm>
          <a:prstGeom prst="rect">
            <a:avLst/>
          </a:prstGeom>
        </p:spPr>
      </p:pic>
      <p:pic>
        <p:nvPicPr>
          <p:cNvPr id="34" name="Picture 33">
            <a:extLst>
              <a:ext uri="{FF2B5EF4-FFF2-40B4-BE49-F238E27FC236}">
                <a16:creationId xmlns:a16="http://schemas.microsoft.com/office/drawing/2014/main" id="{0C47638D-282E-4D25-8544-EF6F6F3E14D7}"/>
              </a:ext>
            </a:extLst>
          </p:cNvPr>
          <p:cNvPicPr>
            <a:picLocks noChangeAspect="1"/>
          </p:cNvPicPr>
          <p:nvPr/>
        </p:nvPicPr>
        <p:blipFill>
          <a:blip r:embed="rId8"/>
          <a:stretch>
            <a:fillRect/>
          </a:stretch>
        </p:blipFill>
        <p:spPr>
          <a:xfrm>
            <a:off x="5242515" y="2634158"/>
            <a:ext cx="648533" cy="338786"/>
          </a:xfrm>
          <a:prstGeom prst="rect">
            <a:avLst/>
          </a:prstGeom>
        </p:spPr>
      </p:pic>
      <p:sp>
        <p:nvSpPr>
          <p:cNvPr id="35" name="TextBox 34">
            <a:extLst>
              <a:ext uri="{FF2B5EF4-FFF2-40B4-BE49-F238E27FC236}">
                <a16:creationId xmlns:a16="http://schemas.microsoft.com/office/drawing/2014/main" id="{E6E423B0-9C7B-454D-9378-3B7263BD285B}"/>
              </a:ext>
            </a:extLst>
          </p:cNvPr>
          <p:cNvSpPr txBox="1"/>
          <p:nvPr/>
        </p:nvSpPr>
        <p:spPr>
          <a:xfrm>
            <a:off x="6110769" y="2633578"/>
            <a:ext cx="2161560" cy="400110"/>
          </a:xfrm>
          <a:prstGeom prst="rect">
            <a:avLst/>
          </a:prstGeom>
          <a:solidFill>
            <a:srgbClr val="00B0F0"/>
          </a:solidFill>
        </p:spPr>
        <p:txBody>
          <a:bodyPr wrap="square" rtlCol="0">
            <a:spAutoFit/>
          </a:bodyPr>
          <a:lstStyle/>
          <a:p>
            <a:pPr algn="ctr"/>
            <a:r>
              <a:rPr lang="en-GB" sz="1000" u="sng" dirty="0">
                <a:solidFill>
                  <a:schemeClr val="bg1"/>
                </a:solidFill>
              </a:rPr>
              <a:t>See the next page for more info about GarageBand’s sampler</a:t>
            </a:r>
          </a:p>
        </p:txBody>
      </p:sp>
      <p:pic>
        <p:nvPicPr>
          <p:cNvPr id="14" name="Picture 13">
            <a:extLst>
              <a:ext uri="{FF2B5EF4-FFF2-40B4-BE49-F238E27FC236}">
                <a16:creationId xmlns:a16="http://schemas.microsoft.com/office/drawing/2014/main" id="{9271AB09-2A69-4E20-8AD4-4A3CE2B1442A}"/>
              </a:ext>
            </a:extLst>
          </p:cNvPr>
          <p:cNvPicPr>
            <a:picLocks noChangeAspect="1"/>
          </p:cNvPicPr>
          <p:nvPr/>
        </p:nvPicPr>
        <p:blipFill>
          <a:blip r:embed="rId9"/>
          <a:stretch>
            <a:fillRect/>
          </a:stretch>
        </p:blipFill>
        <p:spPr>
          <a:xfrm>
            <a:off x="260471" y="1160172"/>
            <a:ext cx="458232" cy="528729"/>
          </a:xfrm>
          <a:prstGeom prst="rect">
            <a:avLst/>
          </a:prstGeom>
        </p:spPr>
      </p:pic>
      <p:pic>
        <p:nvPicPr>
          <p:cNvPr id="18" name="Picture 17">
            <a:extLst>
              <a:ext uri="{FF2B5EF4-FFF2-40B4-BE49-F238E27FC236}">
                <a16:creationId xmlns:a16="http://schemas.microsoft.com/office/drawing/2014/main" id="{8DB2FCE5-759B-4F33-B188-00BEFC0DA37A}"/>
              </a:ext>
            </a:extLst>
          </p:cNvPr>
          <p:cNvPicPr>
            <a:picLocks noChangeAspect="1"/>
          </p:cNvPicPr>
          <p:nvPr/>
        </p:nvPicPr>
        <p:blipFill>
          <a:blip r:embed="rId10"/>
          <a:stretch>
            <a:fillRect/>
          </a:stretch>
        </p:blipFill>
        <p:spPr>
          <a:xfrm>
            <a:off x="800401" y="1179993"/>
            <a:ext cx="627178" cy="455152"/>
          </a:xfrm>
          <a:prstGeom prst="rect">
            <a:avLst/>
          </a:prstGeom>
        </p:spPr>
      </p:pic>
      <p:sp>
        <p:nvSpPr>
          <p:cNvPr id="36" name="TextBox 35">
            <a:extLst>
              <a:ext uri="{FF2B5EF4-FFF2-40B4-BE49-F238E27FC236}">
                <a16:creationId xmlns:a16="http://schemas.microsoft.com/office/drawing/2014/main" id="{11D9C7AA-3EDF-42DD-A2D7-BDACCD3EEF54}"/>
              </a:ext>
            </a:extLst>
          </p:cNvPr>
          <p:cNvSpPr txBox="1"/>
          <p:nvPr/>
        </p:nvSpPr>
        <p:spPr>
          <a:xfrm>
            <a:off x="4176403" y="1865777"/>
            <a:ext cx="956252" cy="2554545"/>
          </a:xfrm>
          <a:prstGeom prst="rect">
            <a:avLst/>
          </a:prstGeom>
          <a:noFill/>
        </p:spPr>
        <p:txBody>
          <a:bodyPr wrap="square" rtlCol="0">
            <a:spAutoFit/>
          </a:bodyPr>
          <a:lstStyle/>
          <a:p>
            <a:r>
              <a:rPr lang="en-GB" sz="800" dirty="0"/>
              <a:t>(Synthesisers can be used for a wide range of tasks, from creating bass sounds and arpeggios to making sound effects for film/TV/theatre etc. </a:t>
            </a:r>
          </a:p>
          <a:p>
            <a:endParaRPr lang="en-GB" sz="800" dirty="0"/>
          </a:p>
          <a:p>
            <a:r>
              <a:rPr lang="en-GB" sz="800" dirty="0"/>
              <a:t>This is because you can build a synth patch from scratch, adding noise, LFOs and other techniques to create really interesting sounds.)</a:t>
            </a:r>
          </a:p>
        </p:txBody>
      </p:sp>
      <p:sp>
        <p:nvSpPr>
          <p:cNvPr id="37" name="Arrow: Up 36">
            <a:extLst>
              <a:ext uri="{FF2B5EF4-FFF2-40B4-BE49-F238E27FC236}">
                <a16:creationId xmlns:a16="http://schemas.microsoft.com/office/drawing/2014/main" id="{1F43ACD6-EC80-4A92-9FC5-BDDA87BA88A8}"/>
              </a:ext>
            </a:extLst>
          </p:cNvPr>
          <p:cNvSpPr/>
          <p:nvPr/>
        </p:nvSpPr>
        <p:spPr>
          <a:xfrm rot="16421183">
            <a:off x="3852791" y="2052265"/>
            <a:ext cx="291878" cy="437947"/>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BBEC9798-D280-407E-9CE5-C11467264D2E}"/>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26</a:t>
            </a:r>
          </a:p>
        </p:txBody>
      </p:sp>
    </p:spTree>
    <p:extLst>
      <p:ext uri="{BB962C8B-B14F-4D97-AF65-F5344CB8AC3E}">
        <p14:creationId xmlns:p14="http://schemas.microsoft.com/office/powerpoint/2010/main" val="18098652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5EF76-97CD-4AAC-8C77-1725F99728AD}"/>
              </a:ext>
            </a:extLst>
          </p:cNvPr>
          <p:cNvSpPr>
            <a:spLocks noGrp="1"/>
          </p:cNvSpPr>
          <p:nvPr>
            <p:ph type="ctrTitle"/>
          </p:nvPr>
        </p:nvSpPr>
        <p:spPr>
          <a:xfrm>
            <a:off x="2408150" y="29310"/>
            <a:ext cx="4327699" cy="323015"/>
          </a:xfrm>
        </p:spPr>
        <p:txBody>
          <a:bodyPr>
            <a:normAutofit/>
          </a:bodyPr>
          <a:lstStyle/>
          <a:p>
            <a:r>
              <a:rPr lang="en-GB" sz="1400" dirty="0"/>
              <a:t>Content Area 4: Sound Creation Knowledge Organiser</a:t>
            </a:r>
          </a:p>
        </p:txBody>
      </p:sp>
      <p:pic>
        <p:nvPicPr>
          <p:cNvPr id="14" name="Picture 13">
            <a:extLst>
              <a:ext uri="{FF2B5EF4-FFF2-40B4-BE49-F238E27FC236}">
                <a16:creationId xmlns:a16="http://schemas.microsoft.com/office/drawing/2014/main" id="{3910928A-1FAE-4809-A774-8FE842C4D4F4}"/>
              </a:ext>
            </a:extLst>
          </p:cNvPr>
          <p:cNvPicPr>
            <a:picLocks noChangeAspect="1"/>
          </p:cNvPicPr>
          <p:nvPr/>
        </p:nvPicPr>
        <p:blipFill>
          <a:blip r:embed="rId2"/>
          <a:stretch>
            <a:fillRect/>
          </a:stretch>
        </p:blipFill>
        <p:spPr>
          <a:xfrm>
            <a:off x="2162781" y="645720"/>
            <a:ext cx="5058481" cy="3924848"/>
          </a:xfrm>
          <a:prstGeom prst="rect">
            <a:avLst/>
          </a:prstGeom>
        </p:spPr>
      </p:pic>
      <p:sp>
        <p:nvSpPr>
          <p:cNvPr id="16" name="Oval 15">
            <a:extLst>
              <a:ext uri="{FF2B5EF4-FFF2-40B4-BE49-F238E27FC236}">
                <a16:creationId xmlns:a16="http://schemas.microsoft.com/office/drawing/2014/main" id="{8567A8C8-ABBF-43B7-8219-562E25FB830C}"/>
              </a:ext>
            </a:extLst>
          </p:cNvPr>
          <p:cNvSpPr/>
          <p:nvPr/>
        </p:nvSpPr>
        <p:spPr>
          <a:xfrm>
            <a:off x="3446833" y="2667013"/>
            <a:ext cx="422030" cy="189914"/>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6" name="Straight Arrow Connector 35">
            <a:extLst>
              <a:ext uri="{FF2B5EF4-FFF2-40B4-BE49-F238E27FC236}">
                <a16:creationId xmlns:a16="http://schemas.microsoft.com/office/drawing/2014/main" id="{63BB0FE3-3A9A-426F-88D2-2212BAB6575A}"/>
              </a:ext>
            </a:extLst>
          </p:cNvPr>
          <p:cNvCxnSpPr>
            <a:cxnSpLocks/>
          </p:cNvCxnSpPr>
          <p:nvPr/>
        </p:nvCxnSpPr>
        <p:spPr>
          <a:xfrm flipV="1">
            <a:off x="1844854" y="2994933"/>
            <a:ext cx="2002858" cy="825652"/>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AFC6EDF7-BC4E-4386-9A1E-343CBD2C5827}"/>
              </a:ext>
            </a:extLst>
          </p:cNvPr>
          <p:cNvSpPr txBox="1"/>
          <p:nvPr/>
        </p:nvSpPr>
        <p:spPr>
          <a:xfrm>
            <a:off x="141596" y="3759522"/>
            <a:ext cx="1945193" cy="1169551"/>
          </a:xfrm>
          <a:prstGeom prst="rect">
            <a:avLst/>
          </a:prstGeom>
          <a:noFill/>
        </p:spPr>
        <p:txBody>
          <a:bodyPr wrap="square" rtlCol="0">
            <a:spAutoFit/>
          </a:bodyPr>
          <a:lstStyle/>
          <a:p>
            <a:r>
              <a:rPr lang="en-GB" sz="1000" b="1" dirty="0"/>
              <a:t>Key range: </a:t>
            </a:r>
            <a:r>
              <a:rPr lang="en-GB" sz="1000" dirty="0"/>
              <a:t>the keys on which you’ll be able to play your sound. This way, you can </a:t>
            </a:r>
            <a:r>
              <a:rPr lang="en-GB" sz="1000" b="1" dirty="0"/>
              <a:t>map </a:t>
            </a:r>
            <a:r>
              <a:rPr lang="en-GB" sz="1000" dirty="0"/>
              <a:t>different sounds to different keys </a:t>
            </a:r>
            <a:r>
              <a:rPr lang="en-GB" sz="1000" b="1" dirty="0"/>
              <a:t>OR </a:t>
            </a:r>
            <a:r>
              <a:rPr lang="en-GB" sz="1000" dirty="0"/>
              <a:t>map one/multiple sounds to play across all keys, at different pitches.</a:t>
            </a:r>
          </a:p>
        </p:txBody>
      </p:sp>
      <p:sp>
        <p:nvSpPr>
          <p:cNvPr id="46" name="Oval 45">
            <a:extLst>
              <a:ext uri="{FF2B5EF4-FFF2-40B4-BE49-F238E27FC236}">
                <a16:creationId xmlns:a16="http://schemas.microsoft.com/office/drawing/2014/main" id="{956CC647-0EEE-49DF-A451-F19F19270A22}"/>
              </a:ext>
            </a:extLst>
          </p:cNvPr>
          <p:cNvSpPr/>
          <p:nvPr/>
        </p:nvSpPr>
        <p:spPr>
          <a:xfrm>
            <a:off x="3470413" y="3211707"/>
            <a:ext cx="3494476" cy="766689"/>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7" name="Straight Arrow Connector 46">
            <a:extLst>
              <a:ext uri="{FF2B5EF4-FFF2-40B4-BE49-F238E27FC236}">
                <a16:creationId xmlns:a16="http://schemas.microsoft.com/office/drawing/2014/main" id="{B5A858FB-A234-4D10-8FD8-6425EA4B33DD}"/>
              </a:ext>
            </a:extLst>
          </p:cNvPr>
          <p:cNvCxnSpPr>
            <a:cxnSpLocks/>
          </p:cNvCxnSpPr>
          <p:nvPr/>
        </p:nvCxnSpPr>
        <p:spPr>
          <a:xfrm flipH="1" flipV="1">
            <a:off x="6964889" y="3595052"/>
            <a:ext cx="412484" cy="183589"/>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E90C3B4A-6AF4-401C-A4DF-AEF630CCDFCC}"/>
              </a:ext>
            </a:extLst>
          </p:cNvPr>
          <p:cNvSpPr txBox="1"/>
          <p:nvPr/>
        </p:nvSpPr>
        <p:spPr>
          <a:xfrm>
            <a:off x="7322234" y="3778641"/>
            <a:ext cx="1821766" cy="707886"/>
          </a:xfrm>
          <a:prstGeom prst="rect">
            <a:avLst/>
          </a:prstGeom>
          <a:noFill/>
        </p:spPr>
        <p:txBody>
          <a:bodyPr wrap="square" rtlCol="0">
            <a:spAutoFit/>
          </a:bodyPr>
          <a:lstStyle/>
          <a:p>
            <a:r>
              <a:rPr lang="en-GB" sz="1000" b="1" dirty="0"/>
              <a:t>Key range: </a:t>
            </a:r>
            <a:r>
              <a:rPr lang="en-GB" sz="1000" dirty="0"/>
              <a:t>As all of this is highlighted green, this shows us that both sounds are mapped to play across all keys.</a:t>
            </a:r>
          </a:p>
        </p:txBody>
      </p:sp>
      <p:sp>
        <p:nvSpPr>
          <p:cNvPr id="52" name="Oval 51">
            <a:extLst>
              <a:ext uri="{FF2B5EF4-FFF2-40B4-BE49-F238E27FC236}">
                <a16:creationId xmlns:a16="http://schemas.microsoft.com/office/drawing/2014/main" id="{8A272A7E-7682-4DF8-88B5-E8A9E8BA88AF}"/>
              </a:ext>
            </a:extLst>
          </p:cNvPr>
          <p:cNvSpPr/>
          <p:nvPr/>
        </p:nvSpPr>
        <p:spPr>
          <a:xfrm>
            <a:off x="2154792" y="2351163"/>
            <a:ext cx="1315621" cy="512369"/>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985B9706-E9E0-4872-8985-C1850C01D202}"/>
              </a:ext>
            </a:extLst>
          </p:cNvPr>
          <p:cNvSpPr txBox="1"/>
          <p:nvPr/>
        </p:nvSpPr>
        <p:spPr>
          <a:xfrm>
            <a:off x="141597" y="2825072"/>
            <a:ext cx="1821766" cy="861774"/>
          </a:xfrm>
          <a:prstGeom prst="rect">
            <a:avLst/>
          </a:prstGeom>
          <a:noFill/>
        </p:spPr>
        <p:txBody>
          <a:bodyPr wrap="square" rtlCol="0">
            <a:spAutoFit/>
          </a:bodyPr>
          <a:lstStyle/>
          <a:p>
            <a:r>
              <a:rPr lang="en-GB" sz="1000" b="1" dirty="0"/>
              <a:t>Looping: </a:t>
            </a:r>
            <a:r>
              <a:rPr lang="en-GB" sz="1000" dirty="0"/>
              <a:t>You can program your sound to loop here. Especially useful for long musical notes, or atmospheric sounds e.g. traffic.</a:t>
            </a:r>
          </a:p>
        </p:txBody>
      </p:sp>
      <p:cxnSp>
        <p:nvCxnSpPr>
          <p:cNvPr id="54" name="Straight Arrow Connector 53">
            <a:extLst>
              <a:ext uri="{FF2B5EF4-FFF2-40B4-BE49-F238E27FC236}">
                <a16:creationId xmlns:a16="http://schemas.microsoft.com/office/drawing/2014/main" id="{BACDCCCB-DD13-40B8-92FD-D46342C31EB4}"/>
              </a:ext>
            </a:extLst>
          </p:cNvPr>
          <p:cNvCxnSpPr>
            <a:cxnSpLocks/>
          </p:cNvCxnSpPr>
          <p:nvPr/>
        </p:nvCxnSpPr>
        <p:spPr>
          <a:xfrm flipV="1">
            <a:off x="1850559" y="2791436"/>
            <a:ext cx="1619854" cy="312703"/>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id="{A1A718A9-098A-46D6-B88F-223EE51DDB5A}"/>
              </a:ext>
            </a:extLst>
          </p:cNvPr>
          <p:cNvSpPr txBox="1"/>
          <p:nvPr/>
        </p:nvSpPr>
        <p:spPr>
          <a:xfrm>
            <a:off x="84642" y="1691937"/>
            <a:ext cx="1821766" cy="861774"/>
          </a:xfrm>
          <a:prstGeom prst="rect">
            <a:avLst/>
          </a:prstGeom>
          <a:noFill/>
        </p:spPr>
        <p:txBody>
          <a:bodyPr wrap="square" rtlCol="0">
            <a:spAutoFit/>
          </a:bodyPr>
          <a:lstStyle/>
          <a:p>
            <a:r>
              <a:rPr lang="en-GB" sz="1000" b="1" dirty="0"/>
              <a:t>Layers: </a:t>
            </a:r>
            <a:r>
              <a:rPr lang="en-GB" sz="1000" dirty="0"/>
              <a:t>You can add as many layers to your sounds as you want. Especially useful to create interesting, realistic textures</a:t>
            </a:r>
          </a:p>
        </p:txBody>
      </p:sp>
      <p:sp>
        <p:nvSpPr>
          <p:cNvPr id="64" name="Oval 63">
            <a:extLst>
              <a:ext uri="{FF2B5EF4-FFF2-40B4-BE49-F238E27FC236}">
                <a16:creationId xmlns:a16="http://schemas.microsoft.com/office/drawing/2014/main" id="{9DB8D0BA-5CA2-4470-934E-A7860B27EBBE}"/>
              </a:ext>
            </a:extLst>
          </p:cNvPr>
          <p:cNvSpPr/>
          <p:nvPr/>
        </p:nvSpPr>
        <p:spPr>
          <a:xfrm>
            <a:off x="3847712" y="2838913"/>
            <a:ext cx="441137" cy="189914"/>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5" name="Straight Arrow Connector 64">
            <a:extLst>
              <a:ext uri="{FF2B5EF4-FFF2-40B4-BE49-F238E27FC236}">
                <a16:creationId xmlns:a16="http://schemas.microsoft.com/office/drawing/2014/main" id="{45E13202-2731-4C14-B57D-5A79040CE582}"/>
              </a:ext>
            </a:extLst>
          </p:cNvPr>
          <p:cNvCxnSpPr>
            <a:cxnSpLocks/>
          </p:cNvCxnSpPr>
          <p:nvPr/>
        </p:nvCxnSpPr>
        <p:spPr>
          <a:xfrm>
            <a:off x="1594186" y="2132289"/>
            <a:ext cx="624444" cy="360638"/>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3DA25E59-5368-4491-980E-4417093A8022}"/>
              </a:ext>
            </a:extLst>
          </p:cNvPr>
          <p:cNvSpPr txBox="1"/>
          <p:nvPr/>
        </p:nvSpPr>
        <p:spPr>
          <a:xfrm>
            <a:off x="3114417" y="276388"/>
            <a:ext cx="3505200" cy="369332"/>
          </a:xfrm>
          <a:prstGeom prst="rect">
            <a:avLst/>
          </a:prstGeom>
          <a:noFill/>
        </p:spPr>
        <p:txBody>
          <a:bodyPr wrap="square" rtlCol="0">
            <a:spAutoFit/>
          </a:bodyPr>
          <a:lstStyle/>
          <a:p>
            <a:r>
              <a:rPr lang="en-GB" dirty="0"/>
              <a:t>The GarageBand sampler.</a:t>
            </a:r>
          </a:p>
        </p:txBody>
      </p:sp>
      <p:pic>
        <p:nvPicPr>
          <p:cNvPr id="66" name="Picture 65">
            <a:extLst>
              <a:ext uri="{FF2B5EF4-FFF2-40B4-BE49-F238E27FC236}">
                <a16:creationId xmlns:a16="http://schemas.microsoft.com/office/drawing/2014/main" id="{EC1ADA4B-DBD9-4154-845B-CC0A0802CE2A}"/>
              </a:ext>
            </a:extLst>
          </p:cNvPr>
          <p:cNvPicPr>
            <a:picLocks noChangeAspect="1"/>
          </p:cNvPicPr>
          <p:nvPr/>
        </p:nvPicPr>
        <p:blipFill>
          <a:blip r:embed="rId3"/>
          <a:stretch>
            <a:fillRect/>
          </a:stretch>
        </p:blipFill>
        <p:spPr>
          <a:xfrm>
            <a:off x="2218630" y="4744384"/>
            <a:ext cx="3367899" cy="2019377"/>
          </a:xfrm>
          <a:prstGeom prst="rect">
            <a:avLst/>
          </a:prstGeom>
        </p:spPr>
      </p:pic>
      <p:sp>
        <p:nvSpPr>
          <p:cNvPr id="71" name="TextBox 70">
            <a:extLst>
              <a:ext uri="{FF2B5EF4-FFF2-40B4-BE49-F238E27FC236}">
                <a16:creationId xmlns:a16="http://schemas.microsoft.com/office/drawing/2014/main" id="{8F9EF50A-B335-4FC6-A853-EFD71FDF92A8}"/>
              </a:ext>
            </a:extLst>
          </p:cNvPr>
          <p:cNvSpPr txBox="1"/>
          <p:nvPr/>
        </p:nvSpPr>
        <p:spPr>
          <a:xfrm>
            <a:off x="5586529" y="5200074"/>
            <a:ext cx="2780358" cy="553998"/>
          </a:xfrm>
          <a:prstGeom prst="rect">
            <a:avLst/>
          </a:prstGeom>
          <a:noFill/>
        </p:spPr>
        <p:txBody>
          <a:bodyPr wrap="square" rtlCol="0">
            <a:spAutoFit/>
          </a:bodyPr>
          <a:lstStyle/>
          <a:p>
            <a:r>
              <a:rPr lang="en-GB" sz="1000" b="1" dirty="0"/>
              <a:t>How to find the GarageBand sampler: </a:t>
            </a:r>
          </a:p>
          <a:p>
            <a:r>
              <a:rPr lang="en-GB" sz="1000" dirty="0"/>
              <a:t>Instrument channel &gt; plug-ins &gt; AU instruments &gt; Apple &gt; </a:t>
            </a:r>
            <a:r>
              <a:rPr lang="en-GB" sz="1000" dirty="0" err="1"/>
              <a:t>AUSampler</a:t>
            </a:r>
            <a:endParaRPr lang="en-GB" sz="1000" dirty="0"/>
          </a:p>
        </p:txBody>
      </p:sp>
      <p:sp>
        <p:nvSpPr>
          <p:cNvPr id="19" name="TextBox 18">
            <a:extLst>
              <a:ext uri="{FF2B5EF4-FFF2-40B4-BE49-F238E27FC236}">
                <a16:creationId xmlns:a16="http://schemas.microsoft.com/office/drawing/2014/main" id="{E90C3B4A-6AF4-401C-A4DF-AEF630CCDFCC}"/>
              </a:ext>
            </a:extLst>
          </p:cNvPr>
          <p:cNvSpPr txBox="1"/>
          <p:nvPr/>
        </p:nvSpPr>
        <p:spPr>
          <a:xfrm>
            <a:off x="7322234" y="2132289"/>
            <a:ext cx="1821766" cy="707886"/>
          </a:xfrm>
          <a:prstGeom prst="rect">
            <a:avLst/>
          </a:prstGeom>
          <a:noFill/>
        </p:spPr>
        <p:txBody>
          <a:bodyPr wrap="square" rtlCol="0">
            <a:spAutoFit/>
          </a:bodyPr>
          <a:lstStyle/>
          <a:p>
            <a:r>
              <a:rPr lang="en-GB" sz="1000" b="1" dirty="0"/>
              <a:t>Tuning: </a:t>
            </a:r>
            <a:r>
              <a:rPr lang="en-GB" sz="1000" dirty="0"/>
              <a:t>You can </a:t>
            </a:r>
            <a:r>
              <a:rPr lang="en-GB" sz="1000" b="1" dirty="0"/>
              <a:t>coarse tune </a:t>
            </a:r>
            <a:r>
              <a:rPr lang="en-GB" sz="1000" dirty="0"/>
              <a:t>(semitones) your sample on the left dial and </a:t>
            </a:r>
            <a:r>
              <a:rPr lang="en-GB" sz="1000" b="1" dirty="0"/>
              <a:t>fine tune </a:t>
            </a:r>
            <a:r>
              <a:rPr lang="en-GB" sz="1000" dirty="0"/>
              <a:t>(cents) on the right dial. </a:t>
            </a:r>
          </a:p>
        </p:txBody>
      </p:sp>
      <p:cxnSp>
        <p:nvCxnSpPr>
          <p:cNvPr id="20" name="Straight Arrow Connector 19">
            <a:extLst>
              <a:ext uri="{FF2B5EF4-FFF2-40B4-BE49-F238E27FC236}">
                <a16:creationId xmlns:a16="http://schemas.microsoft.com/office/drawing/2014/main" id="{B5A858FB-A234-4D10-8FD8-6425EA4B33DD}"/>
              </a:ext>
            </a:extLst>
          </p:cNvPr>
          <p:cNvCxnSpPr>
            <a:cxnSpLocks/>
          </p:cNvCxnSpPr>
          <p:nvPr/>
        </p:nvCxnSpPr>
        <p:spPr>
          <a:xfrm flipH="1">
            <a:off x="6964889" y="2433711"/>
            <a:ext cx="357346" cy="429821"/>
          </a:xfrm>
          <a:prstGeom prst="straightConnector1">
            <a:avLst/>
          </a:prstGeom>
          <a:ln w="381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9DB8D0BA-5CA2-4470-934E-A7860B27EBBE}"/>
              </a:ext>
            </a:extLst>
          </p:cNvPr>
          <p:cNvSpPr/>
          <p:nvPr/>
        </p:nvSpPr>
        <p:spPr>
          <a:xfrm>
            <a:off x="6407834" y="2829983"/>
            <a:ext cx="756473" cy="381724"/>
          </a:xfrm>
          <a:prstGeom prst="ellipse">
            <a:avLst/>
          </a:prstGeom>
          <a:no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C593CEA0-E7F8-4643-8AA2-7857E5E789A8}"/>
              </a:ext>
            </a:extLst>
          </p:cNvPr>
          <p:cNvSpPr txBox="1"/>
          <p:nvPr/>
        </p:nvSpPr>
        <p:spPr>
          <a:xfrm>
            <a:off x="8626648" y="6455984"/>
            <a:ext cx="435625" cy="307777"/>
          </a:xfrm>
          <a:prstGeom prst="rect">
            <a:avLst/>
          </a:prstGeom>
          <a:solidFill>
            <a:srgbClr val="002060"/>
          </a:solidFill>
        </p:spPr>
        <p:txBody>
          <a:bodyPr wrap="square" rtlCol="0">
            <a:spAutoFit/>
          </a:bodyPr>
          <a:lstStyle/>
          <a:p>
            <a:r>
              <a:rPr lang="en-GB" sz="1400" dirty="0">
                <a:solidFill>
                  <a:schemeClr val="bg1"/>
                </a:solidFill>
              </a:rPr>
              <a:t>27</a:t>
            </a:r>
          </a:p>
        </p:txBody>
      </p:sp>
    </p:spTree>
    <p:extLst>
      <p:ext uri="{BB962C8B-B14F-4D97-AF65-F5344CB8AC3E}">
        <p14:creationId xmlns:p14="http://schemas.microsoft.com/office/powerpoint/2010/main" val="30349847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B886B6A-707F-4B20-AC76-75E51526BFD5}"/>
              </a:ext>
            </a:extLst>
          </p:cNvPr>
          <p:cNvSpPr txBox="1"/>
          <p:nvPr/>
        </p:nvSpPr>
        <p:spPr>
          <a:xfrm>
            <a:off x="8626649" y="6427073"/>
            <a:ext cx="435625" cy="307777"/>
          </a:xfrm>
          <a:prstGeom prst="rect">
            <a:avLst/>
          </a:prstGeom>
          <a:solidFill>
            <a:srgbClr val="002060"/>
          </a:solidFill>
        </p:spPr>
        <p:txBody>
          <a:bodyPr wrap="square" rtlCol="0">
            <a:spAutoFit/>
          </a:bodyPr>
          <a:lstStyle/>
          <a:p>
            <a:r>
              <a:rPr lang="en-GB" sz="1400" dirty="0">
                <a:solidFill>
                  <a:schemeClr val="bg1"/>
                </a:solidFill>
              </a:rPr>
              <a:t>28</a:t>
            </a:r>
          </a:p>
        </p:txBody>
      </p:sp>
      <p:sp>
        <p:nvSpPr>
          <p:cNvPr id="7" name="Title 1">
            <a:extLst>
              <a:ext uri="{FF2B5EF4-FFF2-40B4-BE49-F238E27FC236}">
                <a16:creationId xmlns:a16="http://schemas.microsoft.com/office/drawing/2014/main" id="{5049F5B5-DAAA-4AB1-B5C6-AF0767A91F38}"/>
              </a:ext>
            </a:extLst>
          </p:cNvPr>
          <p:cNvSpPr>
            <a:spLocks noGrp="1"/>
          </p:cNvSpPr>
          <p:nvPr>
            <p:ph type="title"/>
          </p:nvPr>
        </p:nvSpPr>
        <p:spPr>
          <a:xfrm>
            <a:off x="1842325" y="543902"/>
            <a:ext cx="5644997" cy="1045230"/>
          </a:xfrm>
        </p:spPr>
        <p:txBody>
          <a:bodyPr>
            <a:normAutofit/>
          </a:bodyPr>
          <a:lstStyle/>
          <a:p>
            <a:r>
              <a:rPr lang="en-GB" sz="2800" dirty="0"/>
              <a:t>Content Area 5: Multitrack Recording</a:t>
            </a:r>
          </a:p>
        </p:txBody>
      </p:sp>
      <p:graphicFrame>
        <p:nvGraphicFramePr>
          <p:cNvPr id="8" name="Table 11">
            <a:extLst>
              <a:ext uri="{FF2B5EF4-FFF2-40B4-BE49-F238E27FC236}">
                <a16:creationId xmlns:a16="http://schemas.microsoft.com/office/drawing/2014/main" id="{4858FA75-CA25-4290-8032-75B977A35DFC}"/>
              </a:ext>
            </a:extLst>
          </p:cNvPr>
          <p:cNvGraphicFramePr>
            <a:graphicFrameLocks noGrp="1"/>
          </p:cNvGraphicFramePr>
          <p:nvPr>
            <p:extLst>
              <p:ext uri="{D42A27DB-BD31-4B8C-83A1-F6EECF244321}">
                <p14:modId xmlns:p14="http://schemas.microsoft.com/office/powerpoint/2010/main" val="2171716488"/>
              </p:ext>
            </p:extLst>
          </p:nvPr>
        </p:nvGraphicFramePr>
        <p:xfrm>
          <a:off x="2151530" y="1848504"/>
          <a:ext cx="4528969" cy="1249680"/>
        </p:xfrm>
        <a:graphic>
          <a:graphicData uri="http://schemas.openxmlformats.org/drawingml/2006/table">
            <a:tbl>
              <a:tblPr firstRow="1" bandRow="1">
                <a:tableStyleId>{5C22544A-7EE6-4342-B048-85BDC9FD1C3A}</a:tableStyleId>
              </a:tblPr>
              <a:tblGrid>
                <a:gridCol w="1426571">
                  <a:extLst>
                    <a:ext uri="{9D8B030D-6E8A-4147-A177-3AD203B41FA5}">
                      <a16:colId xmlns:a16="http://schemas.microsoft.com/office/drawing/2014/main" val="2745688893"/>
                    </a:ext>
                  </a:extLst>
                </a:gridCol>
                <a:gridCol w="3102398">
                  <a:extLst>
                    <a:ext uri="{9D8B030D-6E8A-4147-A177-3AD203B41FA5}">
                      <a16:colId xmlns:a16="http://schemas.microsoft.com/office/drawing/2014/main" val="2428675355"/>
                    </a:ext>
                  </a:extLst>
                </a:gridCol>
              </a:tblGrid>
              <a:tr h="282942">
                <a:tc>
                  <a:txBody>
                    <a:bodyPr/>
                    <a:lstStyle/>
                    <a:p>
                      <a:r>
                        <a:rPr lang="en-GB" sz="1400" dirty="0">
                          <a:solidFill>
                            <a:schemeClr val="tx1"/>
                          </a:solidFill>
                        </a:rPr>
                        <a:t>Component Number</a:t>
                      </a:r>
                    </a:p>
                  </a:txBody>
                  <a:tcPr>
                    <a:solidFill>
                      <a:schemeClr val="accent2">
                        <a:lumMod val="40000"/>
                        <a:lumOff val="60000"/>
                      </a:schemeClr>
                    </a:solidFill>
                  </a:tcPr>
                </a:tc>
                <a:tc>
                  <a:txBody>
                    <a:bodyPr/>
                    <a:lstStyle/>
                    <a:p>
                      <a:r>
                        <a:rPr lang="en-GB" sz="1400" dirty="0">
                          <a:solidFill>
                            <a:schemeClr val="tx1"/>
                          </a:solidFill>
                        </a:rPr>
                        <a:t>Component</a:t>
                      </a:r>
                    </a:p>
                  </a:txBody>
                  <a:tcPr>
                    <a:solidFill>
                      <a:schemeClr val="accent2">
                        <a:lumMod val="40000"/>
                        <a:lumOff val="60000"/>
                      </a:schemeClr>
                    </a:solidFill>
                  </a:tcPr>
                </a:tc>
                <a:extLst>
                  <a:ext uri="{0D108BD9-81ED-4DB2-BD59-A6C34878D82A}">
                    <a16:rowId xmlns:a16="http://schemas.microsoft.com/office/drawing/2014/main" val="134177838"/>
                  </a:ext>
                </a:extLst>
              </a:tr>
              <a:tr h="467651">
                <a:tc>
                  <a:txBody>
                    <a:bodyPr/>
                    <a:lstStyle/>
                    <a:p>
                      <a:r>
                        <a:rPr lang="en-GB" sz="1400" dirty="0"/>
                        <a:t>5.1</a:t>
                      </a:r>
                    </a:p>
                  </a:txBody>
                  <a:tcPr>
                    <a:solidFill>
                      <a:schemeClr val="accent4">
                        <a:lumMod val="40000"/>
                        <a:lumOff val="60000"/>
                      </a:schemeClr>
                    </a:solidFill>
                  </a:tcPr>
                </a:tc>
                <a:tc>
                  <a:txBody>
                    <a:bodyPr/>
                    <a:lstStyle/>
                    <a:p>
                      <a:r>
                        <a:rPr lang="en-GB" sz="1400" dirty="0"/>
                        <a:t>Sound creation:</a:t>
                      </a:r>
                    </a:p>
                    <a:p>
                      <a:r>
                        <a:rPr lang="en-GB" sz="1400" dirty="0"/>
                        <a:t>4.1.1. Forms of media</a:t>
                      </a:r>
                    </a:p>
                    <a:p>
                      <a:r>
                        <a:rPr lang="en-GB" sz="1400" dirty="0"/>
                        <a:t>4.1.2. </a:t>
                      </a:r>
                    </a:p>
                  </a:txBody>
                  <a:tcPr>
                    <a:solidFill>
                      <a:schemeClr val="accent4">
                        <a:lumMod val="40000"/>
                        <a:lumOff val="60000"/>
                      </a:schemeClr>
                    </a:solidFill>
                  </a:tcPr>
                </a:tc>
                <a:extLst>
                  <a:ext uri="{0D108BD9-81ED-4DB2-BD59-A6C34878D82A}">
                    <a16:rowId xmlns:a16="http://schemas.microsoft.com/office/drawing/2014/main" val="1482925620"/>
                  </a:ext>
                </a:extLst>
              </a:tr>
            </a:tbl>
          </a:graphicData>
        </a:graphic>
      </p:graphicFrame>
      <p:sp>
        <p:nvSpPr>
          <p:cNvPr id="9" name="TextBox 8">
            <a:extLst>
              <a:ext uri="{FF2B5EF4-FFF2-40B4-BE49-F238E27FC236}">
                <a16:creationId xmlns:a16="http://schemas.microsoft.com/office/drawing/2014/main" id="{41C4DEF0-D448-4FA1-A7FC-C66EFE270016}"/>
              </a:ext>
            </a:extLst>
          </p:cNvPr>
          <p:cNvSpPr txBox="1"/>
          <p:nvPr/>
        </p:nvSpPr>
        <p:spPr>
          <a:xfrm>
            <a:off x="473336" y="5214832"/>
            <a:ext cx="8197327" cy="738664"/>
          </a:xfrm>
          <a:prstGeom prst="rect">
            <a:avLst/>
          </a:prstGeom>
          <a:noFill/>
        </p:spPr>
        <p:txBody>
          <a:bodyPr wrap="square" rtlCol="0">
            <a:spAutoFit/>
          </a:bodyPr>
          <a:lstStyle/>
          <a:p>
            <a:pPr marL="285750" indent="-285750">
              <a:buFont typeface="Arial" panose="020B0604020202020204" pitchFamily="34" charset="0"/>
              <a:buChar char="•"/>
            </a:pPr>
            <a:r>
              <a:rPr lang="en-GB" sz="1400" dirty="0"/>
              <a:t>We learn about how sound is used in different types of media, so that we can create our own.</a:t>
            </a:r>
          </a:p>
          <a:p>
            <a:pPr marL="285750" indent="-285750">
              <a:buFont typeface="Arial" panose="020B0604020202020204" pitchFamily="34" charset="0"/>
              <a:buChar char="•"/>
            </a:pPr>
            <a:r>
              <a:rPr lang="en-GB" sz="1400" dirty="0"/>
              <a:t>We learn how to produce sound using different types and methods, so we can create sound for media.</a:t>
            </a:r>
          </a:p>
          <a:p>
            <a:pPr marL="285750" indent="-285750">
              <a:buFont typeface="Arial" panose="020B0604020202020204" pitchFamily="34" charset="0"/>
              <a:buChar char="•"/>
            </a:pPr>
            <a:r>
              <a:rPr lang="en-GB" sz="1400" dirty="0"/>
              <a:t>We learn how to arrange and export our sound creations, so that we can deliver a finished product.</a:t>
            </a:r>
          </a:p>
        </p:txBody>
      </p:sp>
      <p:sp>
        <p:nvSpPr>
          <p:cNvPr id="10" name="Speech Bubble: Oval 9">
            <a:extLst>
              <a:ext uri="{FF2B5EF4-FFF2-40B4-BE49-F238E27FC236}">
                <a16:creationId xmlns:a16="http://schemas.microsoft.com/office/drawing/2014/main" id="{C2C8D4BA-0521-4E0D-9B4B-85E6DE70CA7F}"/>
              </a:ext>
            </a:extLst>
          </p:cNvPr>
          <p:cNvSpPr/>
          <p:nvPr/>
        </p:nvSpPr>
        <p:spPr>
          <a:xfrm>
            <a:off x="161364" y="4333601"/>
            <a:ext cx="1807284" cy="65887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 we learn?</a:t>
            </a:r>
          </a:p>
        </p:txBody>
      </p:sp>
    </p:spTree>
    <p:extLst>
      <p:ext uri="{BB962C8B-B14F-4D97-AF65-F5344CB8AC3E}">
        <p14:creationId xmlns:p14="http://schemas.microsoft.com/office/powerpoint/2010/main" val="9239908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8BFCDD-BD6C-406D-8B80-21C6C88758CC}"/>
              </a:ext>
            </a:extLst>
          </p:cNvPr>
          <p:cNvSpPr/>
          <p:nvPr/>
        </p:nvSpPr>
        <p:spPr>
          <a:xfrm>
            <a:off x="129605" y="43110"/>
            <a:ext cx="1664251" cy="2850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ectangle 35"/>
          <p:cNvSpPr/>
          <p:nvPr/>
        </p:nvSpPr>
        <p:spPr>
          <a:xfrm>
            <a:off x="2860103" y="3949700"/>
            <a:ext cx="2385681" cy="1031081"/>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2" name="Title 1"/>
          <p:cNvSpPr>
            <a:spLocks noGrp="1"/>
          </p:cNvSpPr>
          <p:nvPr>
            <p:ph type="ctrTitle"/>
          </p:nvPr>
        </p:nvSpPr>
        <p:spPr>
          <a:xfrm>
            <a:off x="2860103" y="6194"/>
            <a:ext cx="2971800" cy="472068"/>
          </a:xfrm>
        </p:spPr>
        <p:txBody>
          <a:bodyPr>
            <a:normAutofit/>
          </a:bodyPr>
          <a:lstStyle/>
          <a:p>
            <a:r>
              <a:rPr lang="en-US" sz="1050" dirty="0"/>
              <a:t>Content Area 5 Knowledge </a:t>
            </a:r>
            <a:r>
              <a:rPr lang="en-US" sz="1050" dirty="0" err="1"/>
              <a:t>Organiser</a:t>
            </a:r>
            <a:br>
              <a:rPr lang="en-US" sz="1050" dirty="0"/>
            </a:br>
            <a:r>
              <a:rPr lang="en-US" sz="1050" dirty="0"/>
              <a:t>Multitrack Recording</a:t>
            </a:r>
            <a:endParaRPr lang="en-GB" sz="1050" dirty="0"/>
          </a:p>
        </p:txBody>
      </p:sp>
      <p:sp>
        <p:nvSpPr>
          <p:cNvPr id="5" name="Rectangle 3"/>
          <p:cNvSpPr txBox="1">
            <a:spLocks noChangeArrowheads="1"/>
          </p:cNvSpPr>
          <p:nvPr/>
        </p:nvSpPr>
        <p:spPr>
          <a:xfrm>
            <a:off x="80291" y="392975"/>
            <a:ext cx="3048185" cy="435769"/>
          </a:xfrm>
          <a:prstGeom prst="rect">
            <a:avLst/>
          </a:prstGeom>
        </p:spPr>
        <p:txBody>
          <a:bodyPr vert="horz" lIns="68580" tIns="34290" rIns="68580" bIns="3429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800" b="1" dirty="0"/>
              <a:t>Dynamic</a:t>
            </a:r>
            <a:r>
              <a:rPr lang="en-US" altLang="en-US" sz="800" dirty="0"/>
              <a:t>: a microphone that generates it own power.</a:t>
            </a:r>
          </a:p>
          <a:p>
            <a:pPr algn="l"/>
            <a:r>
              <a:rPr lang="en-US" altLang="en-US" sz="800" b="1" dirty="0"/>
              <a:t>Condenser:</a:t>
            </a:r>
            <a:r>
              <a:rPr lang="en-US" altLang="en-US" sz="800" dirty="0"/>
              <a:t> A microphone that has needs to be supplied with power (phantom power, 48v). </a:t>
            </a:r>
          </a:p>
        </p:txBody>
      </p:sp>
      <p:pic>
        <p:nvPicPr>
          <p:cNvPr id="8" name="Picture 7"/>
          <p:cNvPicPr>
            <a:picLocks noChangeAspect="1"/>
          </p:cNvPicPr>
          <p:nvPr/>
        </p:nvPicPr>
        <p:blipFill>
          <a:blip r:embed="rId2"/>
          <a:stretch>
            <a:fillRect/>
          </a:stretch>
        </p:blipFill>
        <p:spPr>
          <a:xfrm>
            <a:off x="56219" y="2813983"/>
            <a:ext cx="1265000" cy="715352"/>
          </a:xfrm>
          <a:prstGeom prst="rect">
            <a:avLst/>
          </a:prstGeom>
        </p:spPr>
      </p:pic>
      <p:pic>
        <p:nvPicPr>
          <p:cNvPr id="9" name="Picture 8"/>
          <p:cNvPicPr>
            <a:picLocks noChangeAspect="1"/>
          </p:cNvPicPr>
          <p:nvPr/>
        </p:nvPicPr>
        <p:blipFill>
          <a:blip r:embed="rId3"/>
          <a:stretch>
            <a:fillRect/>
          </a:stretch>
        </p:blipFill>
        <p:spPr>
          <a:xfrm>
            <a:off x="1322433" y="2927091"/>
            <a:ext cx="1520543" cy="599229"/>
          </a:xfrm>
          <a:prstGeom prst="rect">
            <a:avLst/>
          </a:prstGeom>
        </p:spPr>
      </p:pic>
      <p:sp>
        <p:nvSpPr>
          <p:cNvPr id="10" name="TextBox 9"/>
          <p:cNvSpPr txBox="1"/>
          <p:nvPr/>
        </p:nvSpPr>
        <p:spPr>
          <a:xfrm>
            <a:off x="1403443" y="2744858"/>
            <a:ext cx="973966" cy="215444"/>
          </a:xfrm>
          <a:prstGeom prst="rect">
            <a:avLst/>
          </a:prstGeom>
          <a:noFill/>
        </p:spPr>
        <p:txBody>
          <a:bodyPr wrap="square" rtlCol="0">
            <a:spAutoFit/>
          </a:bodyPr>
          <a:lstStyle/>
          <a:p>
            <a:r>
              <a:rPr lang="en-US" sz="800" dirty="0"/>
              <a:t>Neumann U87</a:t>
            </a:r>
            <a:endParaRPr lang="en-GB" sz="800" dirty="0"/>
          </a:p>
        </p:txBody>
      </p:sp>
      <p:pic>
        <p:nvPicPr>
          <p:cNvPr id="11" name="Picture 10"/>
          <p:cNvPicPr>
            <a:picLocks noChangeAspect="1"/>
          </p:cNvPicPr>
          <p:nvPr/>
        </p:nvPicPr>
        <p:blipFill>
          <a:blip r:embed="rId4"/>
          <a:stretch>
            <a:fillRect/>
          </a:stretch>
        </p:blipFill>
        <p:spPr>
          <a:xfrm flipH="1">
            <a:off x="129605" y="4306575"/>
            <a:ext cx="375707" cy="495544"/>
          </a:xfrm>
          <a:prstGeom prst="rect">
            <a:avLst/>
          </a:prstGeom>
        </p:spPr>
      </p:pic>
      <p:pic>
        <p:nvPicPr>
          <p:cNvPr id="12" name="Picture 11"/>
          <p:cNvPicPr>
            <a:picLocks noChangeAspect="1"/>
          </p:cNvPicPr>
          <p:nvPr/>
        </p:nvPicPr>
        <p:blipFill>
          <a:blip r:embed="rId5"/>
          <a:stretch>
            <a:fillRect/>
          </a:stretch>
        </p:blipFill>
        <p:spPr>
          <a:xfrm flipH="1">
            <a:off x="717655" y="4319588"/>
            <a:ext cx="517634" cy="501559"/>
          </a:xfrm>
          <a:prstGeom prst="rect">
            <a:avLst/>
          </a:prstGeom>
        </p:spPr>
      </p:pic>
      <p:pic>
        <p:nvPicPr>
          <p:cNvPr id="13" name="Picture 12"/>
          <p:cNvPicPr>
            <a:picLocks noChangeAspect="1"/>
          </p:cNvPicPr>
          <p:nvPr/>
        </p:nvPicPr>
        <p:blipFill>
          <a:blip r:embed="rId6"/>
          <a:stretch>
            <a:fillRect/>
          </a:stretch>
        </p:blipFill>
        <p:spPr>
          <a:xfrm flipH="1">
            <a:off x="1366939" y="4319000"/>
            <a:ext cx="636170" cy="495544"/>
          </a:xfrm>
          <a:prstGeom prst="rect">
            <a:avLst/>
          </a:prstGeom>
        </p:spPr>
      </p:pic>
      <p:pic>
        <p:nvPicPr>
          <p:cNvPr id="14" name="Picture 13"/>
          <p:cNvPicPr>
            <a:picLocks noChangeAspect="1"/>
          </p:cNvPicPr>
          <p:nvPr/>
        </p:nvPicPr>
        <p:blipFill>
          <a:blip r:embed="rId7"/>
          <a:stretch>
            <a:fillRect/>
          </a:stretch>
        </p:blipFill>
        <p:spPr>
          <a:xfrm flipH="1">
            <a:off x="2211733" y="4318126"/>
            <a:ext cx="380575" cy="503021"/>
          </a:xfrm>
          <a:prstGeom prst="rect">
            <a:avLst/>
          </a:prstGeom>
        </p:spPr>
      </p:pic>
      <p:sp>
        <p:nvSpPr>
          <p:cNvPr id="15" name="TextBox 14"/>
          <p:cNvSpPr txBox="1"/>
          <p:nvPr/>
        </p:nvSpPr>
        <p:spPr>
          <a:xfrm>
            <a:off x="-12935" y="4026297"/>
            <a:ext cx="662546" cy="215444"/>
          </a:xfrm>
          <a:prstGeom prst="rect">
            <a:avLst/>
          </a:prstGeom>
          <a:noFill/>
        </p:spPr>
        <p:txBody>
          <a:bodyPr wrap="square" rtlCol="0">
            <a:spAutoFit/>
          </a:bodyPr>
          <a:lstStyle/>
          <a:p>
            <a:r>
              <a:rPr lang="en-US" sz="800" b="1" dirty="0"/>
              <a:t>1. Cardioid</a:t>
            </a:r>
            <a:endParaRPr lang="en-GB" sz="800" b="1" dirty="0"/>
          </a:p>
        </p:txBody>
      </p:sp>
      <p:sp>
        <p:nvSpPr>
          <p:cNvPr id="16" name="TextBox 15"/>
          <p:cNvSpPr txBox="1"/>
          <p:nvPr/>
        </p:nvSpPr>
        <p:spPr>
          <a:xfrm>
            <a:off x="673960" y="3964906"/>
            <a:ext cx="721342" cy="338554"/>
          </a:xfrm>
          <a:prstGeom prst="rect">
            <a:avLst/>
          </a:prstGeom>
          <a:noFill/>
        </p:spPr>
        <p:txBody>
          <a:bodyPr wrap="square" rtlCol="0">
            <a:spAutoFit/>
          </a:bodyPr>
          <a:lstStyle/>
          <a:p>
            <a:r>
              <a:rPr lang="en-US" sz="800" b="1" dirty="0"/>
              <a:t>2. Super-Cardioid</a:t>
            </a:r>
            <a:endParaRPr lang="en-GB" sz="800" b="1" dirty="0"/>
          </a:p>
        </p:txBody>
      </p:sp>
      <p:sp>
        <p:nvSpPr>
          <p:cNvPr id="17" name="TextBox 16"/>
          <p:cNvSpPr txBox="1"/>
          <p:nvPr/>
        </p:nvSpPr>
        <p:spPr>
          <a:xfrm>
            <a:off x="1321278" y="4061468"/>
            <a:ext cx="797448" cy="215444"/>
          </a:xfrm>
          <a:prstGeom prst="rect">
            <a:avLst/>
          </a:prstGeom>
          <a:noFill/>
        </p:spPr>
        <p:txBody>
          <a:bodyPr wrap="square" rtlCol="0">
            <a:spAutoFit/>
          </a:bodyPr>
          <a:lstStyle/>
          <a:p>
            <a:r>
              <a:rPr lang="en-US" sz="800" b="1" dirty="0"/>
              <a:t>3. Figure of 8</a:t>
            </a:r>
            <a:endParaRPr lang="en-GB" sz="800" b="1" dirty="0"/>
          </a:p>
        </p:txBody>
      </p:sp>
      <p:sp>
        <p:nvSpPr>
          <p:cNvPr id="18" name="TextBox 17"/>
          <p:cNvSpPr txBox="1"/>
          <p:nvPr/>
        </p:nvSpPr>
        <p:spPr>
          <a:xfrm>
            <a:off x="1940662" y="3965101"/>
            <a:ext cx="1042826" cy="215444"/>
          </a:xfrm>
          <a:prstGeom prst="rect">
            <a:avLst/>
          </a:prstGeom>
          <a:noFill/>
        </p:spPr>
        <p:txBody>
          <a:bodyPr wrap="square" rtlCol="0">
            <a:spAutoFit/>
          </a:bodyPr>
          <a:lstStyle/>
          <a:p>
            <a:r>
              <a:rPr lang="en-US" sz="800" b="1" dirty="0"/>
              <a:t>4. Omnidirectional</a:t>
            </a:r>
            <a:endParaRPr lang="en-GB" sz="800" b="1" dirty="0"/>
          </a:p>
        </p:txBody>
      </p:sp>
      <p:sp>
        <p:nvSpPr>
          <p:cNvPr id="19" name="TextBox 18"/>
          <p:cNvSpPr txBox="1"/>
          <p:nvPr/>
        </p:nvSpPr>
        <p:spPr>
          <a:xfrm>
            <a:off x="39446" y="43110"/>
            <a:ext cx="1754410" cy="307777"/>
          </a:xfrm>
          <a:prstGeom prst="rect">
            <a:avLst/>
          </a:prstGeom>
          <a:solidFill>
            <a:schemeClr val="accent6">
              <a:lumMod val="60000"/>
              <a:lumOff val="40000"/>
            </a:schemeClr>
          </a:solidFill>
        </p:spPr>
        <p:txBody>
          <a:bodyPr wrap="square" rtlCol="0">
            <a:spAutoFit/>
          </a:bodyPr>
          <a:lstStyle/>
          <a:p>
            <a:r>
              <a:rPr lang="en-US" sz="1400" b="1" u="sng" dirty="0"/>
              <a:t>Types of microphone</a:t>
            </a:r>
            <a:endParaRPr lang="en-GB" sz="1400" b="1" u="sng" dirty="0"/>
          </a:p>
        </p:txBody>
      </p:sp>
      <p:sp>
        <p:nvSpPr>
          <p:cNvPr id="20" name="Oval 19"/>
          <p:cNvSpPr/>
          <p:nvPr/>
        </p:nvSpPr>
        <p:spPr>
          <a:xfrm>
            <a:off x="80291" y="987880"/>
            <a:ext cx="636745" cy="44825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Dynamic</a:t>
            </a:r>
            <a:endParaRPr lang="en-GB" sz="800" dirty="0"/>
          </a:p>
        </p:txBody>
      </p:sp>
      <p:sp>
        <p:nvSpPr>
          <p:cNvPr id="21" name="Oval 20"/>
          <p:cNvSpPr/>
          <p:nvPr/>
        </p:nvSpPr>
        <p:spPr>
          <a:xfrm>
            <a:off x="2151722" y="963412"/>
            <a:ext cx="691254" cy="56243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Condenser</a:t>
            </a:r>
            <a:endParaRPr lang="en-GB" sz="800" dirty="0"/>
          </a:p>
        </p:txBody>
      </p:sp>
      <p:pic>
        <p:nvPicPr>
          <p:cNvPr id="22" name="Picture 21"/>
          <p:cNvPicPr>
            <a:picLocks noChangeAspect="1"/>
          </p:cNvPicPr>
          <p:nvPr/>
        </p:nvPicPr>
        <p:blipFill>
          <a:blip r:embed="rId8"/>
          <a:stretch>
            <a:fillRect/>
          </a:stretch>
        </p:blipFill>
        <p:spPr>
          <a:xfrm>
            <a:off x="613987" y="989596"/>
            <a:ext cx="147778" cy="448259"/>
          </a:xfrm>
          <a:prstGeom prst="rect">
            <a:avLst/>
          </a:prstGeom>
        </p:spPr>
      </p:pic>
      <p:pic>
        <p:nvPicPr>
          <p:cNvPr id="23" name="Picture 22"/>
          <p:cNvPicPr>
            <a:picLocks noChangeAspect="1"/>
          </p:cNvPicPr>
          <p:nvPr/>
        </p:nvPicPr>
        <p:blipFill>
          <a:blip r:embed="rId9"/>
          <a:stretch>
            <a:fillRect/>
          </a:stretch>
        </p:blipFill>
        <p:spPr>
          <a:xfrm>
            <a:off x="2766828" y="996027"/>
            <a:ext cx="204839" cy="550489"/>
          </a:xfrm>
          <a:prstGeom prst="rect">
            <a:avLst/>
          </a:prstGeom>
        </p:spPr>
      </p:pic>
      <p:sp>
        <p:nvSpPr>
          <p:cNvPr id="24" name="TextBox 23"/>
          <p:cNvSpPr txBox="1"/>
          <p:nvPr/>
        </p:nvSpPr>
        <p:spPr>
          <a:xfrm>
            <a:off x="727870" y="942739"/>
            <a:ext cx="1452517" cy="1077218"/>
          </a:xfrm>
          <a:prstGeom prst="rect">
            <a:avLst/>
          </a:prstGeom>
          <a:noFill/>
        </p:spPr>
        <p:txBody>
          <a:bodyPr wrap="square" rtlCol="0">
            <a:spAutoFit/>
          </a:bodyPr>
          <a:lstStyle/>
          <a:p>
            <a:pPr marL="257175" indent="-257175">
              <a:buFont typeface="Arial" panose="020B0604020202020204" pitchFamily="34" charset="0"/>
              <a:buChar char="•"/>
            </a:pPr>
            <a:r>
              <a:rPr lang="en-US" sz="800" dirty="0"/>
              <a:t>Durable</a:t>
            </a:r>
          </a:p>
          <a:p>
            <a:pPr marL="257175" indent="-257175">
              <a:buFont typeface="Arial" panose="020B0604020202020204" pitchFamily="34" charset="0"/>
              <a:buChar char="•"/>
            </a:pPr>
            <a:r>
              <a:rPr lang="en-US" sz="800" dirty="0"/>
              <a:t>Good for loud noises</a:t>
            </a:r>
          </a:p>
          <a:p>
            <a:pPr marL="257175" indent="-257175">
              <a:buFont typeface="Arial" panose="020B0604020202020204" pitchFamily="34" charset="0"/>
              <a:buChar char="•"/>
            </a:pPr>
            <a:r>
              <a:rPr lang="en-US" sz="800" dirty="0"/>
              <a:t>Usually cheaper</a:t>
            </a:r>
          </a:p>
          <a:p>
            <a:pPr marL="257175" indent="-257175">
              <a:buFont typeface="Arial" panose="020B0604020202020204" pitchFamily="34" charset="0"/>
              <a:buChar char="•"/>
            </a:pPr>
            <a:r>
              <a:rPr lang="en-US" sz="800" dirty="0"/>
              <a:t>Less sensitive</a:t>
            </a:r>
          </a:p>
          <a:p>
            <a:pPr marL="257175" indent="-257175">
              <a:buFont typeface="Arial" panose="020B0604020202020204" pitchFamily="34" charset="0"/>
              <a:buChar char="•"/>
            </a:pPr>
            <a:r>
              <a:rPr lang="en-US" sz="800" dirty="0"/>
              <a:t>Doesn’t need phantom power</a:t>
            </a:r>
          </a:p>
          <a:p>
            <a:pPr marL="257175" indent="-257175">
              <a:buFont typeface="Arial" panose="020B0604020202020204" pitchFamily="34" charset="0"/>
              <a:buChar char="•"/>
            </a:pPr>
            <a:r>
              <a:rPr lang="en-US" sz="800" dirty="0"/>
              <a:t>Often good for low frequencies</a:t>
            </a:r>
            <a:endParaRPr lang="en-GB" sz="800" dirty="0"/>
          </a:p>
        </p:txBody>
      </p:sp>
      <p:sp>
        <p:nvSpPr>
          <p:cNvPr id="25" name="TextBox 24"/>
          <p:cNvSpPr txBox="1"/>
          <p:nvPr/>
        </p:nvSpPr>
        <p:spPr>
          <a:xfrm>
            <a:off x="2927897" y="899005"/>
            <a:ext cx="1833260" cy="1077218"/>
          </a:xfrm>
          <a:prstGeom prst="rect">
            <a:avLst/>
          </a:prstGeom>
          <a:noFill/>
        </p:spPr>
        <p:txBody>
          <a:bodyPr wrap="square" rtlCol="0">
            <a:spAutoFit/>
          </a:bodyPr>
          <a:lstStyle/>
          <a:p>
            <a:pPr marL="257175" indent="-257175">
              <a:buFont typeface="Arial" panose="020B0604020202020204" pitchFamily="34" charset="0"/>
              <a:buChar char="•"/>
            </a:pPr>
            <a:r>
              <a:rPr lang="en-US" sz="800" dirty="0"/>
              <a:t>More delicate</a:t>
            </a:r>
          </a:p>
          <a:p>
            <a:pPr marL="257175" indent="-257175">
              <a:buFont typeface="Arial" panose="020B0604020202020204" pitchFamily="34" charset="0"/>
              <a:buChar char="•"/>
            </a:pPr>
            <a:r>
              <a:rPr lang="en-US" sz="800" dirty="0"/>
              <a:t>Good for picking up loud and quiet sounds</a:t>
            </a:r>
          </a:p>
          <a:p>
            <a:pPr marL="257175" indent="-257175">
              <a:buFont typeface="Arial" panose="020B0604020202020204" pitchFamily="34" charset="0"/>
              <a:buChar char="•"/>
            </a:pPr>
            <a:r>
              <a:rPr lang="en-US" sz="800" dirty="0"/>
              <a:t>Better frequency response (higher)</a:t>
            </a:r>
          </a:p>
          <a:p>
            <a:pPr marL="257175" indent="-257175">
              <a:buFont typeface="Arial" panose="020B0604020202020204" pitchFamily="34" charset="0"/>
              <a:buChar char="•"/>
            </a:pPr>
            <a:r>
              <a:rPr lang="en-US" sz="800" dirty="0"/>
              <a:t>Often more expensive</a:t>
            </a:r>
          </a:p>
          <a:p>
            <a:pPr marL="257175" indent="-257175">
              <a:buFont typeface="Arial" panose="020B0604020202020204" pitchFamily="34" charset="0"/>
              <a:buChar char="•"/>
            </a:pPr>
            <a:r>
              <a:rPr lang="en-US" sz="800" dirty="0"/>
              <a:t>Need phantom power (+48v)</a:t>
            </a:r>
          </a:p>
          <a:p>
            <a:pPr marL="257175" indent="-257175">
              <a:buFont typeface="Arial" panose="020B0604020202020204" pitchFamily="34" charset="0"/>
              <a:buChar char="•"/>
            </a:pPr>
            <a:endParaRPr lang="en-GB" sz="800" dirty="0"/>
          </a:p>
        </p:txBody>
      </p:sp>
      <p:sp>
        <p:nvSpPr>
          <p:cNvPr id="26" name="TextBox 25"/>
          <p:cNvSpPr txBox="1"/>
          <p:nvPr/>
        </p:nvSpPr>
        <p:spPr>
          <a:xfrm>
            <a:off x="32594" y="1975613"/>
            <a:ext cx="4647285" cy="861774"/>
          </a:xfrm>
          <a:prstGeom prst="rect">
            <a:avLst/>
          </a:prstGeom>
          <a:noFill/>
        </p:spPr>
        <p:txBody>
          <a:bodyPr wrap="square" rtlCol="0">
            <a:spAutoFit/>
          </a:bodyPr>
          <a:lstStyle/>
          <a:p>
            <a:r>
              <a:rPr lang="en-US" sz="1000" b="1" u="sng" dirty="0"/>
              <a:t>Frequency response</a:t>
            </a:r>
          </a:p>
          <a:p>
            <a:r>
              <a:rPr lang="en-US" sz="800" dirty="0"/>
              <a:t>Different microphones pick up different frequencies at different levels. For example, the U87 frequency response (pictured below on the right) is much flatter than the SM57 (on the left). This is often more desirable because it means the microphone captures the sound more accurately. Sometimes, because of their frequency response, microphones might produce desired characteristics like a warmer sound or a crisper high end. </a:t>
            </a:r>
            <a:endParaRPr lang="en-GB" sz="800" dirty="0"/>
          </a:p>
        </p:txBody>
      </p:sp>
      <p:sp>
        <p:nvSpPr>
          <p:cNvPr id="27" name="TextBox 26"/>
          <p:cNvSpPr txBox="1"/>
          <p:nvPr/>
        </p:nvSpPr>
        <p:spPr>
          <a:xfrm>
            <a:off x="-27535" y="3533394"/>
            <a:ext cx="4741571" cy="492443"/>
          </a:xfrm>
          <a:prstGeom prst="rect">
            <a:avLst/>
          </a:prstGeom>
          <a:noFill/>
        </p:spPr>
        <p:txBody>
          <a:bodyPr wrap="square" rtlCol="0">
            <a:spAutoFit/>
          </a:bodyPr>
          <a:lstStyle/>
          <a:p>
            <a:r>
              <a:rPr lang="en-US" sz="1000" b="1" u="sng" dirty="0"/>
              <a:t>Polar pattern</a:t>
            </a:r>
          </a:p>
          <a:p>
            <a:r>
              <a:rPr lang="en-US" sz="800" dirty="0"/>
              <a:t>Different microphones pick up sound from different angles. The four main types are below (hyper-cardioid also exists, which is like an even more focused super-cardioid).</a:t>
            </a:r>
            <a:endParaRPr lang="en-GB" sz="800" dirty="0"/>
          </a:p>
        </p:txBody>
      </p:sp>
      <p:sp>
        <p:nvSpPr>
          <p:cNvPr id="28" name="TextBox 27"/>
          <p:cNvSpPr txBox="1"/>
          <p:nvPr/>
        </p:nvSpPr>
        <p:spPr>
          <a:xfrm>
            <a:off x="2800743" y="3988186"/>
            <a:ext cx="2591523" cy="954107"/>
          </a:xfrm>
          <a:prstGeom prst="rect">
            <a:avLst/>
          </a:prstGeom>
          <a:noFill/>
        </p:spPr>
        <p:txBody>
          <a:bodyPr wrap="square" rtlCol="0">
            <a:spAutoFit/>
          </a:bodyPr>
          <a:lstStyle/>
          <a:p>
            <a:pPr marL="128588" indent="-128588">
              <a:buFont typeface="Arial" panose="020B0604020202020204" pitchFamily="34" charset="0"/>
              <a:buChar char="•"/>
            </a:pPr>
            <a:r>
              <a:rPr lang="en-US" sz="800" b="1" dirty="0"/>
              <a:t>Cardioid mics </a:t>
            </a:r>
            <a:r>
              <a:rPr lang="en-US" sz="800" dirty="0"/>
              <a:t>are good for picking up one sound source e.g. a guitar amp, because they won’t pick up surrounding sounds as much</a:t>
            </a:r>
          </a:p>
          <a:p>
            <a:pPr marL="128588" indent="-128588">
              <a:buFont typeface="Arial" panose="020B0604020202020204" pitchFamily="34" charset="0"/>
              <a:buChar char="•"/>
            </a:pPr>
            <a:r>
              <a:rPr lang="en-US" sz="800" b="1" dirty="0"/>
              <a:t>Figure of 8 mics </a:t>
            </a:r>
            <a:r>
              <a:rPr lang="en-US" sz="800" dirty="0"/>
              <a:t>are good for two opposite sound sources, e.g. two people talking/singing</a:t>
            </a:r>
          </a:p>
          <a:p>
            <a:pPr marL="128588" indent="-128588">
              <a:buFont typeface="Arial" panose="020B0604020202020204" pitchFamily="34" charset="0"/>
              <a:buChar char="•"/>
            </a:pPr>
            <a:r>
              <a:rPr lang="en-US" sz="800" b="1" dirty="0"/>
              <a:t>Omnidirectional mics </a:t>
            </a:r>
            <a:r>
              <a:rPr lang="en-US" sz="800" dirty="0"/>
              <a:t>are good for recording a lot of sound sources, or picking up the sound of the room</a:t>
            </a:r>
            <a:endParaRPr lang="en-GB" sz="800" dirty="0"/>
          </a:p>
        </p:txBody>
      </p:sp>
      <p:pic>
        <p:nvPicPr>
          <p:cNvPr id="34" name="Picture 33"/>
          <p:cNvPicPr>
            <a:picLocks noChangeAspect="1"/>
          </p:cNvPicPr>
          <p:nvPr/>
        </p:nvPicPr>
        <p:blipFill>
          <a:blip r:embed="rId10"/>
          <a:stretch>
            <a:fillRect/>
          </a:stretch>
        </p:blipFill>
        <p:spPr>
          <a:xfrm>
            <a:off x="3288951" y="5154557"/>
            <a:ext cx="1328462" cy="453326"/>
          </a:xfrm>
          <a:prstGeom prst="rect">
            <a:avLst/>
          </a:prstGeom>
        </p:spPr>
      </p:pic>
      <p:sp>
        <p:nvSpPr>
          <p:cNvPr id="35" name="TextBox 34"/>
          <p:cNvSpPr txBox="1"/>
          <p:nvPr/>
        </p:nvSpPr>
        <p:spPr>
          <a:xfrm>
            <a:off x="32594" y="4879976"/>
            <a:ext cx="4982470" cy="1585049"/>
          </a:xfrm>
          <a:prstGeom prst="rect">
            <a:avLst/>
          </a:prstGeom>
          <a:noFill/>
        </p:spPr>
        <p:txBody>
          <a:bodyPr wrap="square" rtlCol="0">
            <a:spAutoFit/>
          </a:bodyPr>
          <a:lstStyle/>
          <a:p>
            <a:r>
              <a:rPr lang="en-US" sz="1000" b="1" u="sng" dirty="0"/>
              <a:t>Audio Interfaces</a:t>
            </a:r>
          </a:p>
          <a:p>
            <a:r>
              <a:rPr lang="en-US" sz="800" b="1" dirty="0"/>
              <a:t>Line input: </a:t>
            </a:r>
            <a:r>
              <a:rPr lang="en-US" sz="800" dirty="0"/>
              <a:t>¼” jack</a:t>
            </a:r>
            <a:r>
              <a:rPr lang="en-GB" sz="800" dirty="0"/>
              <a:t>, stereo ¼” jack, mini jack, RCA phono cable</a:t>
            </a:r>
          </a:p>
          <a:p>
            <a:r>
              <a:rPr lang="en-US" sz="800" b="1" dirty="0"/>
              <a:t>Microphone input: </a:t>
            </a:r>
            <a:r>
              <a:rPr lang="en-US" sz="800" dirty="0"/>
              <a:t>External line return (XLR), ¼” jack, USB</a:t>
            </a:r>
          </a:p>
          <a:p>
            <a:r>
              <a:rPr lang="en-US" sz="800" b="1" dirty="0"/>
              <a:t>Instrument input: </a:t>
            </a:r>
            <a:r>
              <a:rPr lang="en-US" sz="800" dirty="0"/>
              <a:t>Direct injection (DI) – plug straight in with a ¼” jack</a:t>
            </a:r>
            <a:endParaRPr lang="en-GB" sz="800" dirty="0"/>
          </a:p>
          <a:p>
            <a:r>
              <a:rPr lang="en-US" sz="800" b="1" dirty="0"/>
              <a:t>PC connectivity: </a:t>
            </a:r>
            <a:r>
              <a:rPr lang="en-US" sz="800" dirty="0"/>
              <a:t>USB</a:t>
            </a:r>
          </a:p>
          <a:p>
            <a:r>
              <a:rPr lang="en-US" sz="800" b="1" dirty="0"/>
              <a:t>Speaker output: </a:t>
            </a:r>
            <a:r>
              <a:rPr lang="en-US" sz="800" dirty="0"/>
              <a:t>¼” jack – </a:t>
            </a:r>
            <a:r>
              <a:rPr lang="en-US" sz="800" u="sng" dirty="0"/>
              <a:t>balanced or unbalanced </a:t>
            </a:r>
            <a:r>
              <a:rPr lang="en-US" sz="800" dirty="0"/>
              <a:t>or ¼” jack - XLR</a:t>
            </a:r>
            <a:endParaRPr lang="en-US" sz="800" u="sng" dirty="0"/>
          </a:p>
          <a:p>
            <a:r>
              <a:rPr lang="en-US" sz="800" b="1" dirty="0"/>
              <a:t>Phantom power: </a:t>
            </a:r>
            <a:r>
              <a:rPr lang="en-US" sz="800" dirty="0"/>
              <a:t>+48v for condenser mics</a:t>
            </a:r>
          </a:p>
          <a:p>
            <a:r>
              <a:rPr lang="en-US" sz="800" b="1" dirty="0"/>
              <a:t>Preamps</a:t>
            </a:r>
            <a:r>
              <a:rPr lang="en-US" sz="800" dirty="0"/>
              <a:t>: Audio interfaces contain preamps, which boost the signal to ‘line level’ so the signal is big enough to process in your DAW </a:t>
            </a:r>
          </a:p>
          <a:p>
            <a:r>
              <a:rPr lang="en-US" sz="800" b="1" dirty="0"/>
              <a:t>Gain control: </a:t>
            </a:r>
            <a:r>
              <a:rPr lang="en-US" sz="800" dirty="0"/>
              <a:t>to boost signal</a:t>
            </a:r>
          </a:p>
          <a:p>
            <a:r>
              <a:rPr lang="en-US" sz="800" b="1" dirty="0"/>
              <a:t>Balanced/unbalanced audio</a:t>
            </a:r>
            <a:r>
              <a:rPr lang="en-US" sz="800" dirty="0"/>
              <a:t>: some cables are balanced. These are less likely to pick up unwanted noise or hum and have a stronger audio signal. ¼” jack tables with two black rings around the tip are balanced. </a:t>
            </a:r>
          </a:p>
        </p:txBody>
      </p:sp>
      <p:sp>
        <p:nvSpPr>
          <p:cNvPr id="38" name="TextBox 37"/>
          <p:cNvSpPr txBox="1"/>
          <p:nvPr/>
        </p:nvSpPr>
        <p:spPr>
          <a:xfrm>
            <a:off x="6279490" y="3942677"/>
            <a:ext cx="1573755" cy="246221"/>
          </a:xfrm>
          <a:prstGeom prst="rect">
            <a:avLst/>
          </a:prstGeom>
          <a:noFill/>
        </p:spPr>
        <p:txBody>
          <a:bodyPr wrap="square" rtlCol="0">
            <a:spAutoFit/>
          </a:bodyPr>
          <a:lstStyle/>
          <a:p>
            <a:r>
              <a:rPr lang="en-US" sz="1000" b="1" dirty="0"/>
              <a:t>Multitrack recorders</a:t>
            </a:r>
            <a:endParaRPr lang="en-GB" sz="1000" b="1" dirty="0"/>
          </a:p>
        </p:txBody>
      </p:sp>
      <p:sp>
        <p:nvSpPr>
          <p:cNvPr id="41" name="TextBox 40"/>
          <p:cNvSpPr txBox="1"/>
          <p:nvPr/>
        </p:nvSpPr>
        <p:spPr>
          <a:xfrm>
            <a:off x="5713033" y="5607883"/>
            <a:ext cx="3297677" cy="584775"/>
          </a:xfrm>
          <a:prstGeom prst="rect">
            <a:avLst/>
          </a:prstGeom>
          <a:noFill/>
        </p:spPr>
        <p:txBody>
          <a:bodyPr wrap="square" rtlCol="0">
            <a:spAutoFit/>
          </a:bodyPr>
          <a:lstStyle/>
          <a:p>
            <a:r>
              <a:rPr lang="en-US" sz="800" dirty="0"/>
              <a:t>Some mixing desks also have inbuilt recording functions on them. This means you don’t have to use a DAW because the multitrack recorder has it’s own form of DAW inbuilt. Though they are less common these days, they were very common for home studios between the 90s – 2010s.</a:t>
            </a:r>
            <a:endParaRPr lang="en-GB" sz="800" dirty="0"/>
          </a:p>
        </p:txBody>
      </p:sp>
      <p:pic>
        <p:nvPicPr>
          <p:cNvPr id="47" name="Picture 46"/>
          <p:cNvPicPr>
            <a:picLocks noChangeAspect="1"/>
          </p:cNvPicPr>
          <p:nvPr/>
        </p:nvPicPr>
        <p:blipFill>
          <a:blip r:embed="rId11"/>
          <a:stretch>
            <a:fillRect/>
          </a:stretch>
        </p:blipFill>
        <p:spPr>
          <a:xfrm>
            <a:off x="7853245" y="2832928"/>
            <a:ext cx="1209361" cy="933311"/>
          </a:xfrm>
          <a:prstGeom prst="rect">
            <a:avLst/>
          </a:prstGeom>
        </p:spPr>
      </p:pic>
      <p:sp>
        <p:nvSpPr>
          <p:cNvPr id="48" name="TextBox 47"/>
          <p:cNvSpPr txBox="1"/>
          <p:nvPr/>
        </p:nvSpPr>
        <p:spPr>
          <a:xfrm>
            <a:off x="7775473" y="2053662"/>
            <a:ext cx="1386298" cy="738664"/>
          </a:xfrm>
          <a:prstGeom prst="rect">
            <a:avLst/>
          </a:prstGeom>
          <a:noFill/>
        </p:spPr>
        <p:txBody>
          <a:bodyPr wrap="square" rtlCol="0">
            <a:spAutoFit/>
          </a:bodyPr>
          <a:lstStyle/>
          <a:p>
            <a:r>
              <a:rPr lang="en-US" sz="1000" b="1" u="sng" dirty="0"/>
              <a:t>Selecting input source</a:t>
            </a:r>
          </a:p>
          <a:p>
            <a:r>
              <a:rPr lang="en-US" sz="800" dirty="0"/>
              <a:t>Always make sure you choose the correct input number and source (built-in mic, </a:t>
            </a:r>
            <a:r>
              <a:rPr lang="en-US" sz="800" dirty="0" err="1"/>
              <a:t>scarlett</a:t>
            </a:r>
            <a:r>
              <a:rPr lang="en-US" sz="800" dirty="0"/>
              <a:t> 2i2 etc.)</a:t>
            </a:r>
            <a:endParaRPr lang="en-GB" sz="800" dirty="0"/>
          </a:p>
        </p:txBody>
      </p:sp>
      <p:sp>
        <p:nvSpPr>
          <p:cNvPr id="49" name="TextBox 48"/>
          <p:cNvSpPr txBox="1"/>
          <p:nvPr/>
        </p:nvSpPr>
        <p:spPr>
          <a:xfrm>
            <a:off x="2893571" y="2764008"/>
            <a:ext cx="1848451" cy="707886"/>
          </a:xfrm>
          <a:prstGeom prst="rect">
            <a:avLst/>
          </a:prstGeom>
          <a:solidFill>
            <a:srgbClr val="92D050"/>
          </a:solidFill>
        </p:spPr>
        <p:txBody>
          <a:bodyPr wrap="square" rtlCol="0">
            <a:spAutoFit/>
          </a:bodyPr>
          <a:lstStyle/>
          <a:p>
            <a:r>
              <a:rPr lang="en-US" sz="800" b="1" dirty="0"/>
              <a:t>Microphone placement</a:t>
            </a:r>
          </a:p>
          <a:p>
            <a:r>
              <a:rPr lang="en-US" sz="800" dirty="0"/>
              <a:t>Please refer to the other knowledge </a:t>
            </a:r>
            <a:r>
              <a:rPr lang="en-US" sz="800" dirty="0" err="1"/>
              <a:t>organisers</a:t>
            </a:r>
            <a:r>
              <a:rPr lang="en-US" sz="800" dirty="0"/>
              <a:t> for microphone placement tips (e.g. </a:t>
            </a:r>
            <a:r>
              <a:rPr lang="en-US" sz="800" i="1" dirty="0"/>
              <a:t>Recording Drums Knowledge </a:t>
            </a:r>
            <a:r>
              <a:rPr lang="en-US" sz="800" i="1" dirty="0" err="1"/>
              <a:t>organise</a:t>
            </a:r>
            <a:r>
              <a:rPr lang="en-US" sz="800" dirty="0" err="1"/>
              <a:t>r</a:t>
            </a:r>
            <a:r>
              <a:rPr lang="en-US" sz="800" dirty="0"/>
              <a:t>)</a:t>
            </a:r>
            <a:endParaRPr lang="en-GB" sz="800" dirty="0"/>
          </a:p>
        </p:txBody>
      </p:sp>
      <p:pic>
        <p:nvPicPr>
          <p:cNvPr id="50" name="Picture 49"/>
          <p:cNvPicPr>
            <a:picLocks noChangeAspect="1"/>
          </p:cNvPicPr>
          <p:nvPr/>
        </p:nvPicPr>
        <p:blipFill>
          <a:blip r:embed="rId12"/>
          <a:stretch>
            <a:fillRect/>
          </a:stretch>
        </p:blipFill>
        <p:spPr>
          <a:xfrm>
            <a:off x="6094380" y="241841"/>
            <a:ext cx="776204" cy="705640"/>
          </a:xfrm>
          <a:prstGeom prst="rect">
            <a:avLst/>
          </a:prstGeom>
        </p:spPr>
      </p:pic>
      <p:pic>
        <p:nvPicPr>
          <p:cNvPr id="51" name="Picture 50"/>
          <p:cNvPicPr>
            <a:picLocks noChangeAspect="1"/>
          </p:cNvPicPr>
          <p:nvPr/>
        </p:nvPicPr>
        <p:blipFill>
          <a:blip r:embed="rId13"/>
          <a:stretch>
            <a:fillRect/>
          </a:stretch>
        </p:blipFill>
        <p:spPr>
          <a:xfrm>
            <a:off x="6922917" y="252771"/>
            <a:ext cx="560893" cy="650126"/>
          </a:xfrm>
          <a:prstGeom prst="rect">
            <a:avLst/>
          </a:prstGeom>
        </p:spPr>
      </p:pic>
      <p:pic>
        <p:nvPicPr>
          <p:cNvPr id="52" name="Picture 51"/>
          <p:cNvPicPr>
            <a:picLocks noChangeAspect="1"/>
          </p:cNvPicPr>
          <p:nvPr/>
        </p:nvPicPr>
        <p:blipFill>
          <a:blip r:embed="rId14"/>
          <a:stretch>
            <a:fillRect/>
          </a:stretch>
        </p:blipFill>
        <p:spPr>
          <a:xfrm>
            <a:off x="7545514" y="293790"/>
            <a:ext cx="625348" cy="612672"/>
          </a:xfrm>
          <a:prstGeom prst="rect">
            <a:avLst/>
          </a:prstGeom>
        </p:spPr>
      </p:pic>
      <p:pic>
        <p:nvPicPr>
          <p:cNvPr id="53" name="Picture 52"/>
          <p:cNvPicPr>
            <a:picLocks noChangeAspect="1"/>
          </p:cNvPicPr>
          <p:nvPr/>
        </p:nvPicPr>
        <p:blipFill rotWithShape="1">
          <a:blip r:embed="rId15"/>
          <a:srcRect r="6330"/>
          <a:stretch/>
        </p:blipFill>
        <p:spPr>
          <a:xfrm>
            <a:off x="8372965" y="252771"/>
            <a:ext cx="668442" cy="694709"/>
          </a:xfrm>
          <a:prstGeom prst="rect">
            <a:avLst/>
          </a:prstGeom>
        </p:spPr>
      </p:pic>
      <p:sp>
        <p:nvSpPr>
          <p:cNvPr id="54" name="TextBox 53"/>
          <p:cNvSpPr txBox="1"/>
          <p:nvPr/>
        </p:nvSpPr>
        <p:spPr>
          <a:xfrm>
            <a:off x="6023244" y="87206"/>
            <a:ext cx="680270" cy="253916"/>
          </a:xfrm>
          <a:prstGeom prst="rect">
            <a:avLst/>
          </a:prstGeom>
          <a:noFill/>
        </p:spPr>
        <p:txBody>
          <a:bodyPr wrap="square" rtlCol="0">
            <a:spAutoFit/>
          </a:bodyPr>
          <a:lstStyle/>
          <a:p>
            <a:r>
              <a:rPr lang="en-US" sz="1050" b="1" u="sng" dirty="0"/>
              <a:t>Cables</a:t>
            </a:r>
            <a:endParaRPr lang="en-GB" sz="1050" b="1" u="sng" dirty="0"/>
          </a:p>
        </p:txBody>
      </p:sp>
      <p:sp>
        <p:nvSpPr>
          <p:cNvPr id="55" name="TextBox 54"/>
          <p:cNvSpPr txBox="1"/>
          <p:nvPr/>
        </p:nvSpPr>
        <p:spPr>
          <a:xfrm>
            <a:off x="6199524" y="991494"/>
            <a:ext cx="596018" cy="338554"/>
          </a:xfrm>
          <a:prstGeom prst="rect">
            <a:avLst/>
          </a:prstGeom>
          <a:noFill/>
        </p:spPr>
        <p:txBody>
          <a:bodyPr wrap="square" rtlCol="0">
            <a:spAutoFit/>
          </a:bodyPr>
          <a:lstStyle/>
          <a:p>
            <a:r>
              <a:rPr lang="en-US" sz="800" b="1" dirty="0"/>
              <a:t>XLR</a:t>
            </a:r>
          </a:p>
          <a:p>
            <a:r>
              <a:rPr lang="en-US" sz="800" dirty="0"/>
              <a:t>Use: mics</a:t>
            </a:r>
            <a:endParaRPr lang="en-GB" sz="800" dirty="0"/>
          </a:p>
        </p:txBody>
      </p:sp>
      <p:sp>
        <p:nvSpPr>
          <p:cNvPr id="56" name="TextBox 55"/>
          <p:cNvSpPr txBox="1"/>
          <p:nvPr/>
        </p:nvSpPr>
        <p:spPr>
          <a:xfrm>
            <a:off x="6857184" y="978140"/>
            <a:ext cx="759149" cy="830997"/>
          </a:xfrm>
          <a:prstGeom prst="rect">
            <a:avLst/>
          </a:prstGeom>
          <a:noFill/>
        </p:spPr>
        <p:txBody>
          <a:bodyPr wrap="square" rtlCol="0">
            <a:spAutoFit/>
          </a:bodyPr>
          <a:lstStyle/>
          <a:p>
            <a:r>
              <a:rPr lang="en-US" sz="800" b="1" dirty="0"/>
              <a:t>¼” jack, balanced (two rings)</a:t>
            </a:r>
          </a:p>
          <a:p>
            <a:r>
              <a:rPr lang="en-US" sz="800" dirty="0"/>
              <a:t>Use: electric guitars</a:t>
            </a:r>
            <a:r>
              <a:rPr lang="en-GB" sz="800" dirty="0"/>
              <a:t>, synths etc.</a:t>
            </a:r>
            <a:endParaRPr lang="en-US" sz="800" dirty="0"/>
          </a:p>
        </p:txBody>
      </p:sp>
      <p:sp>
        <p:nvSpPr>
          <p:cNvPr id="57" name="TextBox 56"/>
          <p:cNvSpPr txBox="1"/>
          <p:nvPr/>
        </p:nvSpPr>
        <p:spPr>
          <a:xfrm>
            <a:off x="7541602" y="935136"/>
            <a:ext cx="899623" cy="830997"/>
          </a:xfrm>
          <a:prstGeom prst="rect">
            <a:avLst/>
          </a:prstGeom>
          <a:noFill/>
        </p:spPr>
        <p:txBody>
          <a:bodyPr wrap="square" rtlCol="0">
            <a:spAutoFit/>
          </a:bodyPr>
          <a:lstStyle/>
          <a:p>
            <a:r>
              <a:rPr lang="en-US" sz="800" b="1" dirty="0"/>
              <a:t>¼” jack, unbalanced (one ring)</a:t>
            </a:r>
          </a:p>
          <a:p>
            <a:r>
              <a:rPr lang="en-US" sz="800" dirty="0"/>
              <a:t>Use: electric guitars</a:t>
            </a:r>
            <a:r>
              <a:rPr lang="en-GB" sz="800" dirty="0"/>
              <a:t>, synths etc.</a:t>
            </a:r>
            <a:endParaRPr lang="en-US" sz="800" dirty="0"/>
          </a:p>
        </p:txBody>
      </p:sp>
      <p:sp>
        <p:nvSpPr>
          <p:cNvPr id="58" name="TextBox 57"/>
          <p:cNvSpPr txBox="1"/>
          <p:nvPr/>
        </p:nvSpPr>
        <p:spPr>
          <a:xfrm>
            <a:off x="8472004" y="899329"/>
            <a:ext cx="538706" cy="1077218"/>
          </a:xfrm>
          <a:prstGeom prst="rect">
            <a:avLst/>
          </a:prstGeom>
          <a:noFill/>
        </p:spPr>
        <p:txBody>
          <a:bodyPr wrap="square" rtlCol="0">
            <a:spAutoFit/>
          </a:bodyPr>
          <a:lstStyle/>
          <a:p>
            <a:r>
              <a:rPr lang="en-US" sz="800" b="1" dirty="0"/>
              <a:t>RCA phono</a:t>
            </a:r>
          </a:p>
          <a:p>
            <a:r>
              <a:rPr lang="en-US" sz="800" dirty="0"/>
              <a:t>Use: turntables, other music players</a:t>
            </a:r>
          </a:p>
        </p:txBody>
      </p:sp>
      <p:pic>
        <p:nvPicPr>
          <p:cNvPr id="59" name="Picture 58"/>
          <p:cNvPicPr>
            <a:picLocks noChangeAspect="1"/>
          </p:cNvPicPr>
          <p:nvPr/>
        </p:nvPicPr>
        <p:blipFill>
          <a:blip r:embed="rId16"/>
          <a:stretch>
            <a:fillRect/>
          </a:stretch>
        </p:blipFill>
        <p:spPr>
          <a:xfrm>
            <a:off x="4754596" y="889868"/>
            <a:ext cx="440025" cy="773591"/>
          </a:xfrm>
          <a:prstGeom prst="rect">
            <a:avLst/>
          </a:prstGeom>
        </p:spPr>
      </p:pic>
      <p:pic>
        <p:nvPicPr>
          <p:cNvPr id="60" name="Picture 59"/>
          <p:cNvPicPr>
            <a:picLocks noChangeAspect="1"/>
          </p:cNvPicPr>
          <p:nvPr/>
        </p:nvPicPr>
        <p:blipFill>
          <a:blip r:embed="rId17"/>
          <a:stretch>
            <a:fillRect/>
          </a:stretch>
        </p:blipFill>
        <p:spPr>
          <a:xfrm>
            <a:off x="5369945" y="848711"/>
            <a:ext cx="445150" cy="836108"/>
          </a:xfrm>
          <a:prstGeom prst="rect">
            <a:avLst/>
          </a:prstGeom>
        </p:spPr>
      </p:pic>
      <p:sp>
        <p:nvSpPr>
          <p:cNvPr id="61" name="TextBox 60"/>
          <p:cNvSpPr txBox="1"/>
          <p:nvPr/>
        </p:nvSpPr>
        <p:spPr>
          <a:xfrm>
            <a:off x="5350498" y="1872513"/>
            <a:ext cx="680270" cy="338554"/>
          </a:xfrm>
          <a:prstGeom prst="rect">
            <a:avLst/>
          </a:prstGeom>
          <a:noFill/>
        </p:spPr>
        <p:txBody>
          <a:bodyPr wrap="square" rtlCol="0">
            <a:spAutoFit/>
          </a:bodyPr>
          <a:lstStyle/>
          <a:p>
            <a:r>
              <a:rPr lang="en-US" sz="800" b="1" dirty="0"/>
              <a:t>(Straight) mic stand</a:t>
            </a:r>
            <a:endParaRPr lang="en-GB" sz="800" b="1" dirty="0"/>
          </a:p>
        </p:txBody>
      </p:sp>
      <p:sp>
        <p:nvSpPr>
          <p:cNvPr id="62" name="TextBox 61"/>
          <p:cNvSpPr txBox="1"/>
          <p:nvPr/>
        </p:nvSpPr>
        <p:spPr>
          <a:xfrm>
            <a:off x="4682882" y="1745390"/>
            <a:ext cx="680270" cy="461665"/>
          </a:xfrm>
          <a:prstGeom prst="rect">
            <a:avLst/>
          </a:prstGeom>
          <a:noFill/>
        </p:spPr>
        <p:txBody>
          <a:bodyPr wrap="square" rtlCol="0">
            <a:spAutoFit/>
          </a:bodyPr>
          <a:lstStyle/>
          <a:p>
            <a:r>
              <a:rPr lang="en-US" sz="800" b="1" dirty="0"/>
              <a:t>Boom mic stand (it bends)</a:t>
            </a:r>
            <a:endParaRPr lang="en-GB" sz="800" b="1" dirty="0"/>
          </a:p>
        </p:txBody>
      </p:sp>
      <p:pic>
        <p:nvPicPr>
          <p:cNvPr id="63" name="Picture 62"/>
          <p:cNvPicPr>
            <a:picLocks noChangeAspect="1"/>
          </p:cNvPicPr>
          <p:nvPr/>
        </p:nvPicPr>
        <p:blipFill>
          <a:blip r:embed="rId18"/>
          <a:stretch>
            <a:fillRect/>
          </a:stretch>
        </p:blipFill>
        <p:spPr>
          <a:xfrm>
            <a:off x="4742023" y="2435973"/>
            <a:ext cx="448299" cy="476125"/>
          </a:xfrm>
          <a:prstGeom prst="rect">
            <a:avLst/>
          </a:prstGeom>
        </p:spPr>
      </p:pic>
      <p:sp>
        <p:nvSpPr>
          <p:cNvPr id="64" name="TextBox 63"/>
          <p:cNvSpPr txBox="1"/>
          <p:nvPr/>
        </p:nvSpPr>
        <p:spPr>
          <a:xfrm>
            <a:off x="5272546" y="2359954"/>
            <a:ext cx="830603" cy="707886"/>
          </a:xfrm>
          <a:prstGeom prst="rect">
            <a:avLst/>
          </a:prstGeom>
          <a:noFill/>
        </p:spPr>
        <p:txBody>
          <a:bodyPr wrap="square" rtlCol="0">
            <a:spAutoFit/>
          </a:bodyPr>
          <a:lstStyle/>
          <a:p>
            <a:r>
              <a:rPr lang="en-US" sz="800" dirty="0"/>
              <a:t>A </a:t>
            </a:r>
            <a:r>
              <a:rPr lang="en-US" sz="800" b="1" dirty="0"/>
              <a:t>pop shield blocks </a:t>
            </a:r>
            <a:r>
              <a:rPr lang="en-US" sz="800" dirty="0"/>
              <a:t>hard bursts of air, for example ‘p’ sounds.</a:t>
            </a:r>
            <a:endParaRPr lang="en-GB" sz="800" dirty="0"/>
          </a:p>
        </p:txBody>
      </p:sp>
      <p:pic>
        <p:nvPicPr>
          <p:cNvPr id="65" name="Picture 64"/>
          <p:cNvPicPr>
            <a:picLocks noChangeAspect="1"/>
          </p:cNvPicPr>
          <p:nvPr/>
        </p:nvPicPr>
        <p:blipFill>
          <a:blip r:embed="rId19"/>
          <a:stretch>
            <a:fillRect/>
          </a:stretch>
        </p:blipFill>
        <p:spPr>
          <a:xfrm>
            <a:off x="6000032" y="2829295"/>
            <a:ext cx="1693305" cy="735909"/>
          </a:xfrm>
          <a:prstGeom prst="rect">
            <a:avLst/>
          </a:prstGeom>
        </p:spPr>
      </p:pic>
      <p:sp>
        <p:nvSpPr>
          <p:cNvPr id="66" name="TextBox 65"/>
          <p:cNvSpPr txBox="1"/>
          <p:nvPr/>
        </p:nvSpPr>
        <p:spPr>
          <a:xfrm>
            <a:off x="6071030" y="1868275"/>
            <a:ext cx="1599108" cy="984885"/>
          </a:xfrm>
          <a:prstGeom prst="rect">
            <a:avLst/>
          </a:prstGeom>
          <a:solidFill>
            <a:srgbClr val="92D050"/>
          </a:solidFill>
        </p:spPr>
        <p:txBody>
          <a:bodyPr wrap="square" rtlCol="0">
            <a:spAutoFit/>
          </a:bodyPr>
          <a:lstStyle/>
          <a:p>
            <a:r>
              <a:rPr lang="en-US" sz="1000" b="1" dirty="0"/>
              <a:t>Rack units</a:t>
            </a:r>
          </a:p>
          <a:p>
            <a:r>
              <a:rPr lang="en-US" sz="800" dirty="0"/>
              <a:t>Some effects, preamps etc. come as rack units (pictured below).These can be stacked in racks and can be used in combination with your mixing desk our audio interface/DAW.</a:t>
            </a:r>
            <a:endParaRPr lang="en-GB" sz="800" dirty="0"/>
          </a:p>
        </p:txBody>
      </p:sp>
      <p:sp>
        <p:nvSpPr>
          <p:cNvPr id="67" name="TextBox 66"/>
          <p:cNvSpPr txBox="1"/>
          <p:nvPr/>
        </p:nvSpPr>
        <p:spPr>
          <a:xfrm>
            <a:off x="6420882" y="3465158"/>
            <a:ext cx="985748" cy="215444"/>
          </a:xfrm>
          <a:prstGeom prst="rect">
            <a:avLst/>
          </a:prstGeom>
          <a:noFill/>
        </p:spPr>
        <p:txBody>
          <a:bodyPr wrap="square" rtlCol="0">
            <a:spAutoFit/>
          </a:bodyPr>
          <a:lstStyle/>
          <a:p>
            <a:r>
              <a:rPr lang="en-US" sz="800" i="1" dirty="0"/>
              <a:t>Rack unit</a:t>
            </a:r>
            <a:endParaRPr lang="en-GB" sz="800" i="1" dirty="0"/>
          </a:p>
        </p:txBody>
      </p:sp>
      <p:pic>
        <p:nvPicPr>
          <p:cNvPr id="3" name="Picture 2"/>
          <p:cNvPicPr>
            <a:picLocks noChangeAspect="1"/>
          </p:cNvPicPr>
          <p:nvPr/>
        </p:nvPicPr>
        <p:blipFill>
          <a:blip r:embed="rId20"/>
          <a:stretch>
            <a:fillRect/>
          </a:stretch>
        </p:blipFill>
        <p:spPr>
          <a:xfrm>
            <a:off x="6094380" y="4208459"/>
            <a:ext cx="2038635" cy="1381318"/>
          </a:xfrm>
          <a:prstGeom prst="rect">
            <a:avLst/>
          </a:prstGeom>
        </p:spPr>
      </p:pic>
      <p:sp>
        <p:nvSpPr>
          <p:cNvPr id="68" name="TextBox 67"/>
          <p:cNvSpPr txBox="1"/>
          <p:nvPr/>
        </p:nvSpPr>
        <p:spPr>
          <a:xfrm>
            <a:off x="3555944" y="438308"/>
            <a:ext cx="1551524" cy="400110"/>
          </a:xfrm>
          <a:prstGeom prst="rect">
            <a:avLst/>
          </a:prstGeom>
          <a:solidFill>
            <a:srgbClr val="92D050"/>
          </a:solidFill>
        </p:spPr>
        <p:txBody>
          <a:bodyPr wrap="square" rtlCol="0">
            <a:spAutoFit/>
          </a:bodyPr>
          <a:lstStyle/>
          <a:p>
            <a:r>
              <a:rPr lang="en-US" sz="2000" b="1" dirty="0"/>
              <a:t>EQUIPMENT</a:t>
            </a:r>
            <a:endParaRPr lang="en-GB" sz="2000" b="1" dirty="0"/>
          </a:p>
        </p:txBody>
      </p:sp>
      <p:sp>
        <p:nvSpPr>
          <p:cNvPr id="69" name="TextBox 68">
            <a:extLst>
              <a:ext uri="{FF2B5EF4-FFF2-40B4-BE49-F238E27FC236}">
                <a16:creationId xmlns:a16="http://schemas.microsoft.com/office/drawing/2014/main" id="{A678267B-32AC-4764-A37A-847457E2AF65}"/>
              </a:ext>
            </a:extLst>
          </p:cNvPr>
          <p:cNvSpPr txBox="1"/>
          <p:nvPr/>
        </p:nvSpPr>
        <p:spPr>
          <a:xfrm>
            <a:off x="8648164" y="6451340"/>
            <a:ext cx="393243" cy="307777"/>
          </a:xfrm>
          <a:prstGeom prst="rect">
            <a:avLst/>
          </a:prstGeom>
          <a:solidFill>
            <a:srgbClr val="002060"/>
          </a:solidFill>
        </p:spPr>
        <p:txBody>
          <a:bodyPr wrap="square" rtlCol="0">
            <a:spAutoFit/>
          </a:bodyPr>
          <a:lstStyle/>
          <a:p>
            <a:r>
              <a:rPr lang="en-GB" sz="1400" dirty="0">
                <a:solidFill>
                  <a:schemeClr val="bg1"/>
                </a:solidFill>
              </a:rPr>
              <a:t>29</a:t>
            </a:r>
          </a:p>
        </p:txBody>
      </p:sp>
    </p:spTree>
    <p:extLst>
      <p:ext uri="{BB962C8B-B14F-4D97-AF65-F5344CB8AC3E}">
        <p14:creationId xmlns:p14="http://schemas.microsoft.com/office/powerpoint/2010/main" val="36126153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62D1E603-6C65-4A07-A0FE-94E7157D5673}"/>
              </a:ext>
            </a:extLst>
          </p:cNvPr>
          <p:cNvSpPr/>
          <p:nvPr/>
        </p:nvSpPr>
        <p:spPr>
          <a:xfrm>
            <a:off x="310018" y="2885823"/>
            <a:ext cx="1105935" cy="2254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3203532" y="233895"/>
            <a:ext cx="2971800" cy="441698"/>
          </a:xfrm>
        </p:spPr>
        <p:txBody>
          <a:bodyPr>
            <a:normAutofit fontScale="90000"/>
          </a:bodyPr>
          <a:lstStyle/>
          <a:p>
            <a:r>
              <a:rPr lang="en-US" sz="1500" dirty="0"/>
              <a:t>Content Area 5 Knowledge </a:t>
            </a:r>
            <a:r>
              <a:rPr lang="en-US" sz="1500" dirty="0" err="1"/>
              <a:t>Organiser</a:t>
            </a:r>
            <a:br>
              <a:rPr lang="en-US" sz="1500" dirty="0"/>
            </a:br>
            <a:r>
              <a:rPr lang="en-US" sz="1500" dirty="0"/>
              <a:t>Multitrack Recording</a:t>
            </a:r>
            <a:endParaRPr lang="en-GB" sz="1500" dirty="0"/>
          </a:p>
        </p:txBody>
      </p:sp>
      <p:pic>
        <p:nvPicPr>
          <p:cNvPr id="6" name="Picture 5"/>
          <p:cNvPicPr>
            <a:picLocks noChangeAspect="1"/>
          </p:cNvPicPr>
          <p:nvPr/>
        </p:nvPicPr>
        <p:blipFill>
          <a:blip r:embed="rId2"/>
          <a:stretch>
            <a:fillRect/>
          </a:stretch>
        </p:blipFill>
        <p:spPr>
          <a:xfrm>
            <a:off x="131524" y="172205"/>
            <a:ext cx="1257476" cy="921672"/>
          </a:xfrm>
          <a:prstGeom prst="rect">
            <a:avLst/>
          </a:prstGeom>
        </p:spPr>
      </p:pic>
      <p:pic>
        <p:nvPicPr>
          <p:cNvPr id="7" name="Picture 6"/>
          <p:cNvPicPr>
            <a:picLocks noChangeAspect="1"/>
          </p:cNvPicPr>
          <p:nvPr/>
        </p:nvPicPr>
        <p:blipFill>
          <a:blip r:embed="rId3"/>
          <a:stretch>
            <a:fillRect/>
          </a:stretch>
        </p:blipFill>
        <p:spPr>
          <a:xfrm>
            <a:off x="1531650" y="172205"/>
            <a:ext cx="1699333" cy="921672"/>
          </a:xfrm>
          <a:prstGeom prst="rect">
            <a:avLst/>
          </a:prstGeom>
        </p:spPr>
      </p:pic>
      <p:sp>
        <p:nvSpPr>
          <p:cNvPr id="33" name="TextBox 32"/>
          <p:cNvSpPr txBox="1"/>
          <p:nvPr/>
        </p:nvSpPr>
        <p:spPr>
          <a:xfrm>
            <a:off x="310019" y="1170821"/>
            <a:ext cx="1078981" cy="215444"/>
          </a:xfrm>
          <a:prstGeom prst="rect">
            <a:avLst/>
          </a:prstGeom>
          <a:noFill/>
        </p:spPr>
        <p:txBody>
          <a:bodyPr wrap="square" rtlCol="0">
            <a:spAutoFit/>
          </a:bodyPr>
          <a:lstStyle/>
          <a:p>
            <a:r>
              <a:rPr lang="en-US" sz="800" b="1" dirty="0"/>
              <a:t>Control Room</a:t>
            </a:r>
            <a:endParaRPr lang="en-GB" sz="800" b="1" dirty="0"/>
          </a:p>
        </p:txBody>
      </p:sp>
      <p:sp>
        <p:nvSpPr>
          <p:cNvPr id="34" name="TextBox 33"/>
          <p:cNvSpPr txBox="1"/>
          <p:nvPr/>
        </p:nvSpPr>
        <p:spPr>
          <a:xfrm>
            <a:off x="2151325" y="1106644"/>
            <a:ext cx="713984" cy="215444"/>
          </a:xfrm>
          <a:prstGeom prst="rect">
            <a:avLst/>
          </a:prstGeom>
          <a:noFill/>
        </p:spPr>
        <p:txBody>
          <a:bodyPr wrap="square" rtlCol="0">
            <a:spAutoFit/>
          </a:bodyPr>
          <a:lstStyle/>
          <a:p>
            <a:r>
              <a:rPr lang="en-US" sz="800" b="1" dirty="0"/>
              <a:t>Live Room</a:t>
            </a:r>
            <a:endParaRPr lang="en-GB" sz="800" b="1" dirty="0"/>
          </a:p>
        </p:txBody>
      </p:sp>
      <p:sp>
        <p:nvSpPr>
          <p:cNvPr id="35" name="TextBox 34"/>
          <p:cNvSpPr txBox="1"/>
          <p:nvPr/>
        </p:nvSpPr>
        <p:spPr>
          <a:xfrm>
            <a:off x="158975" y="1399032"/>
            <a:ext cx="3072008" cy="461665"/>
          </a:xfrm>
          <a:prstGeom prst="rect">
            <a:avLst/>
          </a:prstGeom>
          <a:noFill/>
        </p:spPr>
        <p:txBody>
          <a:bodyPr wrap="square" rtlCol="0">
            <a:spAutoFit/>
          </a:bodyPr>
          <a:lstStyle/>
          <a:p>
            <a:r>
              <a:rPr lang="en-US" sz="800" b="1" dirty="0"/>
              <a:t>Talkback </a:t>
            </a:r>
            <a:r>
              <a:rPr lang="en-US" sz="800" dirty="0"/>
              <a:t>is a feature of mixing desks that allows the producer/engineer in the </a:t>
            </a:r>
            <a:r>
              <a:rPr lang="en-US" sz="800" b="1" dirty="0"/>
              <a:t>control room </a:t>
            </a:r>
            <a:r>
              <a:rPr lang="en-US" sz="800" dirty="0"/>
              <a:t>to talk to musicians in the </a:t>
            </a:r>
            <a:r>
              <a:rPr lang="en-US" sz="800" b="1" dirty="0"/>
              <a:t>live room</a:t>
            </a:r>
            <a:r>
              <a:rPr lang="en-US" sz="800" dirty="0"/>
              <a:t>. </a:t>
            </a:r>
          </a:p>
        </p:txBody>
      </p:sp>
      <p:pic>
        <p:nvPicPr>
          <p:cNvPr id="3" name="Picture 2"/>
          <p:cNvPicPr>
            <a:picLocks noChangeAspect="1"/>
          </p:cNvPicPr>
          <p:nvPr/>
        </p:nvPicPr>
        <p:blipFill rotWithShape="1">
          <a:blip r:embed="rId4"/>
          <a:srcRect l="2530" b="10994"/>
          <a:stretch/>
        </p:blipFill>
        <p:spPr>
          <a:xfrm>
            <a:off x="158975" y="1937641"/>
            <a:ext cx="1141496" cy="711201"/>
          </a:xfrm>
          <a:prstGeom prst="rect">
            <a:avLst/>
          </a:prstGeom>
        </p:spPr>
      </p:pic>
      <p:sp>
        <p:nvSpPr>
          <p:cNvPr id="4" name="TextBox 3"/>
          <p:cNvSpPr txBox="1"/>
          <p:nvPr/>
        </p:nvSpPr>
        <p:spPr>
          <a:xfrm>
            <a:off x="1389000" y="1860697"/>
            <a:ext cx="2635721" cy="1077218"/>
          </a:xfrm>
          <a:prstGeom prst="rect">
            <a:avLst/>
          </a:prstGeom>
          <a:noFill/>
        </p:spPr>
        <p:txBody>
          <a:bodyPr wrap="square" rtlCol="0">
            <a:spAutoFit/>
          </a:bodyPr>
          <a:lstStyle/>
          <a:p>
            <a:r>
              <a:rPr lang="en-US" sz="800" dirty="0"/>
              <a:t>A </a:t>
            </a:r>
            <a:r>
              <a:rPr lang="en-US" sz="800" b="1" dirty="0"/>
              <a:t>DI (direct injection) box:</a:t>
            </a:r>
          </a:p>
          <a:p>
            <a:pPr marL="285750" indent="-285750">
              <a:buFont typeface="Arial" panose="020B0604020202020204" pitchFamily="34" charset="0"/>
              <a:buChar char="•"/>
            </a:pPr>
            <a:r>
              <a:rPr lang="en-US" sz="800" dirty="0"/>
              <a:t>Allows you to connect electronic instruments (guitar, bass, synth) directly to a microphone input on your mixing desk/audio interface</a:t>
            </a:r>
          </a:p>
          <a:p>
            <a:pPr marL="285750" indent="-285750">
              <a:buFont typeface="Arial" panose="020B0604020202020204" pitchFamily="34" charset="0"/>
              <a:buChar char="•"/>
            </a:pPr>
            <a:r>
              <a:rPr lang="en-US" sz="800" dirty="0"/>
              <a:t>It does this because it matches the signal to the correct level for mic input</a:t>
            </a:r>
          </a:p>
          <a:p>
            <a:pPr marL="285750" indent="-285750">
              <a:buFont typeface="Arial" panose="020B0604020202020204" pitchFamily="34" charset="0"/>
              <a:buChar char="•"/>
            </a:pPr>
            <a:r>
              <a:rPr lang="en-US" sz="800" dirty="0"/>
              <a:t>It also converts unbalanced signals into balanced ones </a:t>
            </a:r>
          </a:p>
        </p:txBody>
      </p:sp>
      <p:graphicFrame>
        <p:nvGraphicFramePr>
          <p:cNvPr id="5" name="Table 4"/>
          <p:cNvGraphicFramePr>
            <a:graphicFrameLocks noGrp="1"/>
          </p:cNvGraphicFramePr>
          <p:nvPr/>
        </p:nvGraphicFramePr>
        <p:xfrm>
          <a:off x="6521450" y="-15569"/>
          <a:ext cx="2324100" cy="1371600"/>
        </p:xfrm>
        <a:graphic>
          <a:graphicData uri="http://schemas.openxmlformats.org/drawingml/2006/table">
            <a:tbl>
              <a:tblPr/>
              <a:tblGrid>
                <a:gridCol w="1162050">
                  <a:extLst>
                    <a:ext uri="{9D8B030D-6E8A-4147-A177-3AD203B41FA5}">
                      <a16:colId xmlns:a16="http://schemas.microsoft.com/office/drawing/2014/main" val="3662580033"/>
                    </a:ext>
                  </a:extLst>
                </a:gridCol>
                <a:gridCol w="1162050">
                  <a:extLst>
                    <a:ext uri="{9D8B030D-6E8A-4147-A177-3AD203B41FA5}">
                      <a16:colId xmlns:a16="http://schemas.microsoft.com/office/drawing/2014/main" val="2301890644"/>
                    </a:ext>
                  </a:extLst>
                </a:gridCol>
              </a:tblGrid>
              <a:tr h="228600">
                <a:tc>
                  <a:txBody>
                    <a:bodyPr/>
                    <a:lstStyle/>
                    <a:p>
                      <a:pPr algn="l" fontAlgn="base"/>
                      <a:r>
                        <a:rPr lang="en-GB" sz="800" b="1" i="0">
                          <a:solidFill>
                            <a:srgbClr val="FFFFFF"/>
                          </a:solidFill>
                          <a:effectLst/>
                          <a:latin typeface="Calibri" panose="020F0502020204030204" pitchFamily="34" charset="0"/>
                        </a:rPr>
                        <a:t>HEALTH AND SAFETY ​</a:t>
                      </a:r>
                      <a:endParaRPr lang="en-GB" b="1" i="0">
                        <a:solidFill>
                          <a:srgbClr val="FFFFFF"/>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5B9BD5"/>
                    </a:solidFill>
                  </a:tcPr>
                </a:tc>
                <a:tc>
                  <a:txBody>
                    <a:bodyPr/>
                    <a:lstStyle/>
                    <a:p>
                      <a:pPr algn="l" fontAlgn="base"/>
                      <a:r>
                        <a:rPr lang="en-GB" sz="800" b="1" i="0">
                          <a:solidFill>
                            <a:srgbClr val="FFFFFF"/>
                          </a:solidFill>
                          <a:effectLst/>
                          <a:latin typeface="Calibri" panose="020F0502020204030204" pitchFamily="34" charset="0"/>
                        </a:rPr>
                        <a:t>RISK​</a:t>
                      </a:r>
                      <a:endParaRPr lang="en-GB" b="1" i="0">
                        <a:solidFill>
                          <a:srgbClr val="FFFFFF"/>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5B9BD5"/>
                    </a:solidFill>
                  </a:tcPr>
                </a:tc>
                <a:extLst>
                  <a:ext uri="{0D108BD9-81ED-4DB2-BD59-A6C34878D82A}">
                    <a16:rowId xmlns:a16="http://schemas.microsoft.com/office/drawing/2014/main" val="2739313315"/>
                  </a:ext>
                </a:extLst>
              </a:tr>
              <a:tr h="228600">
                <a:tc>
                  <a:txBody>
                    <a:bodyPr/>
                    <a:lstStyle/>
                    <a:p>
                      <a:pPr algn="l" fontAlgn="base"/>
                      <a:r>
                        <a:rPr lang="en-GB" sz="800" b="0" i="0">
                          <a:solidFill>
                            <a:srgbClr val="000000"/>
                          </a:solidFill>
                          <a:effectLst/>
                          <a:latin typeface="Calibri" panose="020F0502020204030204" pitchFamily="34" charset="0"/>
                        </a:rPr>
                        <a:t>Exposure  to noise​</a:t>
                      </a:r>
                      <a:endParaRPr lang="en-GB" b="0" i="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2DEEF"/>
                    </a:solidFill>
                  </a:tcPr>
                </a:tc>
                <a:tc>
                  <a:txBody>
                    <a:bodyPr/>
                    <a:lstStyle/>
                    <a:p>
                      <a:pPr algn="l" fontAlgn="base"/>
                      <a:r>
                        <a:rPr lang="en-GB" sz="800" b="0" i="0">
                          <a:solidFill>
                            <a:srgbClr val="000000"/>
                          </a:solidFill>
                          <a:effectLst/>
                          <a:latin typeface="Calibri" panose="020F0502020204030204" pitchFamily="34" charset="0"/>
                        </a:rPr>
                        <a:t>Hearing loss​</a:t>
                      </a:r>
                      <a:endParaRPr lang="en-GB" b="0" i="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4017336134"/>
                  </a:ext>
                </a:extLst>
              </a:tr>
              <a:tr h="276225">
                <a:tc>
                  <a:txBody>
                    <a:bodyPr/>
                    <a:lstStyle/>
                    <a:p>
                      <a:pPr algn="l" fontAlgn="base"/>
                      <a:r>
                        <a:rPr lang="en-GB" sz="800" b="0" i="0">
                          <a:solidFill>
                            <a:srgbClr val="000000"/>
                          </a:solidFill>
                          <a:effectLst/>
                          <a:latin typeface="Calibri" panose="020F0502020204030204" pitchFamily="34" charset="0"/>
                        </a:rPr>
                        <a:t>Use of computer displays/workstations​</a:t>
                      </a:r>
                      <a:endParaRPr lang="en-GB" b="0" i="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AEFF7"/>
                    </a:solidFill>
                  </a:tcPr>
                </a:tc>
                <a:tc>
                  <a:txBody>
                    <a:bodyPr/>
                    <a:lstStyle/>
                    <a:p>
                      <a:pPr algn="l" fontAlgn="base"/>
                      <a:r>
                        <a:rPr lang="en-GB" sz="800" b="0" i="0">
                          <a:solidFill>
                            <a:srgbClr val="000000"/>
                          </a:solidFill>
                          <a:effectLst/>
                          <a:latin typeface="Calibri" panose="020F0502020204030204" pitchFamily="34" charset="0"/>
                        </a:rPr>
                        <a:t>Eye strain​</a:t>
                      </a:r>
                      <a:endParaRPr lang="en-GB" b="0" i="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4133774268"/>
                  </a:ext>
                </a:extLst>
              </a:tr>
              <a:tr h="228600">
                <a:tc>
                  <a:txBody>
                    <a:bodyPr/>
                    <a:lstStyle/>
                    <a:p>
                      <a:pPr algn="l" fontAlgn="base"/>
                      <a:r>
                        <a:rPr lang="en-GB" sz="800" b="0" i="0">
                          <a:solidFill>
                            <a:srgbClr val="000000"/>
                          </a:solidFill>
                          <a:effectLst/>
                          <a:latin typeface="Calibri" panose="020F0502020204030204" pitchFamily="34" charset="0"/>
                        </a:rPr>
                        <a:t>Slip, trip, fall hazards​</a:t>
                      </a:r>
                      <a:endParaRPr lang="en-GB" b="0" i="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2DEEF"/>
                    </a:solidFill>
                  </a:tcPr>
                </a:tc>
                <a:tc>
                  <a:txBody>
                    <a:bodyPr/>
                    <a:lstStyle/>
                    <a:p>
                      <a:pPr algn="l" fontAlgn="base"/>
                      <a:r>
                        <a:rPr lang="en-GB" sz="800" b="0" i="0">
                          <a:solidFill>
                            <a:srgbClr val="000000"/>
                          </a:solidFill>
                          <a:effectLst/>
                          <a:latin typeface="Calibri" panose="020F0502020204030204" pitchFamily="34" charset="0"/>
                        </a:rPr>
                        <a:t>Sprains and breaks​</a:t>
                      </a:r>
                      <a:endParaRPr lang="en-GB" b="0" i="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D2DEEF"/>
                    </a:solidFill>
                  </a:tcPr>
                </a:tc>
                <a:extLst>
                  <a:ext uri="{0D108BD9-81ED-4DB2-BD59-A6C34878D82A}">
                    <a16:rowId xmlns:a16="http://schemas.microsoft.com/office/drawing/2014/main" val="2602005112"/>
                  </a:ext>
                </a:extLst>
              </a:tr>
              <a:tr h="228600">
                <a:tc>
                  <a:txBody>
                    <a:bodyPr/>
                    <a:lstStyle/>
                    <a:p>
                      <a:pPr algn="l" fontAlgn="base"/>
                      <a:r>
                        <a:rPr lang="en-GB" sz="800" b="0" i="0" dirty="0">
                          <a:solidFill>
                            <a:srgbClr val="000000"/>
                          </a:solidFill>
                          <a:effectLst/>
                          <a:latin typeface="Calibri" panose="020F0502020204030204" pitchFamily="34" charset="0"/>
                        </a:rPr>
                        <a:t>Electrical hazards​</a:t>
                      </a:r>
                      <a:endParaRPr lang="en-GB" b="0" i="0" dirty="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AEFF7"/>
                    </a:solidFill>
                  </a:tcPr>
                </a:tc>
                <a:tc>
                  <a:txBody>
                    <a:bodyPr/>
                    <a:lstStyle/>
                    <a:p>
                      <a:pPr algn="l" fontAlgn="base"/>
                      <a:r>
                        <a:rPr lang="en-GB" sz="800" b="0" i="0" dirty="0">
                          <a:solidFill>
                            <a:srgbClr val="000000"/>
                          </a:solidFill>
                          <a:effectLst/>
                          <a:latin typeface="Calibri" panose="020F0502020204030204" pitchFamily="34" charset="0"/>
                        </a:rPr>
                        <a:t>Electrocution​</a:t>
                      </a:r>
                      <a:endParaRPr lang="en-GB" b="0" i="0" dirty="0">
                        <a:solidFill>
                          <a:srgbClr val="000000"/>
                        </a:solidFill>
                        <a:effectLst/>
                      </a:endParaRPr>
                    </a:p>
                  </a:txBody>
                  <a:tcP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solidFill>
                      <a:srgbClr val="EAEFF7"/>
                    </a:solidFill>
                  </a:tcPr>
                </a:tc>
                <a:extLst>
                  <a:ext uri="{0D108BD9-81ED-4DB2-BD59-A6C34878D82A}">
                    <a16:rowId xmlns:a16="http://schemas.microsoft.com/office/drawing/2014/main" val="1360181323"/>
                  </a:ext>
                </a:extLst>
              </a:tr>
            </a:tbl>
          </a:graphicData>
        </a:graphic>
      </p:graphicFrame>
      <p:pic>
        <p:nvPicPr>
          <p:cNvPr id="13" name="Picture 12">
            <a:extLst>
              <a:ext uri="{FF2B5EF4-FFF2-40B4-BE49-F238E27FC236}">
                <a16:creationId xmlns:a16="http://schemas.microsoft.com/office/drawing/2014/main" id="{11B566F3-1EFE-4CDF-A407-10EA39C02A6F}"/>
              </a:ext>
            </a:extLst>
          </p:cNvPr>
          <p:cNvPicPr>
            <a:picLocks noChangeAspect="1"/>
          </p:cNvPicPr>
          <p:nvPr/>
        </p:nvPicPr>
        <p:blipFill>
          <a:blip r:embed="rId5"/>
          <a:stretch>
            <a:fillRect/>
          </a:stretch>
        </p:blipFill>
        <p:spPr>
          <a:xfrm>
            <a:off x="5541982" y="2470679"/>
            <a:ext cx="3367810" cy="1707622"/>
          </a:xfrm>
          <a:prstGeom prst="rect">
            <a:avLst/>
          </a:prstGeom>
        </p:spPr>
      </p:pic>
      <p:sp>
        <p:nvSpPr>
          <p:cNvPr id="14" name="TextBox 13">
            <a:extLst>
              <a:ext uri="{FF2B5EF4-FFF2-40B4-BE49-F238E27FC236}">
                <a16:creationId xmlns:a16="http://schemas.microsoft.com/office/drawing/2014/main" id="{3B8D7DAE-F691-424D-BA8B-369B7A5A9177}"/>
              </a:ext>
            </a:extLst>
          </p:cNvPr>
          <p:cNvSpPr txBox="1"/>
          <p:nvPr/>
        </p:nvSpPr>
        <p:spPr>
          <a:xfrm>
            <a:off x="4971042" y="2009013"/>
            <a:ext cx="3925231" cy="461665"/>
          </a:xfrm>
          <a:prstGeom prst="rect">
            <a:avLst/>
          </a:prstGeom>
          <a:noFill/>
        </p:spPr>
        <p:txBody>
          <a:bodyPr wrap="square" rtlCol="0">
            <a:spAutoFit/>
          </a:bodyPr>
          <a:lstStyle/>
          <a:p>
            <a:r>
              <a:rPr lang="en-GB" sz="800" b="1" dirty="0"/>
              <a:t>Risk assessment</a:t>
            </a:r>
            <a:r>
              <a:rPr lang="en-GB" sz="800" dirty="0"/>
              <a:t>: identifying hazards and implementing measures to control them. For example, identifying the </a:t>
            </a:r>
            <a:r>
              <a:rPr lang="en-GB" sz="800" b="1" dirty="0"/>
              <a:t>risk</a:t>
            </a:r>
            <a:r>
              <a:rPr lang="en-GB" sz="800" dirty="0"/>
              <a:t> that there is a room without a fire alarm and putting in the </a:t>
            </a:r>
            <a:r>
              <a:rPr lang="en-GB" sz="800" b="1" dirty="0"/>
              <a:t>control measure </a:t>
            </a:r>
            <a:r>
              <a:rPr lang="en-GB" sz="800" dirty="0"/>
              <a:t>of installing one. A form will be completed like the one below.</a:t>
            </a:r>
          </a:p>
        </p:txBody>
      </p:sp>
      <p:sp>
        <p:nvSpPr>
          <p:cNvPr id="15" name="TextBox 14">
            <a:extLst>
              <a:ext uri="{FF2B5EF4-FFF2-40B4-BE49-F238E27FC236}">
                <a16:creationId xmlns:a16="http://schemas.microsoft.com/office/drawing/2014/main" id="{904A36B7-F862-445C-9B24-DBBC09891656}"/>
              </a:ext>
            </a:extLst>
          </p:cNvPr>
          <p:cNvSpPr txBox="1"/>
          <p:nvPr/>
        </p:nvSpPr>
        <p:spPr>
          <a:xfrm>
            <a:off x="4985480" y="1425363"/>
            <a:ext cx="4158520" cy="584775"/>
          </a:xfrm>
          <a:prstGeom prst="rect">
            <a:avLst/>
          </a:prstGeom>
          <a:noFill/>
        </p:spPr>
        <p:txBody>
          <a:bodyPr wrap="square" rtlCol="0">
            <a:spAutoFit/>
          </a:bodyPr>
          <a:lstStyle/>
          <a:p>
            <a:r>
              <a:rPr lang="en-GB" sz="800" b="1" dirty="0"/>
              <a:t>Reporting hazards and accidents </a:t>
            </a:r>
            <a:r>
              <a:rPr lang="en-GB" sz="800" dirty="0"/>
              <a:t>is an important part of the health and safety process within your workplace. </a:t>
            </a:r>
            <a:r>
              <a:rPr lang="en-GB" sz="800" b="1" dirty="0"/>
              <a:t> </a:t>
            </a:r>
            <a:r>
              <a:rPr lang="en-GB" sz="800" dirty="0"/>
              <a:t>There may be a health and safety manager in your workplace; the team responsible for maintenance may carry out work; a leader in your workplace will have a responsibility for health and safety.</a:t>
            </a:r>
          </a:p>
        </p:txBody>
      </p:sp>
      <p:sp>
        <p:nvSpPr>
          <p:cNvPr id="11" name="TextBox 10"/>
          <p:cNvSpPr txBox="1"/>
          <p:nvPr/>
        </p:nvSpPr>
        <p:spPr>
          <a:xfrm>
            <a:off x="270890" y="2882993"/>
            <a:ext cx="1260759" cy="253916"/>
          </a:xfrm>
          <a:prstGeom prst="rect">
            <a:avLst/>
          </a:prstGeom>
          <a:noFill/>
        </p:spPr>
        <p:txBody>
          <a:bodyPr wrap="square" rtlCol="0">
            <a:spAutoFit/>
          </a:bodyPr>
          <a:lstStyle/>
          <a:p>
            <a:r>
              <a:rPr lang="en-US" sz="1050" b="1" dirty="0">
                <a:solidFill>
                  <a:schemeClr val="bg1"/>
                </a:solidFill>
              </a:rPr>
              <a:t>Planning Sessions</a:t>
            </a:r>
            <a:endParaRPr lang="en-GB" sz="1050" b="1" dirty="0">
              <a:solidFill>
                <a:schemeClr val="bg1"/>
              </a:solidFill>
            </a:endParaRPr>
          </a:p>
        </p:txBody>
      </p:sp>
      <p:graphicFrame>
        <p:nvGraphicFramePr>
          <p:cNvPr id="12" name="Table 11"/>
          <p:cNvGraphicFramePr>
            <a:graphicFrameLocks noGrp="1"/>
          </p:cNvGraphicFramePr>
          <p:nvPr/>
        </p:nvGraphicFramePr>
        <p:xfrm>
          <a:off x="131524" y="3138320"/>
          <a:ext cx="5073425" cy="1287551"/>
        </p:xfrm>
        <a:graphic>
          <a:graphicData uri="http://schemas.openxmlformats.org/drawingml/2006/table">
            <a:tbl>
              <a:tblPr firstRow="1" bandRow="1">
                <a:tableStyleId>{5C22544A-7EE6-4342-B048-85BDC9FD1C3A}</a:tableStyleId>
              </a:tblPr>
              <a:tblGrid>
                <a:gridCol w="1129660">
                  <a:extLst>
                    <a:ext uri="{9D8B030D-6E8A-4147-A177-3AD203B41FA5}">
                      <a16:colId xmlns:a16="http://schemas.microsoft.com/office/drawing/2014/main" val="2147033352"/>
                    </a:ext>
                  </a:extLst>
                </a:gridCol>
                <a:gridCol w="3943765">
                  <a:extLst>
                    <a:ext uri="{9D8B030D-6E8A-4147-A177-3AD203B41FA5}">
                      <a16:colId xmlns:a16="http://schemas.microsoft.com/office/drawing/2014/main" val="1197516031"/>
                    </a:ext>
                  </a:extLst>
                </a:gridCol>
              </a:tblGrid>
              <a:tr h="281711">
                <a:tc>
                  <a:txBody>
                    <a:bodyPr/>
                    <a:lstStyle/>
                    <a:p>
                      <a:r>
                        <a:rPr lang="en-US" sz="800" dirty="0"/>
                        <a:t>Role</a:t>
                      </a:r>
                      <a:endParaRPr lang="en-GB" sz="800" dirty="0"/>
                    </a:p>
                  </a:txBody>
                  <a:tcPr/>
                </a:tc>
                <a:tc>
                  <a:txBody>
                    <a:bodyPr/>
                    <a:lstStyle/>
                    <a:p>
                      <a:r>
                        <a:rPr lang="en-US" sz="800" dirty="0"/>
                        <a:t>Responsibilities</a:t>
                      </a:r>
                      <a:endParaRPr lang="en-GB" sz="800" dirty="0"/>
                    </a:p>
                  </a:txBody>
                  <a:tcPr/>
                </a:tc>
                <a:extLst>
                  <a:ext uri="{0D108BD9-81ED-4DB2-BD59-A6C34878D82A}">
                    <a16:rowId xmlns:a16="http://schemas.microsoft.com/office/drawing/2014/main" val="2554896177"/>
                  </a:ext>
                </a:extLst>
              </a:tr>
              <a:tr h="281711">
                <a:tc>
                  <a:txBody>
                    <a:bodyPr/>
                    <a:lstStyle/>
                    <a:p>
                      <a:r>
                        <a:rPr lang="en-US" sz="800" dirty="0"/>
                        <a:t>Musical artist</a:t>
                      </a:r>
                      <a:endParaRPr lang="en-GB" sz="800" dirty="0"/>
                    </a:p>
                  </a:txBody>
                  <a:tcPr/>
                </a:tc>
                <a:tc>
                  <a:txBody>
                    <a:bodyPr/>
                    <a:lstStyle/>
                    <a:p>
                      <a:r>
                        <a:rPr lang="en-US" sz="800" dirty="0"/>
                        <a:t>Practice and perform music. Record multiple takes. Record overdubs. Possibly perform from sheet music.</a:t>
                      </a:r>
                      <a:endParaRPr lang="en-GB" sz="800" dirty="0"/>
                    </a:p>
                  </a:txBody>
                  <a:tcPr/>
                </a:tc>
                <a:extLst>
                  <a:ext uri="{0D108BD9-81ED-4DB2-BD59-A6C34878D82A}">
                    <a16:rowId xmlns:a16="http://schemas.microsoft.com/office/drawing/2014/main" val="2998713794"/>
                  </a:ext>
                </a:extLst>
              </a:tr>
              <a:tr h="281711">
                <a:tc>
                  <a:txBody>
                    <a:bodyPr/>
                    <a:lstStyle/>
                    <a:p>
                      <a:r>
                        <a:rPr lang="en-US" sz="800" dirty="0"/>
                        <a:t>Engineer</a:t>
                      </a:r>
                      <a:endParaRPr lang="en-GB" sz="800" dirty="0"/>
                    </a:p>
                  </a:txBody>
                  <a:tcPr/>
                </a:tc>
                <a:tc>
                  <a:txBody>
                    <a:bodyPr/>
                    <a:lstStyle/>
                    <a:p>
                      <a:r>
                        <a:rPr lang="en-US" sz="800" dirty="0"/>
                        <a:t>Select and set up recording</a:t>
                      </a:r>
                      <a:r>
                        <a:rPr lang="en-US" sz="800" baseline="0" dirty="0"/>
                        <a:t> equipment. Check equipment is working. Take input levels. Create DAW project. Create tracks in DAW. Operate mixing desks.</a:t>
                      </a:r>
                      <a:endParaRPr lang="en-GB" sz="800" dirty="0"/>
                    </a:p>
                  </a:txBody>
                  <a:tcPr/>
                </a:tc>
                <a:extLst>
                  <a:ext uri="{0D108BD9-81ED-4DB2-BD59-A6C34878D82A}">
                    <a16:rowId xmlns:a16="http://schemas.microsoft.com/office/drawing/2014/main" val="1924785674"/>
                  </a:ext>
                </a:extLst>
              </a:tr>
              <a:tr h="281711">
                <a:tc>
                  <a:txBody>
                    <a:bodyPr/>
                    <a:lstStyle/>
                    <a:p>
                      <a:r>
                        <a:rPr lang="en-US" sz="800" dirty="0"/>
                        <a:t>Producer</a:t>
                      </a:r>
                      <a:endParaRPr lang="en-GB" sz="800" dirty="0"/>
                    </a:p>
                  </a:txBody>
                  <a:tcPr/>
                </a:tc>
                <a:tc>
                  <a:txBody>
                    <a:bodyPr/>
                    <a:lstStyle/>
                    <a:p>
                      <a:r>
                        <a:rPr lang="en-US" sz="800" dirty="0"/>
                        <a:t>Creative input.</a:t>
                      </a:r>
                      <a:r>
                        <a:rPr lang="en-US" sz="800" baseline="0" dirty="0"/>
                        <a:t> Overall control of the studio. Final decisions on all aspects music tech. Producers may also perform tasks of an engineer e.g. operate the desk.</a:t>
                      </a:r>
                      <a:endParaRPr lang="en-GB" sz="800" dirty="0"/>
                    </a:p>
                  </a:txBody>
                  <a:tcPr/>
                </a:tc>
                <a:extLst>
                  <a:ext uri="{0D108BD9-81ED-4DB2-BD59-A6C34878D82A}">
                    <a16:rowId xmlns:a16="http://schemas.microsoft.com/office/drawing/2014/main" val="4050547390"/>
                  </a:ext>
                </a:extLst>
              </a:tr>
            </a:tbl>
          </a:graphicData>
        </a:graphic>
      </p:graphicFrame>
      <p:sp>
        <p:nvSpPr>
          <p:cNvPr id="16" name="Oval 15"/>
          <p:cNvSpPr/>
          <p:nvPr/>
        </p:nvSpPr>
        <p:spPr>
          <a:xfrm>
            <a:off x="1648693" y="5109444"/>
            <a:ext cx="1366725" cy="6718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a:t>Planning considerations</a:t>
            </a:r>
            <a:endParaRPr lang="en-GB" sz="1000" b="1" dirty="0"/>
          </a:p>
        </p:txBody>
      </p:sp>
      <p:sp>
        <p:nvSpPr>
          <p:cNvPr id="17" name="Oval 16"/>
          <p:cNvSpPr/>
          <p:nvPr/>
        </p:nvSpPr>
        <p:spPr>
          <a:xfrm>
            <a:off x="1361279" y="4476757"/>
            <a:ext cx="793738"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Timeline</a:t>
            </a:r>
            <a:endParaRPr lang="en-GB" sz="800" dirty="0"/>
          </a:p>
        </p:txBody>
      </p:sp>
      <p:sp>
        <p:nvSpPr>
          <p:cNvPr id="21" name="Oval 20"/>
          <p:cNvSpPr/>
          <p:nvPr/>
        </p:nvSpPr>
        <p:spPr>
          <a:xfrm>
            <a:off x="131524" y="5045131"/>
            <a:ext cx="793738"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Session length</a:t>
            </a:r>
            <a:endParaRPr lang="en-GB" sz="800" dirty="0"/>
          </a:p>
        </p:txBody>
      </p:sp>
      <p:sp>
        <p:nvSpPr>
          <p:cNvPr id="22" name="Oval 21"/>
          <p:cNvSpPr/>
          <p:nvPr/>
        </p:nvSpPr>
        <p:spPr>
          <a:xfrm>
            <a:off x="453199" y="5901046"/>
            <a:ext cx="793738"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Agreed goals</a:t>
            </a:r>
            <a:endParaRPr lang="en-GB" sz="800" dirty="0"/>
          </a:p>
        </p:txBody>
      </p:sp>
      <p:sp>
        <p:nvSpPr>
          <p:cNvPr id="23" name="Oval 22"/>
          <p:cNvSpPr/>
          <p:nvPr/>
        </p:nvSpPr>
        <p:spPr>
          <a:xfrm>
            <a:off x="3653433" y="5761155"/>
            <a:ext cx="1113561"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Hardware requirements</a:t>
            </a:r>
            <a:endParaRPr lang="en-GB" sz="800" dirty="0"/>
          </a:p>
        </p:txBody>
      </p:sp>
      <p:sp>
        <p:nvSpPr>
          <p:cNvPr id="24" name="Oval 23"/>
          <p:cNvSpPr/>
          <p:nvPr/>
        </p:nvSpPr>
        <p:spPr>
          <a:xfrm>
            <a:off x="3330259" y="4786885"/>
            <a:ext cx="1113561"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Software requirements</a:t>
            </a:r>
            <a:endParaRPr lang="en-GB" sz="800" dirty="0"/>
          </a:p>
        </p:txBody>
      </p:sp>
      <p:sp>
        <p:nvSpPr>
          <p:cNvPr id="25" name="Oval 24"/>
          <p:cNvSpPr/>
          <p:nvPr/>
        </p:nvSpPr>
        <p:spPr>
          <a:xfrm>
            <a:off x="1824535" y="6256408"/>
            <a:ext cx="1113561" cy="457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dirty="0"/>
              <a:t>Artist’s requirements</a:t>
            </a:r>
            <a:endParaRPr lang="en-GB" sz="800" dirty="0"/>
          </a:p>
        </p:txBody>
      </p:sp>
      <p:cxnSp>
        <p:nvCxnSpPr>
          <p:cNvPr id="19" name="Straight Connector 18"/>
          <p:cNvCxnSpPr>
            <a:stCxn id="16" idx="6"/>
            <a:endCxn id="24" idx="4"/>
          </p:cNvCxnSpPr>
          <p:nvPr/>
        </p:nvCxnSpPr>
        <p:spPr>
          <a:xfrm flipV="1">
            <a:off x="3015418" y="5244085"/>
            <a:ext cx="871622" cy="201297"/>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6" idx="5"/>
            <a:endCxn id="23" idx="2"/>
          </p:cNvCxnSpPr>
          <p:nvPr/>
        </p:nvCxnSpPr>
        <p:spPr>
          <a:xfrm>
            <a:off x="2815266" y="5682926"/>
            <a:ext cx="838167" cy="306829"/>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25" idx="0"/>
            <a:endCxn id="16" idx="4"/>
          </p:cNvCxnSpPr>
          <p:nvPr/>
        </p:nvCxnSpPr>
        <p:spPr>
          <a:xfrm flipH="1" flipV="1">
            <a:off x="2332056" y="5781320"/>
            <a:ext cx="49260" cy="475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22" idx="6"/>
            <a:endCxn id="16" idx="3"/>
          </p:cNvCxnSpPr>
          <p:nvPr/>
        </p:nvCxnSpPr>
        <p:spPr>
          <a:xfrm flipV="1">
            <a:off x="1246937" y="5682926"/>
            <a:ext cx="601908" cy="44672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1" idx="6"/>
            <a:endCxn id="16" idx="2"/>
          </p:cNvCxnSpPr>
          <p:nvPr/>
        </p:nvCxnSpPr>
        <p:spPr>
          <a:xfrm>
            <a:off x="925262" y="5273731"/>
            <a:ext cx="723431" cy="17165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17" idx="5"/>
            <a:endCxn id="16" idx="1"/>
          </p:cNvCxnSpPr>
          <p:nvPr/>
        </p:nvCxnSpPr>
        <p:spPr>
          <a:xfrm flipH="1">
            <a:off x="1848845" y="4867002"/>
            <a:ext cx="189932" cy="340836"/>
          </a:xfrm>
          <a:prstGeom prst="line">
            <a:avLst/>
          </a:prstGeom>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3565127" y="4532327"/>
            <a:ext cx="1034198" cy="215444"/>
          </a:xfrm>
          <a:prstGeom prst="rect">
            <a:avLst/>
          </a:prstGeom>
          <a:noFill/>
        </p:spPr>
        <p:txBody>
          <a:bodyPr wrap="square" rtlCol="0">
            <a:spAutoFit/>
          </a:bodyPr>
          <a:lstStyle/>
          <a:p>
            <a:r>
              <a:rPr lang="en-US" sz="800" dirty="0"/>
              <a:t>Number of channels</a:t>
            </a:r>
            <a:endParaRPr lang="en-GB" sz="800" dirty="0"/>
          </a:p>
        </p:txBody>
      </p:sp>
      <p:sp>
        <p:nvSpPr>
          <p:cNvPr id="55" name="TextBox 54"/>
          <p:cNvSpPr txBox="1"/>
          <p:nvPr/>
        </p:nvSpPr>
        <p:spPr>
          <a:xfrm>
            <a:off x="4288257" y="4715893"/>
            <a:ext cx="1034198" cy="215444"/>
          </a:xfrm>
          <a:prstGeom prst="rect">
            <a:avLst/>
          </a:prstGeom>
          <a:noFill/>
        </p:spPr>
        <p:txBody>
          <a:bodyPr wrap="square" rtlCol="0">
            <a:spAutoFit/>
          </a:bodyPr>
          <a:lstStyle/>
          <a:p>
            <a:r>
              <a:rPr lang="en-US" sz="800" dirty="0"/>
              <a:t>Channel inputs</a:t>
            </a:r>
            <a:endParaRPr lang="en-GB" sz="800" dirty="0"/>
          </a:p>
        </p:txBody>
      </p:sp>
      <p:sp>
        <p:nvSpPr>
          <p:cNvPr id="56" name="TextBox 55"/>
          <p:cNvSpPr txBox="1"/>
          <p:nvPr/>
        </p:nvSpPr>
        <p:spPr>
          <a:xfrm>
            <a:off x="4468381" y="4977049"/>
            <a:ext cx="1034198" cy="215444"/>
          </a:xfrm>
          <a:prstGeom prst="rect">
            <a:avLst/>
          </a:prstGeom>
          <a:noFill/>
        </p:spPr>
        <p:txBody>
          <a:bodyPr wrap="square" rtlCol="0">
            <a:spAutoFit/>
          </a:bodyPr>
          <a:lstStyle/>
          <a:p>
            <a:r>
              <a:rPr lang="en-US" sz="800" dirty="0"/>
              <a:t>DAW</a:t>
            </a:r>
            <a:endParaRPr lang="en-GB" sz="800" dirty="0"/>
          </a:p>
        </p:txBody>
      </p:sp>
      <p:sp>
        <p:nvSpPr>
          <p:cNvPr id="57" name="TextBox 56"/>
          <p:cNvSpPr txBox="1"/>
          <p:nvPr/>
        </p:nvSpPr>
        <p:spPr>
          <a:xfrm>
            <a:off x="4128933" y="5175477"/>
            <a:ext cx="1034198" cy="215444"/>
          </a:xfrm>
          <a:prstGeom prst="rect">
            <a:avLst/>
          </a:prstGeom>
          <a:noFill/>
        </p:spPr>
        <p:txBody>
          <a:bodyPr wrap="square" rtlCol="0">
            <a:spAutoFit/>
          </a:bodyPr>
          <a:lstStyle/>
          <a:p>
            <a:r>
              <a:rPr lang="en-US" sz="800" dirty="0"/>
              <a:t>Audio channels</a:t>
            </a:r>
            <a:endParaRPr lang="en-GB" sz="800" dirty="0"/>
          </a:p>
        </p:txBody>
      </p:sp>
      <p:sp>
        <p:nvSpPr>
          <p:cNvPr id="58" name="TextBox 57"/>
          <p:cNvSpPr txBox="1"/>
          <p:nvPr/>
        </p:nvSpPr>
        <p:spPr>
          <a:xfrm>
            <a:off x="2743779" y="4641780"/>
            <a:ext cx="1034198" cy="338554"/>
          </a:xfrm>
          <a:prstGeom prst="rect">
            <a:avLst/>
          </a:prstGeom>
          <a:noFill/>
        </p:spPr>
        <p:txBody>
          <a:bodyPr wrap="square" rtlCol="0">
            <a:spAutoFit/>
          </a:bodyPr>
          <a:lstStyle/>
          <a:p>
            <a:r>
              <a:rPr lang="en-US" sz="800" dirty="0"/>
              <a:t>Tempo track/</a:t>
            </a:r>
          </a:p>
          <a:p>
            <a:r>
              <a:rPr lang="en-US" sz="800" dirty="0"/>
              <a:t>metronome</a:t>
            </a:r>
            <a:endParaRPr lang="en-GB" sz="800" dirty="0"/>
          </a:p>
        </p:txBody>
      </p:sp>
      <p:sp>
        <p:nvSpPr>
          <p:cNvPr id="59" name="TextBox 58"/>
          <p:cNvSpPr txBox="1"/>
          <p:nvPr/>
        </p:nvSpPr>
        <p:spPr>
          <a:xfrm>
            <a:off x="3434183" y="5339327"/>
            <a:ext cx="1034198" cy="215444"/>
          </a:xfrm>
          <a:prstGeom prst="rect">
            <a:avLst/>
          </a:prstGeom>
          <a:noFill/>
        </p:spPr>
        <p:txBody>
          <a:bodyPr wrap="square" rtlCol="0">
            <a:spAutoFit/>
          </a:bodyPr>
          <a:lstStyle/>
          <a:p>
            <a:r>
              <a:rPr lang="en-US" sz="800" dirty="0"/>
              <a:t>Instrument channels</a:t>
            </a:r>
            <a:endParaRPr lang="en-GB" sz="800" dirty="0"/>
          </a:p>
        </p:txBody>
      </p:sp>
      <p:sp>
        <p:nvSpPr>
          <p:cNvPr id="60" name="TextBox 59"/>
          <p:cNvSpPr txBox="1"/>
          <p:nvPr/>
        </p:nvSpPr>
        <p:spPr>
          <a:xfrm>
            <a:off x="497452" y="4494688"/>
            <a:ext cx="1034198" cy="215444"/>
          </a:xfrm>
          <a:prstGeom prst="rect">
            <a:avLst/>
          </a:prstGeom>
          <a:noFill/>
        </p:spPr>
        <p:txBody>
          <a:bodyPr wrap="square" rtlCol="0">
            <a:spAutoFit/>
          </a:bodyPr>
          <a:lstStyle/>
          <a:p>
            <a:r>
              <a:rPr lang="en-US" sz="800" dirty="0"/>
              <a:t>Order of recording</a:t>
            </a:r>
            <a:endParaRPr lang="en-GB" sz="800" dirty="0"/>
          </a:p>
        </p:txBody>
      </p:sp>
      <p:sp>
        <p:nvSpPr>
          <p:cNvPr id="61" name="TextBox 60"/>
          <p:cNvSpPr txBox="1"/>
          <p:nvPr/>
        </p:nvSpPr>
        <p:spPr>
          <a:xfrm>
            <a:off x="2071429" y="4452893"/>
            <a:ext cx="1034198" cy="215444"/>
          </a:xfrm>
          <a:prstGeom prst="rect">
            <a:avLst/>
          </a:prstGeom>
          <a:noFill/>
        </p:spPr>
        <p:txBody>
          <a:bodyPr wrap="square" rtlCol="0">
            <a:spAutoFit/>
          </a:bodyPr>
          <a:lstStyle/>
          <a:p>
            <a:r>
              <a:rPr lang="en-US" sz="800" dirty="0"/>
              <a:t>Limitations</a:t>
            </a:r>
            <a:endParaRPr lang="en-GB" sz="800" dirty="0"/>
          </a:p>
        </p:txBody>
      </p:sp>
      <p:sp>
        <p:nvSpPr>
          <p:cNvPr id="62" name="TextBox 61"/>
          <p:cNvSpPr txBox="1"/>
          <p:nvPr/>
        </p:nvSpPr>
        <p:spPr>
          <a:xfrm>
            <a:off x="1112647" y="4947113"/>
            <a:ext cx="1034198" cy="215444"/>
          </a:xfrm>
          <a:prstGeom prst="rect">
            <a:avLst/>
          </a:prstGeom>
          <a:noFill/>
        </p:spPr>
        <p:txBody>
          <a:bodyPr wrap="square" rtlCol="0">
            <a:spAutoFit/>
          </a:bodyPr>
          <a:lstStyle/>
          <a:p>
            <a:r>
              <a:rPr lang="en-US" sz="800" dirty="0"/>
              <a:t>Overdubbing</a:t>
            </a:r>
            <a:endParaRPr lang="en-GB" sz="800" dirty="0"/>
          </a:p>
        </p:txBody>
      </p:sp>
      <p:sp>
        <p:nvSpPr>
          <p:cNvPr id="63" name="TextBox 62"/>
          <p:cNvSpPr txBox="1"/>
          <p:nvPr/>
        </p:nvSpPr>
        <p:spPr>
          <a:xfrm>
            <a:off x="614495" y="6395920"/>
            <a:ext cx="1034198" cy="215444"/>
          </a:xfrm>
          <a:prstGeom prst="rect">
            <a:avLst/>
          </a:prstGeom>
          <a:noFill/>
        </p:spPr>
        <p:txBody>
          <a:bodyPr wrap="square" rtlCol="0">
            <a:spAutoFit/>
          </a:bodyPr>
          <a:lstStyle/>
          <a:p>
            <a:r>
              <a:rPr lang="en-US" sz="800" dirty="0"/>
              <a:t>Achievability</a:t>
            </a:r>
            <a:endParaRPr lang="en-GB" sz="800" dirty="0"/>
          </a:p>
        </p:txBody>
      </p:sp>
      <p:sp>
        <p:nvSpPr>
          <p:cNvPr id="64" name="TextBox 63"/>
          <p:cNvSpPr txBox="1"/>
          <p:nvPr/>
        </p:nvSpPr>
        <p:spPr>
          <a:xfrm>
            <a:off x="228379" y="5702192"/>
            <a:ext cx="1034198" cy="215444"/>
          </a:xfrm>
          <a:prstGeom prst="rect">
            <a:avLst/>
          </a:prstGeom>
          <a:noFill/>
        </p:spPr>
        <p:txBody>
          <a:bodyPr wrap="square" rtlCol="0">
            <a:spAutoFit/>
          </a:bodyPr>
          <a:lstStyle/>
          <a:p>
            <a:r>
              <a:rPr lang="en-US" sz="800" dirty="0"/>
              <a:t>Priorities</a:t>
            </a:r>
            <a:endParaRPr lang="en-GB" sz="800" dirty="0"/>
          </a:p>
        </p:txBody>
      </p:sp>
      <p:sp>
        <p:nvSpPr>
          <p:cNvPr id="65" name="TextBox 64"/>
          <p:cNvSpPr txBox="1"/>
          <p:nvPr/>
        </p:nvSpPr>
        <p:spPr>
          <a:xfrm>
            <a:off x="2909567" y="6407159"/>
            <a:ext cx="1034198" cy="215444"/>
          </a:xfrm>
          <a:prstGeom prst="rect">
            <a:avLst/>
          </a:prstGeom>
          <a:noFill/>
        </p:spPr>
        <p:txBody>
          <a:bodyPr wrap="square" rtlCol="0">
            <a:spAutoFit/>
          </a:bodyPr>
          <a:lstStyle/>
          <a:p>
            <a:r>
              <a:rPr lang="en-US" sz="800" dirty="0"/>
              <a:t>Headphones</a:t>
            </a:r>
            <a:endParaRPr lang="en-GB" sz="800" dirty="0"/>
          </a:p>
        </p:txBody>
      </p:sp>
      <p:sp>
        <p:nvSpPr>
          <p:cNvPr id="66" name="TextBox 65"/>
          <p:cNvSpPr txBox="1"/>
          <p:nvPr/>
        </p:nvSpPr>
        <p:spPr>
          <a:xfrm>
            <a:off x="2402296" y="5953805"/>
            <a:ext cx="1260965" cy="338554"/>
          </a:xfrm>
          <a:prstGeom prst="rect">
            <a:avLst/>
          </a:prstGeom>
          <a:noFill/>
        </p:spPr>
        <p:txBody>
          <a:bodyPr wrap="square" rtlCol="0">
            <a:spAutoFit/>
          </a:bodyPr>
          <a:lstStyle/>
          <a:p>
            <a:r>
              <a:rPr lang="en-US" sz="800" dirty="0"/>
              <a:t>Headphone (‘</a:t>
            </a:r>
            <a:r>
              <a:rPr lang="en-US" sz="800" dirty="0" err="1"/>
              <a:t>foldback</a:t>
            </a:r>
            <a:r>
              <a:rPr lang="en-US" sz="800" dirty="0"/>
              <a:t>’) mix</a:t>
            </a:r>
            <a:endParaRPr lang="en-GB" sz="800" dirty="0"/>
          </a:p>
        </p:txBody>
      </p:sp>
      <p:sp>
        <p:nvSpPr>
          <p:cNvPr id="67" name="TextBox 66"/>
          <p:cNvSpPr txBox="1"/>
          <p:nvPr/>
        </p:nvSpPr>
        <p:spPr>
          <a:xfrm>
            <a:off x="1554330" y="6076915"/>
            <a:ext cx="1034198" cy="215444"/>
          </a:xfrm>
          <a:prstGeom prst="rect">
            <a:avLst/>
          </a:prstGeom>
          <a:noFill/>
        </p:spPr>
        <p:txBody>
          <a:bodyPr wrap="square" rtlCol="0">
            <a:spAutoFit/>
          </a:bodyPr>
          <a:lstStyle/>
          <a:p>
            <a:r>
              <a:rPr lang="en-US" sz="800" dirty="0"/>
              <a:t>Seating</a:t>
            </a:r>
            <a:endParaRPr lang="en-GB" sz="800" dirty="0"/>
          </a:p>
        </p:txBody>
      </p:sp>
      <p:sp>
        <p:nvSpPr>
          <p:cNvPr id="68" name="TextBox 67"/>
          <p:cNvSpPr txBox="1"/>
          <p:nvPr/>
        </p:nvSpPr>
        <p:spPr>
          <a:xfrm>
            <a:off x="1415954" y="6549461"/>
            <a:ext cx="1034198" cy="215444"/>
          </a:xfrm>
          <a:prstGeom prst="rect">
            <a:avLst/>
          </a:prstGeom>
          <a:noFill/>
        </p:spPr>
        <p:txBody>
          <a:bodyPr wrap="square" rtlCol="0">
            <a:spAutoFit/>
          </a:bodyPr>
          <a:lstStyle/>
          <a:p>
            <a:r>
              <a:rPr lang="en-US" sz="800" dirty="0"/>
              <a:t>Water</a:t>
            </a:r>
            <a:endParaRPr lang="en-GB" sz="800" dirty="0"/>
          </a:p>
        </p:txBody>
      </p:sp>
      <p:sp>
        <p:nvSpPr>
          <p:cNvPr id="69" name="TextBox 68"/>
          <p:cNvSpPr txBox="1"/>
          <p:nvPr/>
        </p:nvSpPr>
        <p:spPr>
          <a:xfrm>
            <a:off x="4433496" y="5620896"/>
            <a:ext cx="1034198" cy="215444"/>
          </a:xfrm>
          <a:prstGeom prst="rect">
            <a:avLst/>
          </a:prstGeom>
          <a:noFill/>
        </p:spPr>
        <p:txBody>
          <a:bodyPr wrap="square" rtlCol="0">
            <a:spAutoFit/>
          </a:bodyPr>
          <a:lstStyle/>
          <a:p>
            <a:r>
              <a:rPr lang="en-US" sz="800" dirty="0"/>
              <a:t>Mixing desk</a:t>
            </a:r>
            <a:endParaRPr lang="en-GB" sz="800" dirty="0"/>
          </a:p>
        </p:txBody>
      </p:sp>
      <p:sp>
        <p:nvSpPr>
          <p:cNvPr id="70" name="TextBox 69"/>
          <p:cNvSpPr txBox="1"/>
          <p:nvPr/>
        </p:nvSpPr>
        <p:spPr>
          <a:xfrm>
            <a:off x="4766994" y="5900110"/>
            <a:ext cx="1034198" cy="338554"/>
          </a:xfrm>
          <a:prstGeom prst="rect">
            <a:avLst/>
          </a:prstGeom>
          <a:noFill/>
        </p:spPr>
        <p:txBody>
          <a:bodyPr wrap="square" rtlCol="0">
            <a:spAutoFit/>
          </a:bodyPr>
          <a:lstStyle/>
          <a:p>
            <a:r>
              <a:rPr lang="en-US" sz="800" dirty="0"/>
              <a:t>Cables/stands/pop shield/clips</a:t>
            </a:r>
            <a:endParaRPr lang="en-GB" sz="800" dirty="0"/>
          </a:p>
        </p:txBody>
      </p:sp>
      <p:sp>
        <p:nvSpPr>
          <p:cNvPr id="71" name="TextBox 70"/>
          <p:cNvSpPr txBox="1"/>
          <p:nvPr/>
        </p:nvSpPr>
        <p:spPr>
          <a:xfrm>
            <a:off x="4445423" y="6258402"/>
            <a:ext cx="1034198" cy="215444"/>
          </a:xfrm>
          <a:prstGeom prst="rect">
            <a:avLst/>
          </a:prstGeom>
          <a:noFill/>
        </p:spPr>
        <p:txBody>
          <a:bodyPr wrap="square" rtlCol="0">
            <a:spAutoFit/>
          </a:bodyPr>
          <a:lstStyle/>
          <a:p>
            <a:r>
              <a:rPr lang="en-US" sz="800" dirty="0"/>
              <a:t>Microphones</a:t>
            </a:r>
            <a:endParaRPr lang="en-GB" sz="800" dirty="0"/>
          </a:p>
        </p:txBody>
      </p:sp>
      <p:sp>
        <p:nvSpPr>
          <p:cNvPr id="72" name="TextBox 71"/>
          <p:cNvSpPr txBox="1"/>
          <p:nvPr/>
        </p:nvSpPr>
        <p:spPr>
          <a:xfrm>
            <a:off x="3786957" y="6258402"/>
            <a:ext cx="1034198" cy="215444"/>
          </a:xfrm>
          <a:prstGeom prst="rect">
            <a:avLst/>
          </a:prstGeom>
          <a:noFill/>
        </p:spPr>
        <p:txBody>
          <a:bodyPr wrap="square" rtlCol="0">
            <a:spAutoFit/>
          </a:bodyPr>
          <a:lstStyle/>
          <a:p>
            <a:r>
              <a:rPr lang="en-US" sz="800" dirty="0"/>
              <a:t>Speakers</a:t>
            </a:r>
            <a:endParaRPr lang="en-GB" sz="800" dirty="0"/>
          </a:p>
        </p:txBody>
      </p:sp>
      <p:sp>
        <p:nvSpPr>
          <p:cNvPr id="73" name="TextBox 72"/>
          <p:cNvSpPr txBox="1"/>
          <p:nvPr/>
        </p:nvSpPr>
        <p:spPr>
          <a:xfrm>
            <a:off x="3730628" y="5585641"/>
            <a:ext cx="1034198" cy="215444"/>
          </a:xfrm>
          <a:prstGeom prst="rect">
            <a:avLst/>
          </a:prstGeom>
          <a:noFill/>
        </p:spPr>
        <p:txBody>
          <a:bodyPr wrap="square" rtlCol="0">
            <a:spAutoFit/>
          </a:bodyPr>
          <a:lstStyle/>
          <a:p>
            <a:r>
              <a:rPr lang="en-US" sz="800" dirty="0"/>
              <a:t>Headphones</a:t>
            </a:r>
            <a:endParaRPr lang="en-GB" sz="800" dirty="0"/>
          </a:p>
        </p:txBody>
      </p:sp>
      <p:sp>
        <p:nvSpPr>
          <p:cNvPr id="80" name="TextBox 79"/>
          <p:cNvSpPr txBox="1"/>
          <p:nvPr/>
        </p:nvSpPr>
        <p:spPr>
          <a:xfrm>
            <a:off x="3871203" y="802342"/>
            <a:ext cx="1787246" cy="400110"/>
          </a:xfrm>
          <a:prstGeom prst="rect">
            <a:avLst/>
          </a:prstGeom>
          <a:solidFill>
            <a:srgbClr val="92D050"/>
          </a:solidFill>
        </p:spPr>
        <p:txBody>
          <a:bodyPr wrap="square" rtlCol="0">
            <a:spAutoFit/>
          </a:bodyPr>
          <a:lstStyle/>
          <a:p>
            <a:r>
              <a:rPr lang="en-US" sz="2000" b="1" dirty="0"/>
              <a:t>IN THE STUDIO</a:t>
            </a:r>
            <a:endParaRPr lang="en-GB" sz="2000" b="1" dirty="0"/>
          </a:p>
        </p:txBody>
      </p:sp>
      <p:pic>
        <p:nvPicPr>
          <p:cNvPr id="81" name="Picture 80"/>
          <p:cNvPicPr>
            <a:picLocks noChangeAspect="1"/>
          </p:cNvPicPr>
          <p:nvPr/>
        </p:nvPicPr>
        <p:blipFill>
          <a:blip r:embed="rId6"/>
          <a:stretch>
            <a:fillRect/>
          </a:stretch>
        </p:blipFill>
        <p:spPr>
          <a:xfrm>
            <a:off x="6018131" y="5445382"/>
            <a:ext cx="2594066" cy="1200802"/>
          </a:xfrm>
          <a:prstGeom prst="rect">
            <a:avLst/>
          </a:prstGeom>
        </p:spPr>
      </p:pic>
      <p:sp>
        <p:nvSpPr>
          <p:cNvPr id="82" name="TextBox 81"/>
          <p:cNvSpPr txBox="1"/>
          <p:nvPr/>
        </p:nvSpPr>
        <p:spPr>
          <a:xfrm>
            <a:off x="5606705" y="4378086"/>
            <a:ext cx="3361442" cy="1015663"/>
          </a:xfrm>
          <a:prstGeom prst="rect">
            <a:avLst/>
          </a:prstGeom>
          <a:noFill/>
        </p:spPr>
        <p:txBody>
          <a:bodyPr wrap="square" rtlCol="0">
            <a:spAutoFit/>
          </a:bodyPr>
          <a:lstStyle/>
          <a:p>
            <a:r>
              <a:rPr lang="en-US" sz="1000" b="1" dirty="0"/>
              <a:t>Automation</a:t>
            </a:r>
          </a:p>
          <a:p>
            <a:r>
              <a:rPr lang="en-US" sz="1000" dirty="0"/>
              <a:t>You can automate almost anything in GarageBand (reverb, delay, volume etc.) to change over time by pressing A on your keyboard. </a:t>
            </a:r>
          </a:p>
          <a:p>
            <a:r>
              <a:rPr lang="en-US" sz="1000" dirty="0"/>
              <a:t>This is especially useful for fade-ins and ‘punching in’ effects to happen at specific instances.</a:t>
            </a:r>
            <a:endParaRPr lang="en-GB" sz="1000" dirty="0"/>
          </a:p>
        </p:txBody>
      </p:sp>
      <p:sp>
        <p:nvSpPr>
          <p:cNvPr id="53" name="TextBox 52">
            <a:extLst>
              <a:ext uri="{FF2B5EF4-FFF2-40B4-BE49-F238E27FC236}">
                <a16:creationId xmlns:a16="http://schemas.microsoft.com/office/drawing/2014/main" id="{293B188C-5DE7-495C-91E6-3CAB241D30F7}"/>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30</a:t>
            </a:r>
          </a:p>
        </p:txBody>
      </p:sp>
    </p:spTree>
    <p:extLst>
      <p:ext uri="{BB962C8B-B14F-4D97-AF65-F5344CB8AC3E}">
        <p14:creationId xmlns:p14="http://schemas.microsoft.com/office/powerpoint/2010/main" val="35911363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Picture 49"/>
          <p:cNvPicPr>
            <a:picLocks noChangeAspect="1"/>
          </p:cNvPicPr>
          <p:nvPr/>
        </p:nvPicPr>
        <p:blipFill>
          <a:blip r:embed="rId2"/>
          <a:stretch>
            <a:fillRect/>
          </a:stretch>
        </p:blipFill>
        <p:spPr>
          <a:xfrm>
            <a:off x="215648" y="560749"/>
            <a:ext cx="2786338" cy="1593931"/>
          </a:xfrm>
          <a:prstGeom prst="rect">
            <a:avLst/>
          </a:prstGeom>
        </p:spPr>
      </p:pic>
      <p:sp>
        <p:nvSpPr>
          <p:cNvPr id="51" name="TextBox 50"/>
          <p:cNvSpPr txBox="1"/>
          <p:nvPr/>
        </p:nvSpPr>
        <p:spPr>
          <a:xfrm>
            <a:off x="2954898" y="1385900"/>
            <a:ext cx="2782865" cy="215444"/>
          </a:xfrm>
          <a:prstGeom prst="rect">
            <a:avLst/>
          </a:prstGeom>
          <a:noFill/>
        </p:spPr>
        <p:txBody>
          <a:bodyPr wrap="square" rtlCol="0">
            <a:spAutoFit/>
          </a:bodyPr>
          <a:lstStyle/>
          <a:p>
            <a:r>
              <a:rPr lang="en-US" sz="800" dirty="0"/>
              <a:t>The strength of the compression (4:1 moderate, 10:1 strong)</a:t>
            </a:r>
            <a:endParaRPr lang="en-GB" sz="800" dirty="0"/>
          </a:p>
        </p:txBody>
      </p:sp>
      <p:sp>
        <p:nvSpPr>
          <p:cNvPr id="52" name="TextBox 51"/>
          <p:cNvSpPr txBox="1"/>
          <p:nvPr/>
        </p:nvSpPr>
        <p:spPr>
          <a:xfrm>
            <a:off x="2992983" y="1055001"/>
            <a:ext cx="2253716" cy="215444"/>
          </a:xfrm>
          <a:prstGeom prst="rect">
            <a:avLst/>
          </a:prstGeom>
          <a:noFill/>
        </p:spPr>
        <p:txBody>
          <a:bodyPr wrap="square" rtlCol="0">
            <a:spAutoFit/>
          </a:bodyPr>
          <a:lstStyle/>
          <a:p>
            <a:r>
              <a:rPr lang="en-US" sz="800" dirty="0"/>
              <a:t>The volume at which the compression kicks in</a:t>
            </a:r>
            <a:endParaRPr lang="en-GB" sz="800" dirty="0"/>
          </a:p>
        </p:txBody>
      </p:sp>
      <p:sp>
        <p:nvSpPr>
          <p:cNvPr id="53" name="TextBox 52"/>
          <p:cNvSpPr txBox="1"/>
          <p:nvPr/>
        </p:nvSpPr>
        <p:spPr>
          <a:xfrm>
            <a:off x="2930188" y="1930645"/>
            <a:ext cx="2807575" cy="338554"/>
          </a:xfrm>
          <a:prstGeom prst="rect">
            <a:avLst/>
          </a:prstGeom>
          <a:noFill/>
        </p:spPr>
        <p:txBody>
          <a:bodyPr wrap="square" rtlCol="0">
            <a:spAutoFit/>
          </a:bodyPr>
          <a:lstStyle/>
          <a:p>
            <a:r>
              <a:rPr lang="en-US" sz="800" dirty="0"/>
              <a:t>The volume to bring the overall level back up once you have compressed the signal.</a:t>
            </a:r>
            <a:endParaRPr lang="en-GB" sz="800" dirty="0"/>
          </a:p>
        </p:txBody>
      </p:sp>
      <p:sp>
        <p:nvSpPr>
          <p:cNvPr id="74" name="TextBox 73"/>
          <p:cNvSpPr txBox="1"/>
          <p:nvPr/>
        </p:nvSpPr>
        <p:spPr>
          <a:xfrm>
            <a:off x="2991839" y="1589843"/>
            <a:ext cx="2546180" cy="338554"/>
          </a:xfrm>
          <a:prstGeom prst="rect">
            <a:avLst/>
          </a:prstGeom>
          <a:noFill/>
        </p:spPr>
        <p:txBody>
          <a:bodyPr wrap="square" rtlCol="0">
            <a:spAutoFit/>
          </a:bodyPr>
          <a:lstStyle/>
          <a:p>
            <a:r>
              <a:rPr lang="en-US" sz="800" dirty="0"/>
              <a:t>The speed at which the compression kicks in. This needs to be quick enough to catch sudden loud sounds.</a:t>
            </a:r>
            <a:endParaRPr lang="en-GB" sz="800" dirty="0"/>
          </a:p>
        </p:txBody>
      </p:sp>
      <p:pic>
        <p:nvPicPr>
          <p:cNvPr id="75" name="Picture 74"/>
          <p:cNvPicPr>
            <a:picLocks noChangeAspect="1"/>
          </p:cNvPicPr>
          <p:nvPr/>
        </p:nvPicPr>
        <p:blipFill>
          <a:blip r:embed="rId3"/>
          <a:stretch>
            <a:fillRect/>
          </a:stretch>
        </p:blipFill>
        <p:spPr>
          <a:xfrm>
            <a:off x="232324" y="2480324"/>
            <a:ext cx="2258924" cy="1262753"/>
          </a:xfrm>
          <a:prstGeom prst="rect">
            <a:avLst/>
          </a:prstGeom>
        </p:spPr>
      </p:pic>
      <p:sp>
        <p:nvSpPr>
          <p:cNvPr id="76" name="TextBox 75"/>
          <p:cNvSpPr txBox="1"/>
          <p:nvPr/>
        </p:nvSpPr>
        <p:spPr>
          <a:xfrm>
            <a:off x="128692" y="346593"/>
            <a:ext cx="1474237" cy="215444"/>
          </a:xfrm>
          <a:prstGeom prst="rect">
            <a:avLst/>
          </a:prstGeom>
          <a:noFill/>
        </p:spPr>
        <p:txBody>
          <a:bodyPr wrap="square" rtlCol="0">
            <a:spAutoFit/>
          </a:bodyPr>
          <a:lstStyle/>
          <a:p>
            <a:r>
              <a:rPr lang="en-US" sz="800" dirty="0"/>
              <a:t>The ON button</a:t>
            </a:r>
            <a:endParaRPr lang="en-GB" sz="800" dirty="0"/>
          </a:p>
        </p:txBody>
      </p:sp>
      <p:sp>
        <p:nvSpPr>
          <p:cNvPr id="77" name="TextBox 76"/>
          <p:cNvSpPr txBox="1"/>
          <p:nvPr/>
        </p:nvSpPr>
        <p:spPr>
          <a:xfrm>
            <a:off x="172839" y="3750309"/>
            <a:ext cx="3345061" cy="261610"/>
          </a:xfrm>
          <a:prstGeom prst="rect">
            <a:avLst/>
          </a:prstGeom>
          <a:noFill/>
        </p:spPr>
        <p:txBody>
          <a:bodyPr wrap="square" rtlCol="0">
            <a:spAutoFit/>
          </a:bodyPr>
          <a:lstStyle/>
          <a:p>
            <a:r>
              <a:rPr lang="en-US" sz="1050" dirty="0"/>
              <a:t>The level below which the </a:t>
            </a:r>
            <a:r>
              <a:rPr lang="en-US" sz="1050" dirty="0" err="1"/>
              <a:t>gater</a:t>
            </a:r>
            <a:r>
              <a:rPr lang="en-US" sz="1050" dirty="0"/>
              <a:t> cuts out sounds.</a:t>
            </a:r>
            <a:endParaRPr lang="en-GB" sz="1050" dirty="0"/>
          </a:p>
        </p:txBody>
      </p:sp>
      <p:sp>
        <p:nvSpPr>
          <p:cNvPr id="78" name="TextBox 77"/>
          <p:cNvSpPr txBox="1"/>
          <p:nvPr/>
        </p:nvSpPr>
        <p:spPr>
          <a:xfrm>
            <a:off x="2439655" y="2661190"/>
            <a:ext cx="784233" cy="338554"/>
          </a:xfrm>
          <a:prstGeom prst="rect">
            <a:avLst/>
          </a:prstGeom>
          <a:noFill/>
        </p:spPr>
        <p:txBody>
          <a:bodyPr wrap="square" rtlCol="0">
            <a:spAutoFit/>
          </a:bodyPr>
          <a:lstStyle/>
          <a:p>
            <a:r>
              <a:rPr lang="en-US" sz="800" dirty="0"/>
              <a:t>The ON button</a:t>
            </a:r>
            <a:endParaRPr lang="en-GB" sz="800" dirty="0"/>
          </a:p>
        </p:txBody>
      </p:sp>
      <p:pic>
        <p:nvPicPr>
          <p:cNvPr id="79" name="Picture 78"/>
          <p:cNvPicPr>
            <a:picLocks noChangeAspect="1"/>
          </p:cNvPicPr>
          <p:nvPr/>
        </p:nvPicPr>
        <p:blipFill>
          <a:blip r:embed="rId4"/>
          <a:stretch>
            <a:fillRect/>
          </a:stretch>
        </p:blipFill>
        <p:spPr>
          <a:xfrm>
            <a:off x="5905175" y="67596"/>
            <a:ext cx="3037779" cy="873788"/>
          </a:xfrm>
          <a:prstGeom prst="rect">
            <a:avLst/>
          </a:prstGeom>
        </p:spPr>
      </p:pic>
      <p:sp>
        <p:nvSpPr>
          <p:cNvPr id="80" name="TextBox 79"/>
          <p:cNvSpPr txBox="1"/>
          <p:nvPr/>
        </p:nvSpPr>
        <p:spPr>
          <a:xfrm>
            <a:off x="5638075" y="1139679"/>
            <a:ext cx="3583604" cy="461665"/>
          </a:xfrm>
          <a:prstGeom prst="rect">
            <a:avLst/>
          </a:prstGeom>
          <a:noFill/>
        </p:spPr>
        <p:txBody>
          <a:bodyPr wrap="square" rtlCol="0">
            <a:spAutoFit/>
          </a:bodyPr>
          <a:lstStyle/>
          <a:p>
            <a:r>
              <a:rPr lang="en-US" sz="800" dirty="0"/>
              <a:t>Controls whether the sound comes out the left, </a:t>
            </a:r>
            <a:r>
              <a:rPr lang="en-US" sz="800" dirty="0" err="1"/>
              <a:t>centre</a:t>
            </a:r>
            <a:r>
              <a:rPr lang="en-US" sz="800" dirty="0"/>
              <a:t> or right of your speakers/headphones. This is also called the </a:t>
            </a:r>
            <a:r>
              <a:rPr lang="en-US" sz="800" b="1" dirty="0"/>
              <a:t>soundstage</a:t>
            </a:r>
            <a:r>
              <a:rPr lang="en-US" sz="800" dirty="0"/>
              <a:t>. The different choices you make result in the </a:t>
            </a:r>
            <a:r>
              <a:rPr lang="en-US" sz="800" b="1" dirty="0"/>
              <a:t>stereo image </a:t>
            </a:r>
            <a:r>
              <a:rPr lang="en-US" sz="800" dirty="0"/>
              <a:t>of your audio</a:t>
            </a:r>
            <a:r>
              <a:rPr lang="en-US" sz="800" b="1" dirty="0"/>
              <a:t>.</a:t>
            </a:r>
            <a:endParaRPr lang="en-GB" sz="800" dirty="0"/>
          </a:p>
        </p:txBody>
      </p:sp>
      <p:pic>
        <p:nvPicPr>
          <p:cNvPr id="81" name="Picture 80"/>
          <p:cNvPicPr>
            <a:picLocks noChangeAspect="1"/>
          </p:cNvPicPr>
          <p:nvPr/>
        </p:nvPicPr>
        <p:blipFill>
          <a:blip r:embed="rId5"/>
          <a:stretch>
            <a:fillRect/>
          </a:stretch>
        </p:blipFill>
        <p:spPr>
          <a:xfrm>
            <a:off x="5183258" y="4355097"/>
            <a:ext cx="3963573" cy="1457951"/>
          </a:xfrm>
          <a:prstGeom prst="rect">
            <a:avLst/>
          </a:prstGeom>
        </p:spPr>
      </p:pic>
      <p:sp>
        <p:nvSpPr>
          <p:cNvPr id="82" name="TextBox 81"/>
          <p:cNvSpPr txBox="1"/>
          <p:nvPr/>
        </p:nvSpPr>
        <p:spPr>
          <a:xfrm>
            <a:off x="195717" y="0"/>
            <a:ext cx="5342302" cy="430887"/>
          </a:xfrm>
          <a:prstGeom prst="rect">
            <a:avLst/>
          </a:prstGeom>
          <a:noFill/>
        </p:spPr>
        <p:txBody>
          <a:bodyPr wrap="square" rtlCol="0">
            <a:spAutoFit/>
          </a:bodyPr>
          <a:lstStyle/>
          <a:p>
            <a:r>
              <a:rPr lang="en-US" sz="1400" b="1" dirty="0"/>
              <a:t>Compression: </a:t>
            </a:r>
            <a:r>
              <a:rPr lang="en-US" sz="800" dirty="0"/>
              <a:t>The process of squashing the dynamic range of audio (the difference between the loudest sound and the quietest sound). This can also change the sound of instruments. Vocals sound stronger, snares tighter.</a:t>
            </a:r>
            <a:endParaRPr lang="en-GB" sz="1400" b="1" dirty="0"/>
          </a:p>
        </p:txBody>
      </p:sp>
      <p:sp>
        <p:nvSpPr>
          <p:cNvPr id="83" name="TextBox 82"/>
          <p:cNvSpPr txBox="1"/>
          <p:nvPr/>
        </p:nvSpPr>
        <p:spPr>
          <a:xfrm>
            <a:off x="128692" y="2178180"/>
            <a:ext cx="3822572" cy="307777"/>
          </a:xfrm>
          <a:prstGeom prst="rect">
            <a:avLst/>
          </a:prstGeom>
          <a:noFill/>
        </p:spPr>
        <p:txBody>
          <a:bodyPr wrap="square" rtlCol="0">
            <a:spAutoFit/>
          </a:bodyPr>
          <a:lstStyle/>
          <a:p>
            <a:r>
              <a:rPr lang="en-US" sz="1400" b="1" dirty="0"/>
              <a:t>Gating: </a:t>
            </a:r>
            <a:r>
              <a:rPr lang="en-US" sz="800" dirty="0"/>
              <a:t>the process of cutting out all sound below a set level (threshold.)</a:t>
            </a:r>
            <a:endParaRPr lang="en-GB" sz="1400" dirty="0"/>
          </a:p>
        </p:txBody>
      </p:sp>
      <p:sp>
        <p:nvSpPr>
          <p:cNvPr id="84" name="TextBox 83"/>
          <p:cNvSpPr txBox="1"/>
          <p:nvPr/>
        </p:nvSpPr>
        <p:spPr>
          <a:xfrm>
            <a:off x="5638075" y="926554"/>
            <a:ext cx="1785989" cy="307777"/>
          </a:xfrm>
          <a:prstGeom prst="rect">
            <a:avLst/>
          </a:prstGeom>
          <a:noFill/>
        </p:spPr>
        <p:txBody>
          <a:bodyPr wrap="square" rtlCol="0">
            <a:spAutoFit/>
          </a:bodyPr>
          <a:lstStyle/>
          <a:p>
            <a:r>
              <a:rPr lang="en-US" sz="1400" b="1" dirty="0"/>
              <a:t>Panning</a:t>
            </a:r>
            <a:endParaRPr lang="en-GB" sz="1400" b="1" dirty="0"/>
          </a:p>
        </p:txBody>
      </p:sp>
      <p:sp>
        <p:nvSpPr>
          <p:cNvPr id="85" name="TextBox 84"/>
          <p:cNvSpPr txBox="1"/>
          <p:nvPr/>
        </p:nvSpPr>
        <p:spPr>
          <a:xfrm>
            <a:off x="139819" y="3946130"/>
            <a:ext cx="2815079" cy="430887"/>
          </a:xfrm>
          <a:prstGeom prst="rect">
            <a:avLst/>
          </a:prstGeom>
          <a:noFill/>
        </p:spPr>
        <p:txBody>
          <a:bodyPr wrap="square" rtlCol="0">
            <a:spAutoFit/>
          </a:bodyPr>
          <a:lstStyle/>
          <a:p>
            <a:r>
              <a:rPr lang="en-US" sz="1400" b="1" dirty="0"/>
              <a:t>EQ: </a:t>
            </a:r>
            <a:r>
              <a:rPr lang="en-US" sz="800" dirty="0"/>
              <a:t>(</a:t>
            </a:r>
            <a:r>
              <a:rPr lang="en-US" sz="800" dirty="0" err="1"/>
              <a:t>Equalisation</a:t>
            </a:r>
            <a:r>
              <a:rPr lang="en-US" sz="800" dirty="0"/>
              <a:t>) the process of enhancing sound by boosting or cutting different frequencies</a:t>
            </a:r>
            <a:r>
              <a:rPr lang="en-US" sz="800" b="1" dirty="0"/>
              <a:t>.</a:t>
            </a:r>
            <a:endParaRPr lang="en-GB" sz="1600" b="1" dirty="0"/>
          </a:p>
        </p:txBody>
      </p:sp>
      <p:sp>
        <p:nvSpPr>
          <p:cNvPr id="86" name="Oval 85"/>
          <p:cNvSpPr/>
          <p:nvPr/>
        </p:nvSpPr>
        <p:spPr>
          <a:xfrm>
            <a:off x="5180427" y="4464191"/>
            <a:ext cx="1176417" cy="1279913"/>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a:off x="7489423" y="4423077"/>
            <a:ext cx="870858" cy="1279913"/>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p:cNvSpPr/>
          <p:nvPr/>
        </p:nvSpPr>
        <p:spPr>
          <a:xfrm>
            <a:off x="6382754" y="4450930"/>
            <a:ext cx="1118968" cy="1279913"/>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a:off x="8321798" y="4423076"/>
            <a:ext cx="687887" cy="1279913"/>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5148463" y="4086118"/>
            <a:ext cx="1438970" cy="276999"/>
          </a:xfrm>
          <a:prstGeom prst="rect">
            <a:avLst/>
          </a:prstGeom>
          <a:noFill/>
        </p:spPr>
        <p:txBody>
          <a:bodyPr wrap="square" rtlCol="0">
            <a:spAutoFit/>
          </a:bodyPr>
          <a:lstStyle/>
          <a:p>
            <a:r>
              <a:rPr lang="en-US" sz="1200" dirty="0"/>
              <a:t>Low frequencies</a:t>
            </a:r>
            <a:endParaRPr lang="en-GB" sz="1200" dirty="0"/>
          </a:p>
        </p:txBody>
      </p:sp>
      <p:sp>
        <p:nvSpPr>
          <p:cNvPr id="91" name="TextBox 90"/>
          <p:cNvSpPr txBox="1"/>
          <p:nvPr/>
        </p:nvSpPr>
        <p:spPr>
          <a:xfrm>
            <a:off x="6595396" y="4094138"/>
            <a:ext cx="915337" cy="276999"/>
          </a:xfrm>
          <a:prstGeom prst="rect">
            <a:avLst/>
          </a:prstGeom>
          <a:noFill/>
        </p:spPr>
        <p:txBody>
          <a:bodyPr wrap="square" rtlCol="0">
            <a:spAutoFit/>
          </a:bodyPr>
          <a:lstStyle/>
          <a:p>
            <a:r>
              <a:rPr lang="en-US" sz="1200" dirty="0"/>
              <a:t>Low-</a:t>
            </a:r>
            <a:r>
              <a:rPr lang="en-US" sz="1200" dirty="0" err="1"/>
              <a:t>mids</a:t>
            </a:r>
            <a:endParaRPr lang="en-GB" sz="1200" dirty="0"/>
          </a:p>
        </p:txBody>
      </p:sp>
      <p:sp>
        <p:nvSpPr>
          <p:cNvPr id="92" name="TextBox 91"/>
          <p:cNvSpPr txBox="1"/>
          <p:nvPr/>
        </p:nvSpPr>
        <p:spPr>
          <a:xfrm>
            <a:off x="8360281" y="4060520"/>
            <a:ext cx="915337" cy="276999"/>
          </a:xfrm>
          <a:prstGeom prst="rect">
            <a:avLst/>
          </a:prstGeom>
          <a:noFill/>
        </p:spPr>
        <p:txBody>
          <a:bodyPr wrap="square" rtlCol="0">
            <a:spAutoFit/>
          </a:bodyPr>
          <a:lstStyle/>
          <a:p>
            <a:r>
              <a:rPr lang="en-US" sz="1200" dirty="0"/>
              <a:t>High </a:t>
            </a:r>
            <a:r>
              <a:rPr lang="en-US" sz="1200" dirty="0" err="1"/>
              <a:t>freqs</a:t>
            </a:r>
            <a:endParaRPr lang="en-GB" sz="1200" dirty="0"/>
          </a:p>
        </p:txBody>
      </p:sp>
      <p:sp>
        <p:nvSpPr>
          <p:cNvPr id="93" name="TextBox 92"/>
          <p:cNvSpPr txBox="1"/>
          <p:nvPr/>
        </p:nvSpPr>
        <p:spPr>
          <a:xfrm>
            <a:off x="7477839" y="4094137"/>
            <a:ext cx="915337" cy="276999"/>
          </a:xfrm>
          <a:prstGeom prst="rect">
            <a:avLst/>
          </a:prstGeom>
          <a:noFill/>
        </p:spPr>
        <p:txBody>
          <a:bodyPr wrap="square" rtlCol="0">
            <a:spAutoFit/>
          </a:bodyPr>
          <a:lstStyle/>
          <a:p>
            <a:r>
              <a:rPr lang="en-US" sz="1200" dirty="0"/>
              <a:t>High-</a:t>
            </a:r>
            <a:r>
              <a:rPr lang="en-US" sz="1200" dirty="0" err="1"/>
              <a:t>mids</a:t>
            </a:r>
            <a:endParaRPr lang="en-GB" sz="1200" dirty="0"/>
          </a:p>
        </p:txBody>
      </p:sp>
      <p:cxnSp>
        <p:nvCxnSpPr>
          <p:cNvPr id="94" name="Straight Arrow Connector 93"/>
          <p:cNvCxnSpPr/>
          <p:nvPr/>
        </p:nvCxnSpPr>
        <p:spPr>
          <a:xfrm flipH="1">
            <a:off x="2658385" y="1243473"/>
            <a:ext cx="430557" cy="88527"/>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flipH="1">
            <a:off x="2399630" y="1544442"/>
            <a:ext cx="645165" cy="20293"/>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a:stCxn id="74" idx="1"/>
          </p:cNvCxnSpPr>
          <p:nvPr/>
        </p:nvCxnSpPr>
        <p:spPr>
          <a:xfrm flipH="1" flipV="1">
            <a:off x="2424551" y="1752002"/>
            <a:ext cx="567288" cy="7118"/>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96"/>
          <p:cNvCxnSpPr/>
          <p:nvPr/>
        </p:nvCxnSpPr>
        <p:spPr>
          <a:xfrm flipH="1" flipV="1">
            <a:off x="2576951" y="1904402"/>
            <a:ext cx="414888" cy="27884"/>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a:off x="417850" y="500254"/>
            <a:ext cx="9524" cy="337494"/>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a:stCxn id="78" idx="1"/>
          </p:cNvCxnSpPr>
          <p:nvPr/>
        </p:nvCxnSpPr>
        <p:spPr>
          <a:xfrm flipH="1">
            <a:off x="1219200" y="2830467"/>
            <a:ext cx="1220455" cy="265110"/>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00" name="Straight Arrow Connector 99"/>
          <p:cNvCxnSpPr/>
          <p:nvPr/>
        </p:nvCxnSpPr>
        <p:spPr>
          <a:xfrm flipV="1">
            <a:off x="698500" y="3190626"/>
            <a:ext cx="1292960" cy="605079"/>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01" name="Straight Arrow Connector 100"/>
          <p:cNvCxnSpPr/>
          <p:nvPr/>
        </p:nvCxnSpPr>
        <p:spPr>
          <a:xfrm flipH="1">
            <a:off x="5737764" y="4423076"/>
            <a:ext cx="30871" cy="681072"/>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02" name="Straight Arrow Connector 101"/>
          <p:cNvCxnSpPr/>
          <p:nvPr/>
        </p:nvCxnSpPr>
        <p:spPr>
          <a:xfrm>
            <a:off x="6932226" y="4397336"/>
            <a:ext cx="67404" cy="849958"/>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flipH="1">
            <a:off x="7914948" y="4401447"/>
            <a:ext cx="60752" cy="848530"/>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p:nvPr/>
        </p:nvCxnSpPr>
        <p:spPr>
          <a:xfrm>
            <a:off x="8702123" y="4296153"/>
            <a:ext cx="59077" cy="876938"/>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pic>
        <p:nvPicPr>
          <p:cNvPr id="109" name="Picture 108"/>
          <p:cNvPicPr>
            <a:picLocks noChangeAspect="1"/>
          </p:cNvPicPr>
          <p:nvPr/>
        </p:nvPicPr>
        <p:blipFill>
          <a:blip r:embed="rId6"/>
          <a:stretch>
            <a:fillRect/>
          </a:stretch>
        </p:blipFill>
        <p:spPr>
          <a:xfrm>
            <a:off x="3139945" y="4800984"/>
            <a:ext cx="1821716" cy="1012064"/>
          </a:xfrm>
          <a:prstGeom prst="rect">
            <a:avLst/>
          </a:prstGeom>
        </p:spPr>
      </p:pic>
      <p:graphicFrame>
        <p:nvGraphicFramePr>
          <p:cNvPr id="42" name="Table 41"/>
          <p:cNvGraphicFramePr>
            <a:graphicFrameLocks noGrp="1"/>
          </p:cNvGraphicFramePr>
          <p:nvPr/>
        </p:nvGraphicFramePr>
        <p:xfrm>
          <a:off x="166825" y="5908881"/>
          <a:ext cx="8888275" cy="796315"/>
        </p:xfrm>
        <a:graphic>
          <a:graphicData uri="http://schemas.openxmlformats.org/drawingml/2006/table">
            <a:tbl>
              <a:tblPr firstRow="1" bandRow="1">
                <a:tableStyleId>{5C22544A-7EE6-4342-B048-85BDC9FD1C3A}</a:tableStyleId>
              </a:tblPr>
              <a:tblGrid>
                <a:gridCol w="869908">
                  <a:extLst>
                    <a:ext uri="{9D8B030D-6E8A-4147-A177-3AD203B41FA5}">
                      <a16:colId xmlns:a16="http://schemas.microsoft.com/office/drawing/2014/main" val="875761967"/>
                    </a:ext>
                  </a:extLst>
                </a:gridCol>
                <a:gridCol w="1374385">
                  <a:extLst>
                    <a:ext uri="{9D8B030D-6E8A-4147-A177-3AD203B41FA5}">
                      <a16:colId xmlns:a16="http://schemas.microsoft.com/office/drawing/2014/main" val="636446302"/>
                    </a:ext>
                  </a:extLst>
                </a:gridCol>
                <a:gridCol w="1122147">
                  <a:extLst>
                    <a:ext uri="{9D8B030D-6E8A-4147-A177-3AD203B41FA5}">
                      <a16:colId xmlns:a16="http://schemas.microsoft.com/office/drawing/2014/main" val="134408096"/>
                    </a:ext>
                  </a:extLst>
                </a:gridCol>
                <a:gridCol w="1122147">
                  <a:extLst>
                    <a:ext uri="{9D8B030D-6E8A-4147-A177-3AD203B41FA5}">
                      <a16:colId xmlns:a16="http://schemas.microsoft.com/office/drawing/2014/main" val="4269438296"/>
                    </a:ext>
                  </a:extLst>
                </a:gridCol>
                <a:gridCol w="1122147">
                  <a:extLst>
                    <a:ext uri="{9D8B030D-6E8A-4147-A177-3AD203B41FA5}">
                      <a16:colId xmlns:a16="http://schemas.microsoft.com/office/drawing/2014/main" val="2552106902"/>
                    </a:ext>
                  </a:extLst>
                </a:gridCol>
                <a:gridCol w="1122147">
                  <a:extLst>
                    <a:ext uri="{9D8B030D-6E8A-4147-A177-3AD203B41FA5}">
                      <a16:colId xmlns:a16="http://schemas.microsoft.com/office/drawing/2014/main" val="1303567994"/>
                    </a:ext>
                  </a:extLst>
                </a:gridCol>
                <a:gridCol w="1122147">
                  <a:extLst>
                    <a:ext uri="{9D8B030D-6E8A-4147-A177-3AD203B41FA5}">
                      <a16:colId xmlns:a16="http://schemas.microsoft.com/office/drawing/2014/main" val="4092932704"/>
                    </a:ext>
                  </a:extLst>
                </a:gridCol>
                <a:gridCol w="1033247">
                  <a:extLst>
                    <a:ext uri="{9D8B030D-6E8A-4147-A177-3AD203B41FA5}">
                      <a16:colId xmlns:a16="http://schemas.microsoft.com/office/drawing/2014/main" val="2341996105"/>
                    </a:ext>
                  </a:extLst>
                </a:gridCol>
              </a:tblGrid>
              <a:tr h="217195">
                <a:tc>
                  <a:txBody>
                    <a:bodyPr/>
                    <a:lstStyle/>
                    <a:p>
                      <a:r>
                        <a:rPr lang="en-US" sz="800" dirty="0"/>
                        <a:t>Instrument</a:t>
                      </a:r>
                      <a:endParaRPr lang="en-GB" sz="800" dirty="0"/>
                    </a:p>
                  </a:txBody>
                  <a:tcPr/>
                </a:tc>
                <a:tc>
                  <a:txBody>
                    <a:bodyPr/>
                    <a:lstStyle/>
                    <a:p>
                      <a:r>
                        <a:rPr lang="en-US" sz="800" dirty="0"/>
                        <a:t>Vocals</a:t>
                      </a:r>
                      <a:endParaRPr lang="en-GB" sz="800" dirty="0"/>
                    </a:p>
                  </a:txBody>
                  <a:tcPr/>
                </a:tc>
                <a:tc>
                  <a:txBody>
                    <a:bodyPr/>
                    <a:lstStyle/>
                    <a:p>
                      <a:r>
                        <a:rPr lang="en-US" sz="800" dirty="0"/>
                        <a:t>Kick drum</a:t>
                      </a:r>
                      <a:endParaRPr lang="en-GB" sz="800" dirty="0"/>
                    </a:p>
                  </a:txBody>
                  <a:tcPr/>
                </a:tc>
                <a:tc>
                  <a:txBody>
                    <a:bodyPr/>
                    <a:lstStyle/>
                    <a:p>
                      <a:r>
                        <a:rPr lang="en-US" sz="800" dirty="0"/>
                        <a:t>Snare drum</a:t>
                      </a:r>
                      <a:endParaRPr lang="en-GB" sz="800" dirty="0"/>
                    </a:p>
                  </a:txBody>
                  <a:tcPr/>
                </a:tc>
                <a:tc>
                  <a:txBody>
                    <a:bodyPr/>
                    <a:lstStyle/>
                    <a:p>
                      <a:r>
                        <a:rPr lang="en-US" sz="800" dirty="0"/>
                        <a:t>Cymbals</a:t>
                      </a:r>
                      <a:endParaRPr lang="en-GB" sz="800" dirty="0"/>
                    </a:p>
                  </a:txBody>
                  <a:tcPr/>
                </a:tc>
                <a:tc>
                  <a:txBody>
                    <a:bodyPr/>
                    <a:lstStyle/>
                    <a:p>
                      <a:r>
                        <a:rPr lang="en-US" sz="800" dirty="0"/>
                        <a:t>Bass guitar</a:t>
                      </a:r>
                      <a:endParaRPr lang="en-GB" sz="800" dirty="0"/>
                    </a:p>
                  </a:txBody>
                  <a:tcPr/>
                </a:tc>
                <a:tc>
                  <a:txBody>
                    <a:bodyPr/>
                    <a:lstStyle/>
                    <a:p>
                      <a:r>
                        <a:rPr lang="en-US" sz="800" dirty="0"/>
                        <a:t>Guitar</a:t>
                      </a:r>
                      <a:endParaRPr lang="en-GB" sz="800" dirty="0"/>
                    </a:p>
                  </a:txBody>
                  <a:tcPr/>
                </a:tc>
                <a:tc>
                  <a:txBody>
                    <a:bodyPr/>
                    <a:lstStyle/>
                    <a:p>
                      <a:r>
                        <a:rPr lang="en-US" sz="800" dirty="0"/>
                        <a:t>Others</a:t>
                      </a:r>
                      <a:endParaRPr lang="en-GB" sz="800" dirty="0"/>
                    </a:p>
                  </a:txBody>
                  <a:tcPr/>
                </a:tc>
                <a:extLst>
                  <a:ext uri="{0D108BD9-81ED-4DB2-BD59-A6C34878D82A}">
                    <a16:rowId xmlns:a16="http://schemas.microsoft.com/office/drawing/2014/main" val="1677358483"/>
                  </a:ext>
                </a:extLst>
              </a:tr>
              <a:tr h="427370">
                <a:tc>
                  <a:txBody>
                    <a:bodyPr/>
                    <a:lstStyle/>
                    <a:p>
                      <a:r>
                        <a:rPr lang="en-US" sz="800" b="1" dirty="0"/>
                        <a:t>EQ Suggestions</a:t>
                      </a:r>
                      <a:endParaRPr lang="en-GB" sz="800" b="1" dirty="0"/>
                    </a:p>
                  </a:txBody>
                  <a:tcPr/>
                </a:tc>
                <a:tc>
                  <a:txBody>
                    <a:bodyPr/>
                    <a:lstStyle/>
                    <a:p>
                      <a:r>
                        <a:rPr lang="en-US" sz="800" dirty="0"/>
                        <a:t>Mild high-pass</a:t>
                      </a:r>
                      <a:r>
                        <a:rPr lang="en-US" sz="800" baseline="0" dirty="0"/>
                        <a:t> filter/cut low frequencies. Boost high </a:t>
                      </a:r>
                      <a:r>
                        <a:rPr lang="en-US" sz="800" baseline="0" dirty="0" err="1"/>
                        <a:t>freqs</a:t>
                      </a:r>
                      <a:r>
                        <a:rPr lang="en-US" sz="800" baseline="0" dirty="0"/>
                        <a:t> &amp; </a:t>
                      </a:r>
                      <a:r>
                        <a:rPr lang="en-US" sz="800" baseline="0" dirty="0" err="1"/>
                        <a:t>mids</a:t>
                      </a:r>
                      <a:endParaRPr lang="en-GB" sz="800" dirty="0"/>
                    </a:p>
                  </a:txBody>
                  <a:tcPr/>
                </a:tc>
                <a:tc>
                  <a:txBody>
                    <a:bodyPr/>
                    <a:lstStyle/>
                    <a:p>
                      <a:r>
                        <a:rPr lang="en-US" sz="800" dirty="0"/>
                        <a:t>Low-pass</a:t>
                      </a:r>
                      <a:r>
                        <a:rPr lang="en-US" sz="800" baseline="0" dirty="0"/>
                        <a:t> filter.</a:t>
                      </a:r>
                    </a:p>
                    <a:p>
                      <a:r>
                        <a:rPr lang="en-US" sz="800" baseline="0" dirty="0"/>
                        <a:t>Low </a:t>
                      </a:r>
                      <a:r>
                        <a:rPr lang="en-US" sz="800" baseline="0" dirty="0" err="1"/>
                        <a:t>mids</a:t>
                      </a:r>
                      <a:r>
                        <a:rPr lang="en-US" sz="800" baseline="0" dirty="0"/>
                        <a:t> add ‘knock’.</a:t>
                      </a:r>
                      <a:endParaRPr lang="en-GB" sz="800" dirty="0"/>
                    </a:p>
                  </a:txBody>
                  <a:tcPr/>
                </a:tc>
                <a:tc>
                  <a:txBody>
                    <a:bodyPr/>
                    <a:lstStyle/>
                    <a:p>
                      <a:r>
                        <a:rPr lang="en-US" sz="800" dirty="0"/>
                        <a:t>Remove very low </a:t>
                      </a:r>
                      <a:r>
                        <a:rPr lang="en-US" sz="800" dirty="0" err="1"/>
                        <a:t>freqs</a:t>
                      </a:r>
                      <a:r>
                        <a:rPr lang="en-US" sz="800" dirty="0"/>
                        <a:t>. Low </a:t>
                      </a:r>
                      <a:r>
                        <a:rPr lang="en-US" sz="800" dirty="0" err="1"/>
                        <a:t>mids</a:t>
                      </a:r>
                      <a:r>
                        <a:rPr lang="en-US" sz="800" dirty="0"/>
                        <a:t>  for rock snares, high </a:t>
                      </a:r>
                      <a:r>
                        <a:rPr lang="en-US" sz="800" dirty="0" err="1"/>
                        <a:t>mids</a:t>
                      </a:r>
                      <a:r>
                        <a:rPr lang="en-US" sz="800" dirty="0"/>
                        <a:t> for hip hop.</a:t>
                      </a:r>
                      <a:endParaRPr lang="en-GB" sz="800" dirty="0"/>
                    </a:p>
                  </a:txBody>
                  <a:tcPr/>
                </a:tc>
                <a:tc>
                  <a:txBody>
                    <a:bodyPr/>
                    <a:lstStyle/>
                    <a:p>
                      <a:r>
                        <a:rPr lang="en-US" sz="800" dirty="0"/>
                        <a:t>High-pass filter. Boos high frequencies.</a:t>
                      </a:r>
                      <a:endParaRPr lang="en-GB" sz="800" dirty="0"/>
                    </a:p>
                  </a:txBody>
                  <a:tcPr/>
                </a:tc>
                <a:tc>
                  <a:txBody>
                    <a:bodyPr/>
                    <a:lstStyle/>
                    <a:p>
                      <a:r>
                        <a:rPr lang="en-US" sz="800" dirty="0"/>
                        <a:t>Low-pass</a:t>
                      </a:r>
                      <a:r>
                        <a:rPr lang="en-US" sz="800" baseline="0" dirty="0"/>
                        <a:t> filter. Boost low </a:t>
                      </a:r>
                      <a:r>
                        <a:rPr lang="en-US" sz="800" baseline="0" dirty="0" err="1"/>
                        <a:t>freqs</a:t>
                      </a:r>
                      <a:r>
                        <a:rPr lang="en-US" sz="800" baseline="0" dirty="0"/>
                        <a:t>.</a:t>
                      </a:r>
                      <a:endParaRPr lang="en-GB" sz="800" dirty="0"/>
                    </a:p>
                  </a:txBody>
                  <a:tcPr/>
                </a:tc>
                <a:tc>
                  <a:txBody>
                    <a:bodyPr/>
                    <a:lstStyle/>
                    <a:p>
                      <a:r>
                        <a:rPr lang="en-US" sz="800" dirty="0"/>
                        <a:t>Cut very low </a:t>
                      </a:r>
                      <a:r>
                        <a:rPr lang="en-US" sz="800" dirty="0" err="1"/>
                        <a:t>freqs</a:t>
                      </a:r>
                      <a:r>
                        <a:rPr lang="en-US" sz="800" dirty="0"/>
                        <a:t>. Boost/cut</a:t>
                      </a:r>
                      <a:r>
                        <a:rPr lang="en-US" sz="800" baseline="0" dirty="0"/>
                        <a:t> </a:t>
                      </a:r>
                      <a:r>
                        <a:rPr lang="en-US" sz="800" baseline="0" dirty="0" err="1"/>
                        <a:t>mids</a:t>
                      </a:r>
                      <a:r>
                        <a:rPr lang="en-US" sz="800" baseline="0" dirty="0"/>
                        <a:t> to get desired tone.</a:t>
                      </a:r>
                      <a:endParaRPr lang="en-GB" sz="800" dirty="0"/>
                    </a:p>
                  </a:txBody>
                  <a:tcPr/>
                </a:tc>
                <a:tc>
                  <a:txBody>
                    <a:bodyPr/>
                    <a:lstStyle/>
                    <a:p>
                      <a:r>
                        <a:rPr lang="en-US" sz="800" dirty="0"/>
                        <a:t>Listen to the instrument. What do you want to bring out?</a:t>
                      </a:r>
                      <a:endParaRPr lang="en-GB" sz="800" dirty="0"/>
                    </a:p>
                  </a:txBody>
                  <a:tcPr/>
                </a:tc>
                <a:extLst>
                  <a:ext uri="{0D108BD9-81ED-4DB2-BD59-A6C34878D82A}">
                    <a16:rowId xmlns:a16="http://schemas.microsoft.com/office/drawing/2014/main" val="1771446863"/>
                  </a:ext>
                </a:extLst>
              </a:tr>
            </a:tbl>
          </a:graphicData>
        </a:graphic>
      </p:graphicFrame>
      <p:pic>
        <p:nvPicPr>
          <p:cNvPr id="43" name="Picture 42"/>
          <p:cNvPicPr>
            <a:picLocks noChangeAspect="1"/>
          </p:cNvPicPr>
          <p:nvPr/>
        </p:nvPicPr>
        <p:blipFill>
          <a:blip r:embed="rId7"/>
          <a:stretch>
            <a:fillRect/>
          </a:stretch>
        </p:blipFill>
        <p:spPr>
          <a:xfrm>
            <a:off x="162633" y="4346438"/>
            <a:ext cx="2088522" cy="1546154"/>
          </a:xfrm>
          <a:prstGeom prst="rect">
            <a:avLst/>
          </a:prstGeom>
        </p:spPr>
      </p:pic>
      <p:sp>
        <p:nvSpPr>
          <p:cNvPr id="44" name="TextBox 43"/>
          <p:cNvSpPr txBox="1"/>
          <p:nvPr/>
        </p:nvSpPr>
        <p:spPr>
          <a:xfrm>
            <a:off x="2236647" y="4541106"/>
            <a:ext cx="967384" cy="1077218"/>
          </a:xfrm>
          <a:prstGeom prst="rect">
            <a:avLst/>
          </a:prstGeom>
          <a:noFill/>
        </p:spPr>
        <p:txBody>
          <a:bodyPr wrap="square" rtlCol="0">
            <a:spAutoFit/>
          </a:bodyPr>
          <a:lstStyle/>
          <a:p>
            <a:r>
              <a:rPr lang="en-US" sz="800" dirty="0"/>
              <a:t>Use </a:t>
            </a:r>
            <a:r>
              <a:rPr lang="en-US" sz="800" b="1" dirty="0"/>
              <a:t>filters</a:t>
            </a:r>
            <a:r>
              <a:rPr lang="en-US" sz="800" dirty="0"/>
              <a:t> (left) to enhance your audio.</a:t>
            </a:r>
          </a:p>
          <a:p>
            <a:endParaRPr lang="en-US" sz="800" dirty="0"/>
          </a:p>
          <a:p>
            <a:r>
              <a:rPr lang="en-US" sz="800" dirty="0"/>
              <a:t>Low-pass filters only let low frequencies through, etc.</a:t>
            </a:r>
            <a:endParaRPr lang="en-GB" sz="800" dirty="0"/>
          </a:p>
        </p:txBody>
      </p:sp>
      <p:sp>
        <p:nvSpPr>
          <p:cNvPr id="46" name="TextBox 45"/>
          <p:cNvSpPr txBox="1"/>
          <p:nvPr/>
        </p:nvSpPr>
        <p:spPr>
          <a:xfrm>
            <a:off x="4303016" y="596046"/>
            <a:ext cx="1027051" cy="400110"/>
          </a:xfrm>
          <a:prstGeom prst="rect">
            <a:avLst/>
          </a:prstGeom>
          <a:solidFill>
            <a:srgbClr val="92D050"/>
          </a:solidFill>
        </p:spPr>
        <p:txBody>
          <a:bodyPr wrap="square" rtlCol="0">
            <a:spAutoFit/>
          </a:bodyPr>
          <a:lstStyle/>
          <a:p>
            <a:r>
              <a:rPr lang="en-US" sz="2000" b="1" dirty="0"/>
              <a:t>MIXING</a:t>
            </a:r>
            <a:endParaRPr lang="en-GB" sz="2000" b="1" dirty="0"/>
          </a:p>
        </p:txBody>
      </p:sp>
      <p:cxnSp>
        <p:nvCxnSpPr>
          <p:cNvPr id="110" name="Straight Arrow Connector 109"/>
          <p:cNvCxnSpPr/>
          <p:nvPr/>
        </p:nvCxnSpPr>
        <p:spPr>
          <a:xfrm flipH="1">
            <a:off x="3693824" y="4702035"/>
            <a:ext cx="369732" cy="580840"/>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111" name="TextBox 110"/>
          <p:cNvSpPr txBox="1"/>
          <p:nvPr/>
        </p:nvSpPr>
        <p:spPr>
          <a:xfrm>
            <a:off x="3223888" y="4307442"/>
            <a:ext cx="2300307" cy="338554"/>
          </a:xfrm>
          <a:prstGeom prst="rect">
            <a:avLst/>
          </a:prstGeom>
          <a:noFill/>
        </p:spPr>
        <p:txBody>
          <a:bodyPr wrap="square" rtlCol="0">
            <a:spAutoFit/>
          </a:bodyPr>
          <a:lstStyle/>
          <a:p>
            <a:r>
              <a:rPr lang="en-US" sz="800" b="1" dirty="0"/>
              <a:t>Q</a:t>
            </a:r>
            <a:r>
              <a:rPr lang="en-US" sz="800" dirty="0"/>
              <a:t>: the </a:t>
            </a:r>
            <a:r>
              <a:rPr lang="en-US" sz="800" u="sng" dirty="0"/>
              <a:t>width</a:t>
            </a:r>
            <a:r>
              <a:rPr lang="en-US" sz="800" dirty="0"/>
              <a:t> of frequencies you boost or </a:t>
            </a:r>
            <a:r>
              <a:rPr lang="en-US" sz="800" b="1" dirty="0"/>
              <a:t>attenuate</a:t>
            </a:r>
            <a:r>
              <a:rPr lang="en-US" sz="800" dirty="0"/>
              <a:t> (reduce)</a:t>
            </a:r>
            <a:endParaRPr lang="en-GB" sz="800" dirty="0"/>
          </a:p>
        </p:txBody>
      </p:sp>
      <p:sp>
        <p:nvSpPr>
          <p:cNvPr id="112" name="TextBox 111">
            <a:extLst>
              <a:ext uri="{FF2B5EF4-FFF2-40B4-BE49-F238E27FC236}">
                <a16:creationId xmlns:a16="http://schemas.microsoft.com/office/drawing/2014/main" id="{0ED47094-940A-48E4-8FD5-187691821330}"/>
              </a:ext>
            </a:extLst>
          </p:cNvPr>
          <p:cNvSpPr txBox="1"/>
          <p:nvPr/>
        </p:nvSpPr>
        <p:spPr>
          <a:xfrm>
            <a:off x="5599671" y="1642577"/>
            <a:ext cx="3410014" cy="1692771"/>
          </a:xfrm>
          <a:prstGeom prst="rect">
            <a:avLst/>
          </a:prstGeom>
          <a:solidFill>
            <a:schemeClr val="accent1">
              <a:lumMod val="40000"/>
              <a:lumOff val="60000"/>
            </a:schemeClr>
          </a:solidFill>
        </p:spPr>
        <p:txBody>
          <a:bodyPr wrap="square" rtlCol="0">
            <a:spAutoFit/>
          </a:bodyPr>
          <a:lstStyle/>
          <a:p>
            <a:r>
              <a:rPr lang="en-US" sz="800" b="1" u="sng" dirty="0"/>
              <a:t>EFFECTS PLUG-INS</a:t>
            </a:r>
          </a:p>
          <a:p>
            <a:r>
              <a:rPr lang="en-US" sz="800" b="1" dirty="0"/>
              <a:t>Reverb: </a:t>
            </a:r>
            <a:r>
              <a:rPr lang="en-US" sz="800" dirty="0"/>
              <a:t>the sound of a larger room</a:t>
            </a:r>
          </a:p>
          <a:p>
            <a:r>
              <a:rPr lang="en-US" sz="800" b="1" dirty="0"/>
              <a:t>Delay: </a:t>
            </a:r>
            <a:r>
              <a:rPr lang="en-US" sz="800" dirty="0"/>
              <a:t>echo</a:t>
            </a:r>
          </a:p>
          <a:p>
            <a:r>
              <a:rPr lang="en-US" sz="800" b="1" dirty="0"/>
              <a:t>Chorus: </a:t>
            </a:r>
            <a:r>
              <a:rPr lang="en-US" sz="800" dirty="0"/>
              <a:t>created by having two versions of the same audio, one at a slightly different pitch. Creates that underwater sound</a:t>
            </a:r>
          </a:p>
          <a:p>
            <a:r>
              <a:rPr lang="en-US" sz="800" b="1" dirty="0"/>
              <a:t>Flanging: </a:t>
            </a:r>
            <a:r>
              <a:rPr lang="en-US" sz="800" dirty="0"/>
              <a:t>created by having two versions of the same audio, one slightly out of sync. Creates that ‘</a:t>
            </a:r>
            <a:r>
              <a:rPr lang="en-US" sz="800" dirty="0" err="1"/>
              <a:t>aeroplane</a:t>
            </a:r>
            <a:r>
              <a:rPr lang="en-US" sz="800" dirty="0"/>
              <a:t> taking off’ sound</a:t>
            </a:r>
          </a:p>
          <a:p>
            <a:r>
              <a:rPr lang="en-US" sz="800" b="1" dirty="0"/>
              <a:t>Phasing: </a:t>
            </a:r>
            <a:r>
              <a:rPr lang="en-US" sz="800" dirty="0"/>
              <a:t>filters peaks and troughs into the frequency spectrum, sounds similar to flange</a:t>
            </a:r>
          </a:p>
          <a:p>
            <a:r>
              <a:rPr lang="en-US" sz="800" b="1" dirty="0"/>
              <a:t>Wah-wah: </a:t>
            </a:r>
            <a:r>
              <a:rPr lang="en-US" sz="800" dirty="0"/>
              <a:t>a filter effect used a lot in funk, disco and rock music</a:t>
            </a:r>
          </a:p>
          <a:p>
            <a:r>
              <a:rPr lang="en-US" sz="800" b="1" dirty="0"/>
              <a:t>Amp simulation: </a:t>
            </a:r>
            <a:r>
              <a:rPr lang="en-US" sz="800" dirty="0"/>
              <a:t>Inbuilt features of DAWs and some amps that create the sound of other amplifiers</a:t>
            </a:r>
          </a:p>
          <a:p>
            <a:r>
              <a:rPr lang="en-US" sz="800" b="1" dirty="0"/>
              <a:t>Overdrive: </a:t>
            </a:r>
            <a:r>
              <a:rPr lang="en-US" sz="800" dirty="0"/>
              <a:t>A distortion effect</a:t>
            </a:r>
            <a:endParaRPr lang="en-GB" sz="800" dirty="0"/>
          </a:p>
        </p:txBody>
      </p:sp>
      <p:pic>
        <p:nvPicPr>
          <p:cNvPr id="117" name="Picture 116"/>
          <p:cNvPicPr>
            <a:picLocks noChangeAspect="1"/>
          </p:cNvPicPr>
          <p:nvPr/>
        </p:nvPicPr>
        <p:blipFill>
          <a:blip r:embed="rId8"/>
          <a:stretch>
            <a:fillRect/>
          </a:stretch>
        </p:blipFill>
        <p:spPr>
          <a:xfrm>
            <a:off x="3223888" y="2542812"/>
            <a:ext cx="419127" cy="1491125"/>
          </a:xfrm>
          <a:prstGeom prst="rect">
            <a:avLst/>
          </a:prstGeom>
        </p:spPr>
      </p:pic>
      <p:sp>
        <p:nvSpPr>
          <p:cNvPr id="118" name="TextBox 117"/>
          <p:cNvSpPr txBox="1"/>
          <p:nvPr/>
        </p:nvSpPr>
        <p:spPr>
          <a:xfrm>
            <a:off x="3804669" y="2556135"/>
            <a:ext cx="1735950" cy="1077218"/>
          </a:xfrm>
          <a:prstGeom prst="rect">
            <a:avLst/>
          </a:prstGeom>
          <a:noFill/>
        </p:spPr>
        <p:txBody>
          <a:bodyPr wrap="square" rtlCol="0">
            <a:spAutoFit/>
          </a:bodyPr>
          <a:lstStyle/>
          <a:p>
            <a:r>
              <a:rPr lang="en-US" sz="800" b="1" u="sng" dirty="0"/>
              <a:t>Connections</a:t>
            </a:r>
          </a:p>
          <a:p>
            <a:r>
              <a:rPr lang="en-US" sz="800" b="1" dirty="0"/>
              <a:t>Inserts: </a:t>
            </a:r>
            <a:r>
              <a:rPr lang="en-US" sz="800" dirty="0"/>
              <a:t>You can ‘insert’ plug-ins directly to the channel you want</a:t>
            </a:r>
          </a:p>
          <a:p>
            <a:endParaRPr lang="en-US" sz="800" dirty="0"/>
          </a:p>
          <a:p>
            <a:r>
              <a:rPr lang="en-US" sz="800" b="1" dirty="0"/>
              <a:t>Auxiliaries/bus: </a:t>
            </a:r>
            <a:r>
              <a:rPr lang="en-US" sz="800" dirty="0"/>
              <a:t>Instead of inserting a plug-in, you can set up a bus or auxiliary channel with a plug-in on it, and ‘send’ signal to that bus.</a:t>
            </a:r>
            <a:endParaRPr lang="en-GB" sz="800" dirty="0"/>
          </a:p>
        </p:txBody>
      </p:sp>
      <p:cxnSp>
        <p:nvCxnSpPr>
          <p:cNvPr id="119" name="Straight Arrow Connector 118"/>
          <p:cNvCxnSpPr/>
          <p:nvPr/>
        </p:nvCxnSpPr>
        <p:spPr>
          <a:xfrm flipH="1" flipV="1">
            <a:off x="3619527" y="2830467"/>
            <a:ext cx="250885" cy="33762"/>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122" name="Straight Arrow Connector 121"/>
          <p:cNvCxnSpPr/>
          <p:nvPr/>
        </p:nvCxnSpPr>
        <p:spPr>
          <a:xfrm flipH="1">
            <a:off x="3598401" y="3397417"/>
            <a:ext cx="206268" cy="147123"/>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sp>
        <p:nvSpPr>
          <p:cNvPr id="126" name="Rectangle 125"/>
          <p:cNvSpPr/>
          <p:nvPr/>
        </p:nvSpPr>
        <p:spPr>
          <a:xfrm>
            <a:off x="5638075" y="3393005"/>
            <a:ext cx="3417025" cy="6354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t>Monitoring tips</a:t>
            </a:r>
          </a:p>
          <a:p>
            <a:pPr marL="171450" indent="-171450">
              <a:buFont typeface="Arial" panose="020B0604020202020204" pitchFamily="34" charset="0"/>
              <a:buChar char="•"/>
            </a:pPr>
            <a:r>
              <a:rPr lang="en-US" sz="800" dirty="0"/>
              <a:t>Use your headphones when panning to get an accurate stereo image</a:t>
            </a:r>
          </a:p>
          <a:p>
            <a:pPr marL="171450" indent="-171450">
              <a:buFont typeface="Arial" panose="020B0604020202020204" pitchFamily="34" charset="0"/>
              <a:buChar char="•"/>
            </a:pPr>
            <a:r>
              <a:rPr lang="en-US" sz="800" dirty="0"/>
              <a:t>Listen to a range of speakers (near-field, main, phone, whatever!)</a:t>
            </a:r>
          </a:p>
          <a:p>
            <a:pPr marL="171450" indent="-171450">
              <a:buFont typeface="Arial" panose="020B0604020202020204" pitchFamily="34" charset="0"/>
              <a:buChar char="•"/>
            </a:pPr>
            <a:r>
              <a:rPr lang="en-US" sz="800" dirty="0"/>
              <a:t>Listen to reference material (similar songs) to get an idea how you want it to sound.</a:t>
            </a:r>
          </a:p>
        </p:txBody>
      </p:sp>
      <p:sp>
        <p:nvSpPr>
          <p:cNvPr id="54" name="TextBox 53">
            <a:extLst>
              <a:ext uri="{FF2B5EF4-FFF2-40B4-BE49-F238E27FC236}">
                <a16:creationId xmlns:a16="http://schemas.microsoft.com/office/drawing/2014/main" id="{B93F9D0B-C3D3-4BCF-9432-5D9C4CE34EC4}"/>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31</a:t>
            </a:r>
          </a:p>
        </p:txBody>
      </p:sp>
    </p:spTree>
    <p:extLst>
      <p:ext uri="{BB962C8B-B14F-4D97-AF65-F5344CB8AC3E}">
        <p14:creationId xmlns:p14="http://schemas.microsoft.com/office/powerpoint/2010/main" val="2284914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ectangle 53"/>
          <p:cNvSpPr/>
          <p:nvPr/>
        </p:nvSpPr>
        <p:spPr>
          <a:xfrm>
            <a:off x="33845" y="167108"/>
            <a:ext cx="8980370" cy="797674"/>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TextBox 54"/>
          <p:cNvSpPr txBox="1"/>
          <p:nvPr/>
        </p:nvSpPr>
        <p:spPr>
          <a:xfrm>
            <a:off x="148342" y="410053"/>
            <a:ext cx="2003474" cy="307777"/>
          </a:xfrm>
          <a:prstGeom prst="rect">
            <a:avLst/>
          </a:prstGeom>
          <a:noFill/>
        </p:spPr>
        <p:txBody>
          <a:bodyPr wrap="square" rtlCol="0">
            <a:spAutoFit/>
          </a:bodyPr>
          <a:lstStyle/>
          <a:p>
            <a:r>
              <a:rPr lang="en-US" sz="1400" b="1" dirty="0"/>
              <a:t>Exporting audio files</a:t>
            </a:r>
            <a:endParaRPr lang="en-GB" sz="1400" b="1" dirty="0"/>
          </a:p>
        </p:txBody>
      </p:sp>
      <p:pic>
        <p:nvPicPr>
          <p:cNvPr id="56" name="Picture 55"/>
          <p:cNvPicPr>
            <a:picLocks noChangeAspect="1"/>
          </p:cNvPicPr>
          <p:nvPr/>
        </p:nvPicPr>
        <p:blipFill>
          <a:blip r:embed="rId2"/>
          <a:stretch>
            <a:fillRect/>
          </a:stretch>
        </p:blipFill>
        <p:spPr>
          <a:xfrm>
            <a:off x="1954058" y="477667"/>
            <a:ext cx="409441" cy="263801"/>
          </a:xfrm>
          <a:prstGeom prst="rect">
            <a:avLst/>
          </a:prstGeom>
        </p:spPr>
      </p:pic>
      <p:pic>
        <p:nvPicPr>
          <p:cNvPr id="57" name="Picture 56"/>
          <p:cNvPicPr>
            <a:picLocks noChangeAspect="1"/>
          </p:cNvPicPr>
          <p:nvPr/>
        </p:nvPicPr>
        <p:blipFill>
          <a:blip r:embed="rId3"/>
          <a:stretch>
            <a:fillRect/>
          </a:stretch>
        </p:blipFill>
        <p:spPr>
          <a:xfrm>
            <a:off x="3974856" y="377674"/>
            <a:ext cx="293291" cy="363794"/>
          </a:xfrm>
          <a:prstGeom prst="rect">
            <a:avLst/>
          </a:prstGeom>
        </p:spPr>
      </p:pic>
      <p:sp>
        <p:nvSpPr>
          <p:cNvPr id="58" name="TextBox 57"/>
          <p:cNvSpPr txBox="1"/>
          <p:nvPr/>
        </p:nvSpPr>
        <p:spPr>
          <a:xfrm>
            <a:off x="2583278" y="267891"/>
            <a:ext cx="1391578" cy="707886"/>
          </a:xfrm>
          <a:prstGeom prst="rect">
            <a:avLst/>
          </a:prstGeom>
          <a:noFill/>
        </p:spPr>
        <p:txBody>
          <a:bodyPr wrap="square" rtlCol="0">
            <a:spAutoFit/>
          </a:bodyPr>
          <a:lstStyle/>
          <a:p>
            <a:r>
              <a:rPr lang="en-US" sz="1000" b="1" dirty="0"/>
              <a:t>MP3: </a:t>
            </a:r>
            <a:r>
              <a:rPr lang="en-US" sz="1000" dirty="0" err="1"/>
              <a:t>Lossy</a:t>
            </a:r>
            <a:r>
              <a:rPr lang="en-US" sz="1000" dirty="0"/>
              <a:t>, compressed audio. Pro: Small files,</a:t>
            </a:r>
          </a:p>
          <a:p>
            <a:r>
              <a:rPr lang="en-US" sz="1000" dirty="0"/>
              <a:t>Con: worse quality.</a:t>
            </a:r>
            <a:endParaRPr lang="en-GB" sz="1000" dirty="0"/>
          </a:p>
        </p:txBody>
      </p:sp>
      <p:sp>
        <p:nvSpPr>
          <p:cNvPr id="59" name="TextBox 58"/>
          <p:cNvSpPr txBox="1"/>
          <p:nvPr/>
        </p:nvSpPr>
        <p:spPr>
          <a:xfrm>
            <a:off x="4371779" y="277527"/>
            <a:ext cx="1813187" cy="707886"/>
          </a:xfrm>
          <a:prstGeom prst="rect">
            <a:avLst/>
          </a:prstGeom>
          <a:noFill/>
        </p:spPr>
        <p:txBody>
          <a:bodyPr wrap="square" rtlCol="0">
            <a:spAutoFit/>
          </a:bodyPr>
          <a:lstStyle/>
          <a:p>
            <a:r>
              <a:rPr lang="en-US" sz="1000" b="1" dirty="0"/>
              <a:t>WAV/AIFF: </a:t>
            </a:r>
            <a:r>
              <a:rPr lang="en-US" sz="1000" dirty="0" err="1"/>
              <a:t>Lossless,uncompressed</a:t>
            </a:r>
            <a:r>
              <a:rPr lang="en-US" sz="1000" dirty="0"/>
              <a:t> audio.  </a:t>
            </a:r>
          </a:p>
          <a:p>
            <a:r>
              <a:rPr lang="en-US" sz="1000" dirty="0"/>
              <a:t>Pro: Better quality</a:t>
            </a:r>
          </a:p>
          <a:p>
            <a:r>
              <a:rPr lang="en-US" sz="1000" dirty="0"/>
              <a:t>Con: lower quality</a:t>
            </a:r>
            <a:endParaRPr lang="en-GB" sz="1000" dirty="0"/>
          </a:p>
        </p:txBody>
      </p:sp>
      <p:sp>
        <p:nvSpPr>
          <p:cNvPr id="60" name="TextBox 59"/>
          <p:cNvSpPr txBox="1"/>
          <p:nvPr/>
        </p:nvSpPr>
        <p:spPr>
          <a:xfrm>
            <a:off x="6060268" y="200644"/>
            <a:ext cx="3083732" cy="707886"/>
          </a:xfrm>
          <a:prstGeom prst="rect">
            <a:avLst/>
          </a:prstGeom>
          <a:noFill/>
        </p:spPr>
        <p:txBody>
          <a:bodyPr wrap="square" rtlCol="0">
            <a:spAutoFit/>
          </a:bodyPr>
          <a:lstStyle/>
          <a:p>
            <a:r>
              <a:rPr lang="en-US" sz="1000" b="1" dirty="0"/>
              <a:t>Sample rate: </a:t>
            </a:r>
            <a:r>
              <a:rPr lang="en-US" sz="1000" dirty="0"/>
              <a:t>the number of samples taken per second. 44.1kHz is the minimum needed</a:t>
            </a:r>
          </a:p>
          <a:p>
            <a:r>
              <a:rPr lang="en-US" sz="1000" b="1" dirty="0"/>
              <a:t>Bit depth</a:t>
            </a:r>
            <a:r>
              <a:rPr lang="en-US" sz="1000" dirty="0"/>
              <a:t>: the range of amplitude values available. 16, 24 and 32-bit are common. The bigger the better.</a:t>
            </a:r>
            <a:endParaRPr lang="en-GB" sz="1000" dirty="0"/>
          </a:p>
        </p:txBody>
      </p:sp>
      <p:sp>
        <p:nvSpPr>
          <p:cNvPr id="2" name="TextBox 1"/>
          <p:cNvSpPr txBox="1"/>
          <p:nvPr/>
        </p:nvSpPr>
        <p:spPr>
          <a:xfrm>
            <a:off x="148342" y="1175348"/>
            <a:ext cx="6485206" cy="2677656"/>
          </a:xfrm>
          <a:prstGeom prst="rect">
            <a:avLst/>
          </a:prstGeom>
          <a:noFill/>
        </p:spPr>
        <p:txBody>
          <a:bodyPr wrap="square" rtlCol="0">
            <a:spAutoFit/>
          </a:bodyPr>
          <a:lstStyle/>
          <a:p>
            <a:r>
              <a:rPr lang="en-US" sz="1400" b="1" dirty="0"/>
              <a:t>How to export a mix in </a:t>
            </a:r>
            <a:r>
              <a:rPr lang="en-US" sz="1400" b="1" dirty="0" err="1"/>
              <a:t>Mixcraft</a:t>
            </a:r>
            <a:r>
              <a:rPr lang="en-US" sz="1400" b="1" dirty="0"/>
              <a:t>:</a:t>
            </a:r>
          </a:p>
          <a:p>
            <a:pPr marL="285750" indent="-285750">
              <a:buFont typeface="Arial" panose="020B0604020202020204" pitchFamily="34" charset="0"/>
              <a:buChar char="•"/>
            </a:pPr>
            <a:r>
              <a:rPr lang="en-US" sz="1400" dirty="0"/>
              <a:t>Put your </a:t>
            </a:r>
            <a:r>
              <a:rPr lang="en-US" sz="1400" dirty="0" err="1"/>
              <a:t>playhead</a:t>
            </a:r>
            <a:r>
              <a:rPr lang="en-US" sz="1400" dirty="0"/>
              <a:t> at the beginning of your track and create a loop lasting the exact duration you want</a:t>
            </a:r>
          </a:p>
          <a:p>
            <a:pPr marL="285750" indent="-285750">
              <a:buFont typeface="Arial" panose="020B0604020202020204" pitchFamily="34" charset="0"/>
              <a:buChar char="•"/>
            </a:pPr>
            <a:r>
              <a:rPr lang="en-US" sz="1400" b="1" dirty="0"/>
              <a:t>Check your mix by listening to it</a:t>
            </a:r>
            <a:r>
              <a:rPr lang="en-US" sz="1400" dirty="0"/>
              <a:t>: make sure there’s no distortion, the ending isn’t too long etc.</a:t>
            </a:r>
            <a:endParaRPr lang="en-GB" sz="1400" b="1" dirty="0"/>
          </a:p>
          <a:p>
            <a:pPr marL="285750" indent="-285750">
              <a:buFont typeface="Arial" panose="020B0604020202020204" pitchFamily="34" charset="0"/>
              <a:buChar char="•"/>
            </a:pPr>
            <a:r>
              <a:rPr lang="en-US" sz="1400" dirty="0"/>
              <a:t>At the top of the screen, go to Share &gt; Export song to disk.</a:t>
            </a:r>
          </a:p>
          <a:p>
            <a:pPr marL="285750" indent="-285750">
              <a:buFont typeface="Arial" panose="020B0604020202020204" pitchFamily="34" charset="0"/>
              <a:buChar char="•"/>
            </a:pPr>
            <a:r>
              <a:rPr lang="en-US" sz="1400" dirty="0"/>
              <a:t>Rename your file</a:t>
            </a:r>
          </a:p>
          <a:p>
            <a:pPr marL="285750" indent="-285750">
              <a:buFont typeface="Arial" panose="020B0604020202020204" pitchFamily="34" charset="0"/>
              <a:buChar char="•"/>
            </a:pPr>
            <a:r>
              <a:rPr lang="en-US" sz="1400" dirty="0"/>
              <a:t>Save it to an easy to access area (e.g. desktop)</a:t>
            </a:r>
          </a:p>
          <a:p>
            <a:pPr marL="285750" indent="-285750">
              <a:buFont typeface="Arial" panose="020B0604020202020204" pitchFamily="34" charset="0"/>
              <a:buChar char="•"/>
            </a:pPr>
            <a:r>
              <a:rPr lang="en-US" sz="1400" dirty="0"/>
              <a:t>Make sure you choose the file type you want (WAV, MP3 etc.)</a:t>
            </a:r>
          </a:p>
          <a:p>
            <a:pPr marL="285750" indent="-285750">
              <a:buFont typeface="Arial" panose="020B0604020202020204" pitchFamily="34" charset="0"/>
              <a:buChar char="•"/>
            </a:pPr>
            <a:r>
              <a:rPr lang="en-US" sz="1400" dirty="0"/>
              <a:t>Select the correct bit depth</a:t>
            </a:r>
          </a:p>
          <a:p>
            <a:pPr marL="285750" indent="-285750">
              <a:buFont typeface="Arial" panose="020B0604020202020204" pitchFamily="34" charset="0"/>
              <a:buChar char="•"/>
            </a:pPr>
            <a:r>
              <a:rPr lang="en-US" sz="1400" dirty="0"/>
              <a:t>Export.</a:t>
            </a:r>
          </a:p>
          <a:p>
            <a:pPr marL="285750" indent="-285750">
              <a:buFont typeface="Arial" panose="020B0604020202020204" pitchFamily="34" charset="0"/>
              <a:buChar char="•"/>
            </a:pPr>
            <a:r>
              <a:rPr lang="en-US" sz="1400" dirty="0"/>
              <a:t>Check your exported audio file for errors!</a:t>
            </a:r>
          </a:p>
        </p:txBody>
      </p:sp>
      <p:sp>
        <p:nvSpPr>
          <p:cNvPr id="11" name="TextBox 10">
            <a:extLst>
              <a:ext uri="{FF2B5EF4-FFF2-40B4-BE49-F238E27FC236}">
                <a16:creationId xmlns:a16="http://schemas.microsoft.com/office/drawing/2014/main" id="{96836FCD-25E4-4C34-9AFE-1EDDC0984BEE}"/>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32</a:t>
            </a:r>
          </a:p>
        </p:txBody>
      </p:sp>
    </p:spTree>
    <p:extLst>
      <p:ext uri="{BB962C8B-B14F-4D97-AF65-F5344CB8AC3E}">
        <p14:creationId xmlns:p14="http://schemas.microsoft.com/office/powerpoint/2010/main" val="15943538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10789" y="902023"/>
            <a:ext cx="6397535" cy="555478"/>
          </a:xfrm>
        </p:spPr>
        <p:txBody>
          <a:bodyPr>
            <a:normAutofit/>
          </a:bodyPr>
          <a:lstStyle/>
          <a:p>
            <a:r>
              <a:rPr lang="en-US" sz="2700" dirty="0"/>
              <a:t>Mixing Knowledge </a:t>
            </a:r>
            <a:r>
              <a:rPr lang="en-US" sz="2700" dirty="0" err="1"/>
              <a:t>Organiser</a:t>
            </a:r>
            <a:endParaRPr lang="en-GB" sz="2700" dirty="0"/>
          </a:p>
        </p:txBody>
      </p:sp>
      <p:graphicFrame>
        <p:nvGraphicFramePr>
          <p:cNvPr id="5" name="Table 4"/>
          <p:cNvGraphicFramePr>
            <a:graphicFrameLocks noGrp="1"/>
          </p:cNvGraphicFramePr>
          <p:nvPr/>
        </p:nvGraphicFramePr>
        <p:xfrm>
          <a:off x="306976" y="2451819"/>
          <a:ext cx="8432076" cy="3573780"/>
        </p:xfrm>
        <a:graphic>
          <a:graphicData uri="http://schemas.openxmlformats.org/drawingml/2006/table">
            <a:tbl>
              <a:tblPr firstRow="1" bandRow="1">
                <a:tableStyleId>{5C22544A-7EE6-4342-B048-85BDC9FD1C3A}</a:tableStyleId>
              </a:tblPr>
              <a:tblGrid>
                <a:gridCol w="976450">
                  <a:extLst>
                    <a:ext uri="{9D8B030D-6E8A-4147-A177-3AD203B41FA5}">
                      <a16:colId xmlns:a16="http://schemas.microsoft.com/office/drawing/2014/main" val="808092439"/>
                    </a:ext>
                  </a:extLst>
                </a:gridCol>
                <a:gridCol w="1185455">
                  <a:extLst>
                    <a:ext uri="{9D8B030D-6E8A-4147-A177-3AD203B41FA5}">
                      <a16:colId xmlns:a16="http://schemas.microsoft.com/office/drawing/2014/main" val="22186037"/>
                    </a:ext>
                  </a:extLst>
                </a:gridCol>
                <a:gridCol w="1393257">
                  <a:extLst>
                    <a:ext uri="{9D8B030D-6E8A-4147-A177-3AD203B41FA5}">
                      <a16:colId xmlns:a16="http://schemas.microsoft.com/office/drawing/2014/main" val="2669148950"/>
                    </a:ext>
                  </a:extLst>
                </a:gridCol>
                <a:gridCol w="1594871">
                  <a:extLst>
                    <a:ext uri="{9D8B030D-6E8A-4147-A177-3AD203B41FA5}">
                      <a16:colId xmlns:a16="http://schemas.microsoft.com/office/drawing/2014/main" val="1549687543"/>
                    </a:ext>
                  </a:extLst>
                </a:gridCol>
                <a:gridCol w="1694906">
                  <a:extLst>
                    <a:ext uri="{9D8B030D-6E8A-4147-A177-3AD203B41FA5}">
                      <a16:colId xmlns:a16="http://schemas.microsoft.com/office/drawing/2014/main" val="1809794819"/>
                    </a:ext>
                  </a:extLst>
                </a:gridCol>
                <a:gridCol w="1587137">
                  <a:extLst>
                    <a:ext uri="{9D8B030D-6E8A-4147-A177-3AD203B41FA5}">
                      <a16:colId xmlns:a16="http://schemas.microsoft.com/office/drawing/2014/main" val="1721952396"/>
                    </a:ext>
                  </a:extLst>
                </a:gridCol>
              </a:tblGrid>
              <a:tr h="278130">
                <a:tc>
                  <a:txBody>
                    <a:bodyPr/>
                    <a:lstStyle/>
                    <a:p>
                      <a:r>
                        <a:rPr lang="en-US" sz="1400" dirty="0"/>
                        <a:t>Instrument</a:t>
                      </a:r>
                      <a:endParaRPr lang="en-GB" sz="1400" dirty="0"/>
                    </a:p>
                  </a:txBody>
                  <a:tcPr marL="68580" marR="68580" marT="34290" marB="34290"/>
                </a:tc>
                <a:tc>
                  <a:txBody>
                    <a:bodyPr/>
                    <a:lstStyle/>
                    <a:p>
                      <a:r>
                        <a:rPr lang="en-US" sz="1400" dirty="0"/>
                        <a:t>Panning</a:t>
                      </a:r>
                      <a:endParaRPr lang="en-GB" sz="1400" dirty="0"/>
                    </a:p>
                  </a:txBody>
                  <a:tcPr marL="68580" marR="68580" marT="34290" marB="34290"/>
                </a:tc>
                <a:tc>
                  <a:txBody>
                    <a:bodyPr/>
                    <a:lstStyle/>
                    <a:p>
                      <a:r>
                        <a:rPr lang="en-US" sz="1400" dirty="0"/>
                        <a:t>Gating</a:t>
                      </a:r>
                      <a:endParaRPr lang="en-GB" sz="1400" dirty="0"/>
                    </a:p>
                  </a:txBody>
                  <a:tcPr marL="68580" marR="68580" marT="34290" marB="34290"/>
                </a:tc>
                <a:tc>
                  <a:txBody>
                    <a:bodyPr/>
                    <a:lstStyle/>
                    <a:p>
                      <a:r>
                        <a:rPr lang="en-US" sz="1400" dirty="0"/>
                        <a:t>EQ</a:t>
                      </a:r>
                      <a:endParaRPr lang="en-GB" sz="1400" dirty="0"/>
                    </a:p>
                  </a:txBody>
                  <a:tcPr marL="68580" marR="68580" marT="34290" marB="34290"/>
                </a:tc>
                <a:tc>
                  <a:txBody>
                    <a:bodyPr/>
                    <a:lstStyle/>
                    <a:p>
                      <a:r>
                        <a:rPr lang="en-US" sz="1400" dirty="0"/>
                        <a:t>Compression</a:t>
                      </a:r>
                      <a:endParaRPr lang="en-GB" sz="1400" dirty="0"/>
                    </a:p>
                  </a:txBody>
                  <a:tcPr marL="68580" marR="68580" marT="34290" marB="34290"/>
                </a:tc>
                <a:tc>
                  <a:txBody>
                    <a:bodyPr/>
                    <a:lstStyle/>
                    <a:p>
                      <a:r>
                        <a:rPr lang="en-US" sz="1400" dirty="0"/>
                        <a:t>Reverb</a:t>
                      </a:r>
                      <a:endParaRPr lang="en-GB" sz="1400" dirty="0"/>
                    </a:p>
                  </a:txBody>
                  <a:tcPr marL="68580" marR="68580" marT="34290" marB="34290"/>
                </a:tc>
                <a:extLst>
                  <a:ext uri="{0D108BD9-81ED-4DB2-BD59-A6C34878D82A}">
                    <a16:rowId xmlns:a16="http://schemas.microsoft.com/office/drawing/2014/main" val="3740920075"/>
                  </a:ext>
                </a:extLst>
              </a:tr>
              <a:tr h="868680">
                <a:tc>
                  <a:txBody>
                    <a:bodyPr/>
                    <a:lstStyle/>
                    <a:p>
                      <a:r>
                        <a:rPr lang="en-US" sz="1400" dirty="0"/>
                        <a:t>Kick</a:t>
                      </a:r>
                      <a:endParaRPr lang="en-GB" sz="1400" dirty="0"/>
                    </a:p>
                  </a:txBody>
                  <a:tcPr marL="68580" marR="68580" marT="34290" marB="34290"/>
                </a:tc>
                <a:tc>
                  <a:txBody>
                    <a:bodyPr/>
                    <a:lstStyle/>
                    <a:p>
                      <a:r>
                        <a:rPr lang="en-US" sz="1100" dirty="0"/>
                        <a:t>Almost</a:t>
                      </a:r>
                      <a:r>
                        <a:rPr lang="en-US" sz="1100" baseline="0" dirty="0"/>
                        <a:t> always</a:t>
                      </a:r>
                      <a:r>
                        <a:rPr lang="en-US" sz="1100" dirty="0"/>
                        <a:t> panned </a:t>
                      </a:r>
                      <a:r>
                        <a:rPr lang="en-US" sz="1100" dirty="0" err="1"/>
                        <a:t>centre</a:t>
                      </a:r>
                      <a:r>
                        <a:rPr lang="en-US" sz="1100" dirty="0"/>
                        <a:t>, but there are no rules!</a:t>
                      </a:r>
                      <a:endParaRPr lang="en-GB" sz="1100" dirty="0"/>
                    </a:p>
                  </a:txBody>
                  <a:tcPr marL="68580" marR="68580" marT="34290" marB="34290"/>
                </a:tc>
                <a:tc>
                  <a:txBody>
                    <a:bodyPr/>
                    <a:lstStyle/>
                    <a:p>
                      <a:r>
                        <a:rPr lang="en-US" sz="1100" dirty="0"/>
                        <a:t>Do</a:t>
                      </a:r>
                      <a:r>
                        <a:rPr lang="en-US" sz="1100" baseline="0" dirty="0"/>
                        <a:t> you want all those other drums in the background? </a:t>
                      </a:r>
                      <a:endParaRPr lang="en-GB" sz="1100" dirty="0"/>
                    </a:p>
                  </a:txBody>
                  <a:tcPr marL="68580" marR="68580" marT="34290" marB="34290"/>
                </a:tc>
                <a:tc>
                  <a:txBody>
                    <a:bodyPr/>
                    <a:lstStyle/>
                    <a:p>
                      <a:r>
                        <a:rPr lang="en-US" sz="1100" dirty="0"/>
                        <a:t>The kick drum is a very </a:t>
                      </a:r>
                      <a:r>
                        <a:rPr lang="en-US" sz="1100" dirty="0" err="1"/>
                        <a:t>bassy</a:t>
                      </a:r>
                      <a:r>
                        <a:rPr lang="en-US" sz="1100" dirty="0"/>
                        <a:t> instrument</a:t>
                      </a:r>
                      <a:r>
                        <a:rPr lang="en-US" sz="1100" baseline="0" dirty="0"/>
                        <a:t> – do you want to </a:t>
                      </a:r>
                      <a:r>
                        <a:rPr lang="en-US" sz="1100" baseline="0" dirty="0" err="1"/>
                        <a:t>emphasise</a:t>
                      </a:r>
                      <a:r>
                        <a:rPr lang="en-US" sz="1100" baseline="0" dirty="0"/>
                        <a:t>?</a:t>
                      </a:r>
                      <a:endParaRPr lang="en-GB" sz="1100" dirty="0"/>
                    </a:p>
                  </a:txBody>
                  <a:tcPr marL="68580" marR="68580" marT="34290" marB="34290"/>
                </a:tc>
                <a:tc>
                  <a:txBody>
                    <a:bodyPr/>
                    <a:lstStyle/>
                    <a:p>
                      <a:r>
                        <a:rPr lang="en-US" sz="1100" dirty="0"/>
                        <a:t>Do</a:t>
                      </a:r>
                      <a:r>
                        <a:rPr lang="en-US" sz="1100" baseline="0" dirty="0"/>
                        <a:t> you want the drum to sound consistently the same volume? Compression can make the drum sound more solid.</a:t>
                      </a:r>
                      <a:endParaRPr lang="en-GB" sz="1100" dirty="0"/>
                    </a:p>
                  </a:txBody>
                  <a:tcPr marL="68580" marR="68580" marT="34290" marB="34290"/>
                </a:tc>
                <a:tc>
                  <a:txBody>
                    <a:bodyPr/>
                    <a:lstStyle/>
                    <a:p>
                      <a:endParaRPr lang="en-GB" sz="1400" dirty="0"/>
                    </a:p>
                  </a:txBody>
                  <a:tcPr marL="68580" marR="68580" marT="34290" marB="34290"/>
                </a:tc>
                <a:extLst>
                  <a:ext uri="{0D108BD9-81ED-4DB2-BD59-A6C34878D82A}">
                    <a16:rowId xmlns:a16="http://schemas.microsoft.com/office/drawing/2014/main" val="2609490965"/>
                  </a:ext>
                </a:extLst>
              </a:tr>
              <a:tr h="708660">
                <a:tc>
                  <a:txBody>
                    <a:bodyPr/>
                    <a:lstStyle/>
                    <a:p>
                      <a:r>
                        <a:rPr lang="en-US" sz="1400" dirty="0"/>
                        <a:t>Snare</a:t>
                      </a:r>
                      <a:endParaRPr lang="en-GB" sz="1400" dirty="0"/>
                    </a:p>
                  </a:txBody>
                  <a:tcPr marL="68580" marR="68580" marT="34290" marB="34290"/>
                </a:tc>
                <a:tc>
                  <a:txBody>
                    <a:bodyPr/>
                    <a:lstStyle/>
                    <a:p>
                      <a:r>
                        <a:rPr lang="en-US" sz="1100" dirty="0"/>
                        <a:t>Mixing engineers usually replicate the drum kit</a:t>
                      </a:r>
                      <a:endParaRPr lang="en-GB" sz="1100" dirty="0"/>
                    </a:p>
                  </a:txBody>
                  <a:tcPr marL="68580" marR="68580" marT="34290" marB="34290"/>
                </a:tc>
                <a:tc>
                  <a:txBody>
                    <a:bodyPr/>
                    <a:lstStyle/>
                    <a:p>
                      <a:r>
                        <a:rPr lang="en-US" sz="1100" dirty="0"/>
                        <a:t>See above. Would</a:t>
                      </a:r>
                      <a:r>
                        <a:rPr lang="en-US" sz="1100" baseline="0" dirty="0"/>
                        <a:t> gating help you EQ and compress the snare?</a:t>
                      </a:r>
                      <a:endParaRPr lang="en-GB" sz="1100" dirty="0"/>
                    </a:p>
                  </a:txBody>
                  <a:tcPr marL="68580" marR="68580" marT="34290" marB="34290"/>
                </a:tc>
                <a:tc>
                  <a:txBody>
                    <a:bodyPr/>
                    <a:lstStyle/>
                    <a:p>
                      <a:r>
                        <a:rPr lang="en-US" sz="1100" dirty="0"/>
                        <a:t>Do you really need low frequencies? Which part</a:t>
                      </a:r>
                      <a:r>
                        <a:rPr lang="en-US" sz="1100" baseline="0" dirty="0"/>
                        <a:t> of the snare sound do you want to bring out?</a:t>
                      </a:r>
                      <a:endParaRPr lang="en-GB" sz="1100" dirty="0"/>
                    </a:p>
                  </a:txBody>
                  <a:tcPr marL="68580" marR="68580" marT="34290" marB="34290"/>
                </a:tc>
                <a:tc>
                  <a:txBody>
                    <a:bodyPr/>
                    <a:lstStyle/>
                    <a:p>
                      <a:r>
                        <a:rPr lang="en-US" sz="1100" dirty="0"/>
                        <a:t>Use</a:t>
                      </a:r>
                      <a:r>
                        <a:rPr lang="en-US" sz="1100" baseline="0" dirty="0"/>
                        <a:t> heavy compression to get that pro sound? Low thresholds and high ratios do this. Or go natural? </a:t>
                      </a:r>
                      <a:endParaRPr lang="en-GB" sz="1100" dirty="0"/>
                    </a:p>
                  </a:txBody>
                  <a:tcPr marL="68580" marR="68580" marT="34290" marB="34290"/>
                </a:tc>
                <a:tc>
                  <a:txBody>
                    <a:bodyPr/>
                    <a:lstStyle/>
                    <a:p>
                      <a:r>
                        <a:rPr lang="en-US" sz="1100" dirty="0"/>
                        <a:t>Lots</a:t>
                      </a:r>
                      <a:r>
                        <a:rPr lang="en-US" sz="1100" baseline="0" dirty="0"/>
                        <a:t> of reverb for a stadium sound? Gentle reverb to blend it in? No reverb to sound crisp?</a:t>
                      </a:r>
                      <a:endParaRPr lang="en-GB" sz="1100" dirty="0"/>
                    </a:p>
                  </a:txBody>
                  <a:tcPr marL="68580" marR="68580" marT="34290" marB="34290"/>
                </a:tc>
                <a:extLst>
                  <a:ext uri="{0D108BD9-81ED-4DB2-BD59-A6C34878D82A}">
                    <a16:rowId xmlns:a16="http://schemas.microsoft.com/office/drawing/2014/main" val="294295478"/>
                  </a:ext>
                </a:extLst>
              </a:tr>
              <a:tr h="868680">
                <a:tc>
                  <a:txBody>
                    <a:bodyPr/>
                    <a:lstStyle/>
                    <a:p>
                      <a:r>
                        <a:rPr lang="en-US" sz="1400" dirty="0"/>
                        <a:t>Overheads</a:t>
                      </a:r>
                      <a:endParaRPr lang="en-GB" sz="1400" dirty="0"/>
                    </a:p>
                  </a:txBody>
                  <a:tcPr marL="68580" marR="68580" marT="34290" marB="34290"/>
                </a:tc>
                <a:tc>
                  <a:txBody>
                    <a:bodyPr/>
                    <a:lstStyle/>
                    <a:p>
                      <a:r>
                        <a:rPr lang="en-US" sz="1100" dirty="0"/>
                        <a:t>Mixing engineers usually replicate the drum kit</a:t>
                      </a:r>
                      <a:endParaRPr lang="en-GB" sz="1100" dirty="0"/>
                    </a:p>
                  </a:txBody>
                  <a:tcPr marL="68580" marR="68580" marT="34290" marB="34290"/>
                </a:tc>
                <a:tc>
                  <a:txBody>
                    <a:bodyPr/>
                    <a:lstStyle/>
                    <a:p>
                      <a:r>
                        <a:rPr lang="en-US" sz="1100" dirty="0"/>
                        <a:t>The overheads</a:t>
                      </a:r>
                      <a:r>
                        <a:rPr lang="en-US" sz="1100" baseline="0" dirty="0"/>
                        <a:t> are supposed to capture the whole kit, so do you want to cut any of that out?</a:t>
                      </a:r>
                      <a:endParaRPr lang="en-GB" sz="1100" dirty="0"/>
                    </a:p>
                  </a:txBody>
                  <a:tcPr marL="68580" marR="68580" marT="34290" marB="34290"/>
                </a:tc>
                <a:tc>
                  <a:txBody>
                    <a:bodyPr/>
                    <a:lstStyle/>
                    <a:p>
                      <a:r>
                        <a:rPr lang="en-US" sz="1100" dirty="0"/>
                        <a:t>Overheads are responsible for cymbals –</a:t>
                      </a:r>
                      <a:r>
                        <a:rPr lang="en-US" sz="1100" baseline="0" dirty="0"/>
                        <a:t>do you want to </a:t>
                      </a:r>
                      <a:r>
                        <a:rPr lang="en-US" sz="1100" baseline="0" dirty="0" err="1"/>
                        <a:t>emphasise</a:t>
                      </a:r>
                      <a:r>
                        <a:rPr lang="en-US" sz="1100" baseline="0" dirty="0"/>
                        <a:t> the high frequencies?</a:t>
                      </a:r>
                      <a:endParaRPr lang="en-GB" sz="1100" dirty="0"/>
                    </a:p>
                  </a:txBody>
                  <a:tcPr marL="68580" marR="68580" marT="34290" marB="34290"/>
                </a:tc>
                <a:tc>
                  <a:txBody>
                    <a:bodyPr/>
                    <a:lstStyle/>
                    <a:p>
                      <a:r>
                        <a:rPr lang="en-US" sz="1100" dirty="0"/>
                        <a:t>A little</a:t>
                      </a:r>
                      <a:r>
                        <a:rPr lang="en-US" sz="1100" baseline="0" dirty="0"/>
                        <a:t> compression to even them out? Will too much crush it?</a:t>
                      </a:r>
                      <a:endParaRPr lang="en-GB" sz="1100" dirty="0"/>
                    </a:p>
                  </a:txBody>
                  <a:tcPr marL="68580" marR="68580" marT="34290" marB="34290"/>
                </a:tc>
                <a:tc>
                  <a:txBody>
                    <a:bodyPr/>
                    <a:lstStyle/>
                    <a:p>
                      <a:r>
                        <a:rPr lang="en-US" sz="1100" dirty="0"/>
                        <a:t>See above.</a:t>
                      </a:r>
                      <a:endParaRPr lang="en-GB" sz="1100" dirty="0"/>
                    </a:p>
                  </a:txBody>
                  <a:tcPr marL="68580" marR="68580" marT="34290" marB="34290"/>
                </a:tc>
                <a:extLst>
                  <a:ext uri="{0D108BD9-81ED-4DB2-BD59-A6C34878D82A}">
                    <a16:rowId xmlns:a16="http://schemas.microsoft.com/office/drawing/2014/main" val="1018184075"/>
                  </a:ext>
                </a:extLst>
              </a:tr>
              <a:tr h="708660">
                <a:tc>
                  <a:txBody>
                    <a:bodyPr/>
                    <a:lstStyle/>
                    <a:p>
                      <a:r>
                        <a:rPr lang="en-US" sz="1400" dirty="0"/>
                        <a:t>Bass</a:t>
                      </a:r>
                      <a:endParaRPr lang="en-GB" sz="1400" dirty="0"/>
                    </a:p>
                  </a:txBody>
                  <a:tcPr marL="68580" marR="68580" marT="34290" marB="34290"/>
                </a:tc>
                <a:tc>
                  <a:txBody>
                    <a:bodyPr/>
                    <a:lstStyle/>
                    <a:p>
                      <a:r>
                        <a:rPr lang="en-US" sz="1100" dirty="0"/>
                        <a:t>Almost always panned in the </a:t>
                      </a:r>
                      <a:r>
                        <a:rPr lang="en-US" sz="1100" dirty="0" err="1"/>
                        <a:t>centre</a:t>
                      </a:r>
                      <a:r>
                        <a:rPr lang="en-US" sz="1100" dirty="0"/>
                        <a:t> or near-</a:t>
                      </a:r>
                      <a:r>
                        <a:rPr lang="en-US" sz="1100" dirty="0" err="1"/>
                        <a:t>centre</a:t>
                      </a:r>
                      <a:endParaRPr lang="en-GB" sz="1100" dirty="0"/>
                    </a:p>
                  </a:txBody>
                  <a:tcPr marL="68580" marR="68580" marT="34290" marB="34290"/>
                </a:tc>
                <a:tc>
                  <a:txBody>
                    <a:bodyPr/>
                    <a:lstStyle/>
                    <a:p>
                      <a:r>
                        <a:rPr lang="en-US" sz="1100" dirty="0"/>
                        <a:t>If you’ve</a:t>
                      </a:r>
                      <a:r>
                        <a:rPr lang="en-US" sz="1100" baseline="0" dirty="0"/>
                        <a:t> plugged it straight in the desk, do do you need it?</a:t>
                      </a:r>
                      <a:endParaRPr lang="en-GB" sz="1100" dirty="0"/>
                    </a:p>
                  </a:txBody>
                  <a:tcPr marL="68580" marR="68580" marT="34290" marB="34290"/>
                </a:tc>
                <a:tc>
                  <a:txBody>
                    <a:bodyPr/>
                    <a:lstStyle/>
                    <a:p>
                      <a:r>
                        <a:rPr lang="en-US" sz="1100" dirty="0"/>
                        <a:t>Make the most out of those low frequencies</a:t>
                      </a:r>
                      <a:endParaRPr lang="en-GB" sz="11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a:t>Use</a:t>
                      </a:r>
                      <a:r>
                        <a:rPr lang="en-US" sz="1100" baseline="0" dirty="0"/>
                        <a:t> heavy compression with low threshold and high ratio to get that pro sound? Or go natural? </a:t>
                      </a:r>
                      <a:endParaRPr lang="en-GB" sz="1100" dirty="0"/>
                    </a:p>
                  </a:txBody>
                  <a:tcPr marL="68580" marR="68580" marT="34290" marB="34290"/>
                </a:tc>
                <a:tc>
                  <a:txBody>
                    <a:bodyPr/>
                    <a:lstStyle/>
                    <a:p>
                      <a:r>
                        <a:rPr lang="en-US" sz="1100" dirty="0"/>
                        <a:t>See</a:t>
                      </a:r>
                      <a:r>
                        <a:rPr lang="en-US" sz="1100" baseline="0" dirty="0"/>
                        <a:t> above.</a:t>
                      </a:r>
                      <a:endParaRPr lang="en-GB" sz="1100" dirty="0"/>
                    </a:p>
                  </a:txBody>
                  <a:tcPr marL="68580" marR="68580" marT="34290" marB="34290"/>
                </a:tc>
                <a:extLst>
                  <a:ext uri="{0D108BD9-81ED-4DB2-BD59-A6C34878D82A}">
                    <a16:rowId xmlns:a16="http://schemas.microsoft.com/office/drawing/2014/main" val="4152089151"/>
                  </a:ext>
                </a:extLst>
              </a:tr>
            </a:tbl>
          </a:graphicData>
        </a:graphic>
      </p:graphicFrame>
      <p:sp>
        <p:nvSpPr>
          <p:cNvPr id="7" name="TextBox 6"/>
          <p:cNvSpPr txBox="1"/>
          <p:nvPr/>
        </p:nvSpPr>
        <p:spPr>
          <a:xfrm>
            <a:off x="2868757" y="1677661"/>
            <a:ext cx="3308513" cy="577081"/>
          </a:xfrm>
          <a:prstGeom prst="rect">
            <a:avLst/>
          </a:prstGeom>
          <a:noFill/>
          <a:ln w="28575">
            <a:solidFill>
              <a:srgbClr val="00B0F0"/>
            </a:solidFill>
          </a:ln>
        </p:spPr>
        <p:txBody>
          <a:bodyPr wrap="square" rtlCol="0">
            <a:spAutoFit/>
          </a:bodyPr>
          <a:lstStyle/>
          <a:p>
            <a:r>
              <a:rPr lang="en-US" sz="1050" b="1" dirty="0"/>
              <a:t>Support:</a:t>
            </a:r>
          </a:p>
          <a:p>
            <a:r>
              <a:rPr lang="en-US" sz="1050" dirty="0"/>
              <a:t>Turn this page over to find reminders of the compression, gating, panning and EQ controls on </a:t>
            </a:r>
            <a:r>
              <a:rPr lang="en-US" sz="1050" dirty="0" err="1"/>
              <a:t>Garageband</a:t>
            </a:r>
            <a:r>
              <a:rPr lang="en-US" sz="1050" dirty="0"/>
              <a:t>. </a:t>
            </a:r>
            <a:endParaRPr lang="en-GB" sz="1050" dirty="0"/>
          </a:p>
        </p:txBody>
      </p:sp>
      <p:sp>
        <p:nvSpPr>
          <p:cNvPr id="6" name="TextBox 5">
            <a:extLst>
              <a:ext uri="{FF2B5EF4-FFF2-40B4-BE49-F238E27FC236}">
                <a16:creationId xmlns:a16="http://schemas.microsoft.com/office/drawing/2014/main" id="{EFC580F8-C9F2-4B05-BF4E-2EDFE11B3A4A}"/>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33</a:t>
            </a:r>
          </a:p>
        </p:txBody>
      </p:sp>
    </p:spTree>
    <p:extLst>
      <p:ext uri="{BB962C8B-B14F-4D97-AF65-F5344CB8AC3E}">
        <p14:creationId xmlns:p14="http://schemas.microsoft.com/office/powerpoint/2010/main" val="16309508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80452" y="213996"/>
            <a:ext cx="5187947" cy="555478"/>
          </a:xfrm>
        </p:spPr>
        <p:txBody>
          <a:bodyPr>
            <a:normAutofit/>
          </a:bodyPr>
          <a:lstStyle/>
          <a:p>
            <a:r>
              <a:rPr lang="en-US" sz="2100" dirty="0"/>
              <a:t>Mixing Vocals and Guitar Knowledge </a:t>
            </a:r>
            <a:r>
              <a:rPr lang="en-US" sz="2100" dirty="0" err="1"/>
              <a:t>Organiser</a:t>
            </a:r>
            <a:endParaRPr lang="en-GB" sz="2100" dirty="0"/>
          </a:p>
        </p:txBody>
      </p:sp>
      <p:graphicFrame>
        <p:nvGraphicFramePr>
          <p:cNvPr id="5" name="Table 4"/>
          <p:cNvGraphicFramePr>
            <a:graphicFrameLocks noGrp="1"/>
          </p:cNvGraphicFramePr>
          <p:nvPr>
            <p:extLst>
              <p:ext uri="{D42A27DB-BD31-4B8C-83A1-F6EECF244321}">
                <p14:modId xmlns:p14="http://schemas.microsoft.com/office/powerpoint/2010/main" val="2116441621"/>
              </p:ext>
            </p:extLst>
          </p:nvPr>
        </p:nvGraphicFramePr>
        <p:xfrm>
          <a:off x="202745" y="821059"/>
          <a:ext cx="8720834" cy="2259330"/>
        </p:xfrm>
        <a:graphic>
          <a:graphicData uri="http://schemas.openxmlformats.org/drawingml/2006/table">
            <a:tbl>
              <a:tblPr firstRow="1" bandRow="1">
                <a:tableStyleId>{5C22544A-7EE6-4342-B048-85BDC9FD1C3A}</a:tableStyleId>
              </a:tblPr>
              <a:tblGrid>
                <a:gridCol w="1009888">
                  <a:extLst>
                    <a:ext uri="{9D8B030D-6E8A-4147-A177-3AD203B41FA5}">
                      <a16:colId xmlns:a16="http://schemas.microsoft.com/office/drawing/2014/main" val="808092439"/>
                    </a:ext>
                  </a:extLst>
                </a:gridCol>
                <a:gridCol w="1321077">
                  <a:extLst>
                    <a:ext uri="{9D8B030D-6E8A-4147-A177-3AD203B41FA5}">
                      <a16:colId xmlns:a16="http://schemas.microsoft.com/office/drawing/2014/main" val="22186037"/>
                    </a:ext>
                  </a:extLst>
                </a:gridCol>
                <a:gridCol w="1303279">
                  <a:extLst>
                    <a:ext uri="{9D8B030D-6E8A-4147-A177-3AD203B41FA5}">
                      <a16:colId xmlns:a16="http://schemas.microsoft.com/office/drawing/2014/main" val="2669148950"/>
                    </a:ext>
                  </a:extLst>
                </a:gridCol>
                <a:gridCol w="1955601">
                  <a:extLst>
                    <a:ext uri="{9D8B030D-6E8A-4147-A177-3AD203B41FA5}">
                      <a16:colId xmlns:a16="http://schemas.microsoft.com/office/drawing/2014/main" val="1549687543"/>
                    </a:ext>
                  </a:extLst>
                </a:gridCol>
                <a:gridCol w="1631357">
                  <a:extLst>
                    <a:ext uri="{9D8B030D-6E8A-4147-A177-3AD203B41FA5}">
                      <a16:colId xmlns:a16="http://schemas.microsoft.com/office/drawing/2014/main" val="1809794819"/>
                    </a:ext>
                  </a:extLst>
                </a:gridCol>
                <a:gridCol w="1499632">
                  <a:extLst>
                    <a:ext uri="{9D8B030D-6E8A-4147-A177-3AD203B41FA5}">
                      <a16:colId xmlns:a16="http://schemas.microsoft.com/office/drawing/2014/main" val="1721952396"/>
                    </a:ext>
                  </a:extLst>
                </a:gridCol>
              </a:tblGrid>
              <a:tr h="278130">
                <a:tc>
                  <a:txBody>
                    <a:bodyPr/>
                    <a:lstStyle/>
                    <a:p>
                      <a:r>
                        <a:rPr lang="en-US" sz="1200" dirty="0"/>
                        <a:t>Instrument</a:t>
                      </a:r>
                      <a:endParaRPr lang="en-GB" sz="1200" dirty="0"/>
                    </a:p>
                  </a:txBody>
                  <a:tcPr marL="68580" marR="68580" marT="34290" marB="34290"/>
                </a:tc>
                <a:tc>
                  <a:txBody>
                    <a:bodyPr/>
                    <a:lstStyle/>
                    <a:p>
                      <a:r>
                        <a:rPr lang="en-US" sz="1200" dirty="0"/>
                        <a:t>Panning</a:t>
                      </a:r>
                      <a:endParaRPr lang="en-GB" sz="1200" dirty="0"/>
                    </a:p>
                  </a:txBody>
                  <a:tcPr marL="68580" marR="68580" marT="34290" marB="34290"/>
                </a:tc>
                <a:tc>
                  <a:txBody>
                    <a:bodyPr/>
                    <a:lstStyle/>
                    <a:p>
                      <a:r>
                        <a:rPr lang="en-US" sz="1200" dirty="0"/>
                        <a:t>Gating</a:t>
                      </a:r>
                      <a:endParaRPr lang="en-GB" sz="1200" dirty="0"/>
                    </a:p>
                  </a:txBody>
                  <a:tcPr marL="68580" marR="68580" marT="34290" marB="34290"/>
                </a:tc>
                <a:tc>
                  <a:txBody>
                    <a:bodyPr/>
                    <a:lstStyle/>
                    <a:p>
                      <a:r>
                        <a:rPr lang="en-US" sz="1200" dirty="0"/>
                        <a:t>EQ</a:t>
                      </a:r>
                      <a:endParaRPr lang="en-GB" sz="1200" dirty="0"/>
                    </a:p>
                  </a:txBody>
                  <a:tcPr marL="68580" marR="68580" marT="34290" marB="34290"/>
                </a:tc>
                <a:tc>
                  <a:txBody>
                    <a:bodyPr/>
                    <a:lstStyle/>
                    <a:p>
                      <a:r>
                        <a:rPr lang="en-US" sz="1200" dirty="0"/>
                        <a:t>Compression</a:t>
                      </a:r>
                      <a:endParaRPr lang="en-GB" sz="1200" dirty="0"/>
                    </a:p>
                  </a:txBody>
                  <a:tcPr marL="68580" marR="68580" marT="34290" marB="34290"/>
                </a:tc>
                <a:tc>
                  <a:txBody>
                    <a:bodyPr/>
                    <a:lstStyle/>
                    <a:p>
                      <a:r>
                        <a:rPr lang="en-US" sz="1200" dirty="0"/>
                        <a:t>Reverb</a:t>
                      </a:r>
                      <a:endParaRPr lang="en-GB" sz="1200" dirty="0"/>
                    </a:p>
                  </a:txBody>
                  <a:tcPr marL="68580" marR="68580" marT="34290" marB="34290"/>
                </a:tc>
                <a:extLst>
                  <a:ext uri="{0D108BD9-81ED-4DB2-BD59-A6C34878D82A}">
                    <a16:rowId xmlns:a16="http://schemas.microsoft.com/office/drawing/2014/main" val="3740920075"/>
                  </a:ext>
                </a:extLst>
              </a:tr>
              <a:tr h="868680">
                <a:tc>
                  <a:txBody>
                    <a:bodyPr/>
                    <a:lstStyle/>
                    <a:p>
                      <a:r>
                        <a:rPr lang="en-US" sz="1200" dirty="0"/>
                        <a:t>Vocals</a:t>
                      </a:r>
                      <a:endParaRPr lang="en-GB" sz="1200" dirty="0"/>
                    </a:p>
                  </a:txBody>
                  <a:tcPr marL="68580" marR="68580" marT="34290" marB="34290"/>
                </a:tc>
                <a:tc>
                  <a:txBody>
                    <a:bodyPr/>
                    <a:lstStyle/>
                    <a:p>
                      <a:r>
                        <a:rPr lang="en-US" sz="1100" dirty="0"/>
                        <a:t>Go</a:t>
                      </a:r>
                      <a:r>
                        <a:rPr lang="en-US" sz="1100" baseline="0" dirty="0"/>
                        <a:t> for a standard pop vocal by panning it in the </a:t>
                      </a:r>
                      <a:r>
                        <a:rPr lang="en-US" sz="1100" baseline="0" dirty="0" err="1"/>
                        <a:t>centre</a:t>
                      </a:r>
                      <a:r>
                        <a:rPr lang="en-US" sz="1100" baseline="0" dirty="0"/>
                        <a:t> or experiment?</a:t>
                      </a:r>
                      <a:endParaRPr lang="en-GB" sz="1100" dirty="0"/>
                    </a:p>
                  </a:txBody>
                  <a:tcPr marL="68580" marR="68580" marT="34290" marB="34290"/>
                </a:tc>
                <a:tc>
                  <a:txBody>
                    <a:bodyPr/>
                    <a:lstStyle/>
                    <a:p>
                      <a:r>
                        <a:rPr lang="en-US" sz="1100" dirty="0"/>
                        <a:t>Is there any background noise</a:t>
                      </a:r>
                      <a:r>
                        <a:rPr lang="en-US" sz="1100" baseline="0" dirty="0"/>
                        <a:t>, including breathing, you need to get rid of?</a:t>
                      </a:r>
                      <a:endParaRPr lang="en-GB" sz="11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dirty="0"/>
                        <a:t>D</a:t>
                      </a:r>
                      <a:r>
                        <a:rPr lang="en-US" sz="1100" baseline="0" dirty="0"/>
                        <a:t>o you really need any low frequencies? Most vocal ranges are around 1-4kHz but do you also want to boost the high frequencies for crispness?</a:t>
                      </a:r>
                      <a:endParaRPr lang="en-GB" sz="1100" dirty="0"/>
                    </a:p>
                  </a:txBody>
                  <a:tcPr marL="68580" marR="68580" marT="34290" marB="34290"/>
                </a:tc>
                <a:tc>
                  <a:txBody>
                    <a:bodyPr/>
                    <a:lstStyle/>
                    <a:p>
                      <a:r>
                        <a:rPr lang="en-US" sz="1100" dirty="0"/>
                        <a:t>Do you want pro-sounding vocals with low thresholds and high</a:t>
                      </a:r>
                      <a:r>
                        <a:rPr lang="en-US" sz="1100" baseline="0" dirty="0"/>
                        <a:t> ratios? Or a more natural sound with gentler compression?</a:t>
                      </a:r>
                      <a:endParaRPr lang="en-GB" sz="1100" dirty="0"/>
                    </a:p>
                  </a:txBody>
                  <a:tcPr marL="68580" marR="68580" marT="34290" marB="34290"/>
                </a:tc>
                <a:tc>
                  <a:txBody>
                    <a:bodyPr/>
                    <a:lstStyle/>
                    <a:p>
                      <a:r>
                        <a:rPr lang="en-US" sz="1100" dirty="0"/>
                        <a:t>Atmospheric</a:t>
                      </a:r>
                      <a:r>
                        <a:rPr lang="en-US" sz="1100" baseline="0" dirty="0"/>
                        <a:t> and stadium-like; gently blended in, or completely dry?</a:t>
                      </a:r>
                      <a:endParaRPr lang="en-GB" sz="1100" dirty="0"/>
                    </a:p>
                  </a:txBody>
                  <a:tcPr marL="68580" marR="68580" marT="34290" marB="34290"/>
                </a:tc>
                <a:extLst>
                  <a:ext uri="{0D108BD9-81ED-4DB2-BD59-A6C34878D82A}">
                    <a16:rowId xmlns:a16="http://schemas.microsoft.com/office/drawing/2014/main" val="2609490965"/>
                  </a:ext>
                </a:extLst>
              </a:tr>
              <a:tr h="708660">
                <a:tc>
                  <a:txBody>
                    <a:bodyPr/>
                    <a:lstStyle/>
                    <a:p>
                      <a:r>
                        <a:rPr lang="en-US" sz="1200" dirty="0"/>
                        <a:t>Electric Guitar</a:t>
                      </a:r>
                      <a:endParaRPr lang="en-GB" sz="1200" dirty="0"/>
                    </a:p>
                  </a:txBody>
                  <a:tcPr marL="68580" marR="68580" marT="34290" marB="34290"/>
                </a:tc>
                <a:tc>
                  <a:txBody>
                    <a:bodyPr/>
                    <a:lstStyle/>
                    <a:p>
                      <a:r>
                        <a:rPr lang="en-US" sz="1100" dirty="0"/>
                        <a:t>How will you separate the guitar</a:t>
                      </a:r>
                      <a:r>
                        <a:rPr lang="en-US" sz="1100" baseline="0" dirty="0"/>
                        <a:t> from other instruments?</a:t>
                      </a:r>
                      <a:endParaRPr lang="en-GB" sz="1100" dirty="0"/>
                    </a:p>
                  </a:txBody>
                  <a:tcPr marL="68580" marR="68580" marT="34290" marB="34290"/>
                </a:tc>
                <a:tc>
                  <a:txBody>
                    <a:bodyPr/>
                    <a:lstStyle/>
                    <a:p>
                      <a:r>
                        <a:rPr lang="en-US" sz="1100" dirty="0"/>
                        <a:t>Is</a:t>
                      </a:r>
                      <a:r>
                        <a:rPr lang="en-US" sz="1100" baseline="0" dirty="0"/>
                        <a:t> there anything you need to cut out?</a:t>
                      </a:r>
                      <a:endParaRPr lang="en-GB" sz="1100" dirty="0"/>
                    </a:p>
                  </a:txBody>
                  <a:tcPr marL="68580" marR="68580" marT="34290" marB="34290"/>
                </a:tc>
                <a:tc>
                  <a:txBody>
                    <a:bodyPr/>
                    <a:lstStyle/>
                    <a:p>
                      <a:r>
                        <a:rPr lang="en-US" sz="1100" dirty="0"/>
                        <a:t>Contains</a:t>
                      </a:r>
                      <a:r>
                        <a:rPr lang="en-US" sz="1100" baseline="0" dirty="0"/>
                        <a:t> mainly mid-frequencies, do you need any low frequencies at all? How can you make it crisp, yet not overlap with the vocals?</a:t>
                      </a:r>
                      <a:endParaRPr lang="en-GB" sz="1100" dirty="0"/>
                    </a:p>
                  </a:txBody>
                  <a:tcPr marL="68580" marR="68580" marT="34290" marB="34290"/>
                </a:tc>
                <a:tc>
                  <a:txBody>
                    <a:bodyPr/>
                    <a:lstStyle/>
                    <a:p>
                      <a:r>
                        <a:rPr lang="en-US" sz="1100" dirty="0"/>
                        <a:t>Do</a:t>
                      </a:r>
                      <a:r>
                        <a:rPr lang="en-US" sz="1100" baseline="0" dirty="0"/>
                        <a:t> guitars need much compression? Experiment.</a:t>
                      </a:r>
                      <a:endParaRPr lang="en-GB" sz="1100" dirty="0"/>
                    </a:p>
                  </a:txBody>
                  <a:tcPr marL="68580" marR="68580" marT="34290" marB="34290"/>
                </a:tc>
                <a:tc>
                  <a:txBody>
                    <a:bodyPr/>
                    <a:lstStyle/>
                    <a:p>
                      <a:r>
                        <a:rPr lang="en-US" sz="1100" dirty="0"/>
                        <a:t>Lots</a:t>
                      </a:r>
                      <a:r>
                        <a:rPr lang="en-US" sz="1100" baseline="0" dirty="0"/>
                        <a:t> of reverb for a stadium sound? Gentle reverb to blend it in? No reverb to sound crisp?</a:t>
                      </a:r>
                      <a:endParaRPr lang="en-GB" sz="1100" dirty="0"/>
                    </a:p>
                  </a:txBody>
                  <a:tcPr marL="68580" marR="68580" marT="34290" marB="34290"/>
                </a:tc>
                <a:extLst>
                  <a:ext uri="{0D108BD9-81ED-4DB2-BD59-A6C34878D82A}">
                    <a16:rowId xmlns:a16="http://schemas.microsoft.com/office/drawing/2014/main" val="294295478"/>
                  </a:ext>
                </a:extLst>
              </a:tr>
            </a:tbl>
          </a:graphicData>
        </a:graphic>
      </p:graphicFrame>
      <p:pic>
        <p:nvPicPr>
          <p:cNvPr id="3" name="Picture 2"/>
          <p:cNvPicPr>
            <a:picLocks noChangeAspect="1"/>
          </p:cNvPicPr>
          <p:nvPr/>
        </p:nvPicPr>
        <p:blipFill>
          <a:blip r:embed="rId2"/>
          <a:stretch>
            <a:fillRect/>
          </a:stretch>
        </p:blipFill>
        <p:spPr>
          <a:xfrm>
            <a:off x="269002" y="3370796"/>
            <a:ext cx="2089754" cy="1195448"/>
          </a:xfrm>
          <a:prstGeom prst="rect">
            <a:avLst/>
          </a:prstGeom>
        </p:spPr>
      </p:pic>
      <p:sp>
        <p:nvSpPr>
          <p:cNvPr id="4" name="TextBox 3"/>
          <p:cNvSpPr txBox="1"/>
          <p:nvPr/>
        </p:nvSpPr>
        <p:spPr>
          <a:xfrm>
            <a:off x="2323441" y="3989659"/>
            <a:ext cx="1747413" cy="230832"/>
          </a:xfrm>
          <a:prstGeom prst="rect">
            <a:avLst/>
          </a:prstGeom>
          <a:noFill/>
        </p:spPr>
        <p:txBody>
          <a:bodyPr wrap="square" rtlCol="0">
            <a:spAutoFit/>
          </a:bodyPr>
          <a:lstStyle/>
          <a:p>
            <a:r>
              <a:rPr lang="en-US" sz="900" dirty="0"/>
              <a:t>The strength of the compression</a:t>
            </a:r>
            <a:endParaRPr lang="en-GB" sz="900" dirty="0"/>
          </a:p>
        </p:txBody>
      </p:sp>
      <p:sp>
        <p:nvSpPr>
          <p:cNvPr id="7" name="TextBox 6"/>
          <p:cNvSpPr txBox="1"/>
          <p:nvPr/>
        </p:nvSpPr>
        <p:spPr>
          <a:xfrm>
            <a:off x="2352004" y="3741485"/>
            <a:ext cx="1690287" cy="230832"/>
          </a:xfrm>
          <a:prstGeom prst="rect">
            <a:avLst/>
          </a:prstGeom>
          <a:noFill/>
        </p:spPr>
        <p:txBody>
          <a:bodyPr wrap="square" rtlCol="0">
            <a:spAutoFit/>
          </a:bodyPr>
          <a:lstStyle/>
          <a:p>
            <a:r>
              <a:rPr lang="en-US" sz="900" dirty="0"/>
              <a:t>The volume at which it kicks in</a:t>
            </a:r>
            <a:endParaRPr lang="en-GB" sz="900" dirty="0"/>
          </a:p>
        </p:txBody>
      </p:sp>
      <p:sp>
        <p:nvSpPr>
          <p:cNvPr id="8" name="TextBox 7"/>
          <p:cNvSpPr txBox="1"/>
          <p:nvPr/>
        </p:nvSpPr>
        <p:spPr>
          <a:xfrm>
            <a:off x="2338152" y="4333104"/>
            <a:ext cx="1683535" cy="230832"/>
          </a:xfrm>
          <a:prstGeom prst="rect">
            <a:avLst/>
          </a:prstGeom>
          <a:noFill/>
        </p:spPr>
        <p:txBody>
          <a:bodyPr wrap="square" rtlCol="0">
            <a:spAutoFit/>
          </a:bodyPr>
          <a:lstStyle/>
          <a:p>
            <a:r>
              <a:rPr lang="en-US" sz="900" dirty="0"/>
              <a:t>The volume to bring it back up.</a:t>
            </a:r>
            <a:endParaRPr lang="en-GB" sz="900" dirty="0"/>
          </a:p>
        </p:txBody>
      </p:sp>
      <p:sp>
        <p:nvSpPr>
          <p:cNvPr id="9" name="TextBox 8"/>
          <p:cNvSpPr txBox="1"/>
          <p:nvPr/>
        </p:nvSpPr>
        <p:spPr>
          <a:xfrm>
            <a:off x="2351146" y="4142616"/>
            <a:ext cx="1420742" cy="230832"/>
          </a:xfrm>
          <a:prstGeom prst="rect">
            <a:avLst/>
          </a:prstGeom>
          <a:noFill/>
        </p:spPr>
        <p:txBody>
          <a:bodyPr wrap="square" rtlCol="0">
            <a:spAutoFit/>
          </a:bodyPr>
          <a:lstStyle/>
          <a:p>
            <a:r>
              <a:rPr lang="en-US" sz="900" dirty="0"/>
              <a:t>The speed it kicks in</a:t>
            </a:r>
            <a:endParaRPr lang="en-GB" sz="900" dirty="0"/>
          </a:p>
        </p:txBody>
      </p:sp>
      <p:pic>
        <p:nvPicPr>
          <p:cNvPr id="10" name="Picture 9"/>
          <p:cNvPicPr>
            <a:picLocks noChangeAspect="1"/>
          </p:cNvPicPr>
          <p:nvPr/>
        </p:nvPicPr>
        <p:blipFill>
          <a:blip r:embed="rId3"/>
          <a:stretch>
            <a:fillRect/>
          </a:stretch>
        </p:blipFill>
        <p:spPr>
          <a:xfrm>
            <a:off x="4115468" y="3381202"/>
            <a:ext cx="1694193" cy="947065"/>
          </a:xfrm>
          <a:prstGeom prst="rect">
            <a:avLst/>
          </a:prstGeom>
        </p:spPr>
      </p:pic>
      <p:sp>
        <p:nvSpPr>
          <p:cNvPr id="11" name="TextBox 10"/>
          <p:cNvSpPr txBox="1"/>
          <p:nvPr/>
        </p:nvSpPr>
        <p:spPr>
          <a:xfrm>
            <a:off x="236896" y="3166691"/>
            <a:ext cx="1105678" cy="230832"/>
          </a:xfrm>
          <a:prstGeom prst="rect">
            <a:avLst/>
          </a:prstGeom>
          <a:noFill/>
        </p:spPr>
        <p:txBody>
          <a:bodyPr wrap="square" rtlCol="0">
            <a:spAutoFit/>
          </a:bodyPr>
          <a:lstStyle/>
          <a:p>
            <a:r>
              <a:rPr lang="en-US" sz="900" dirty="0"/>
              <a:t>The ON button</a:t>
            </a:r>
            <a:endParaRPr lang="en-GB" sz="900" dirty="0"/>
          </a:p>
        </p:txBody>
      </p:sp>
      <p:sp>
        <p:nvSpPr>
          <p:cNvPr id="12" name="TextBox 11"/>
          <p:cNvSpPr txBox="1"/>
          <p:nvPr/>
        </p:nvSpPr>
        <p:spPr>
          <a:xfrm>
            <a:off x="4070854" y="4333691"/>
            <a:ext cx="1925737" cy="230832"/>
          </a:xfrm>
          <a:prstGeom prst="rect">
            <a:avLst/>
          </a:prstGeom>
          <a:noFill/>
        </p:spPr>
        <p:txBody>
          <a:bodyPr wrap="square" rtlCol="0">
            <a:spAutoFit/>
          </a:bodyPr>
          <a:lstStyle/>
          <a:p>
            <a:r>
              <a:rPr lang="en-US" sz="900" dirty="0"/>
              <a:t>The level at which it cuts out sounds.</a:t>
            </a:r>
            <a:endParaRPr lang="en-GB" sz="900" dirty="0"/>
          </a:p>
        </p:txBody>
      </p:sp>
      <p:sp>
        <p:nvSpPr>
          <p:cNvPr id="13" name="TextBox 12"/>
          <p:cNvSpPr txBox="1"/>
          <p:nvPr/>
        </p:nvSpPr>
        <p:spPr>
          <a:xfrm>
            <a:off x="4123662" y="3221550"/>
            <a:ext cx="1105678" cy="230832"/>
          </a:xfrm>
          <a:prstGeom prst="rect">
            <a:avLst/>
          </a:prstGeom>
          <a:noFill/>
        </p:spPr>
        <p:txBody>
          <a:bodyPr wrap="square" rtlCol="0">
            <a:spAutoFit/>
          </a:bodyPr>
          <a:lstStyle/>
          <a:p>
            <a:r>
              <a:rPr lang="en-US" sz="900" dirty="0"/>
              <a:t>The ON button</a:t>
            </a:r>
            <a:endParaRPr lang="en-GB" sz="900" dirty="0"/>
          </a:p>
        </p:txBody>
      </p:sp>
      <p:pic>
        <p:nvPicPr>
          <p:cNvPr id="14" name="Picture 13"/>
          <p:cNvPicPr>
            <a:picLocks noChangeAspect="1"/>
          </p:cNvPicPr>
          <p:nvPr/>
        </p:nvPicPr>
        <p:blipFill>
          <a:blip r:embed="rId4"/>
          <a:stretch>
            <a:fillRect/>
          </a:stretch>
        </p:blipFill>
        <p:spPr>
          <a:xfrm>
            <a:off x="6658792" y="3299002"/>
            <a:ext cx="2278334" cy="655341"/>
          </a:xfrm>
          <a:prstGeom prst="rect">
            <a:avLst/>
          </a:prstGeom>
        </p:spPr>
      </p:pic>
      <p:sp>
        <p:nvSpPr>
          <p:cNvPr id="15" name="TextBox 14"/>
          <p:cNvSpPr txBox="1"/>
          <p:nvPr/>
        </p:nvSpPr>
        <p:spPr>
          <a:xfrm>
            <a:off x="6575673" y="3900242"/>
            <a:ext cx="2568327" cy="369332"/>
          </a:xfrm>
          <a:prstGeom prst="rect">
            <a:avLst/>
          </a:prstGeom>
          <a:noFill/>
        </p:spPr>
        <p:txBody>
          <a:bodyPr wrap="square" rtlCol="0">
            <a:spAutoFit/>
          </a:bodyPr>
          <a:lstStyle/>
          <a:p>
            <a:r>
              <a:rPr lang="en-US" sz="900" dirty="0"/>
              <a:t>Controls whether the sound comes out the left, </a:t>
            </a:r>
            <a:r>
              <a:rPr lang="en-US" sz="900" dirty="0" err="1"/>
              <a:t>centre</a:t>
            </a:r>
            <a:r>
              <a:rPr lang="en-US" sz="900" dirty="0"/>
              <a:t> or right</a:t>
            </a:r>
            <a:endParaRPr lang="en-GB" sz="900" dirty="0"/>
          </a:p>
        </p:txBody>
      </p:sp>
      <p:pic>
        <p:nvPicPr>
          <p:cNvPr id="16" name="Picture 15"/>
          <p:cNvPicPr>
            <a:picLocks noChangeAspect="1"/>
          </p:cNvPicPr>
          <p:nvPr/>
        </p:nvPicPr>
        <p:blipFill>
          <a:blip r:embed="rId5"/>
          <a:stretch>
            <a:fillRect/>
          </a:stretch>
        </p:blipFill>
        <p:spPr>
          <a:xfrm>
            <a:off x="5246673" y="4784071"/>
            <a:ext cx="2972680" cy="1093463"/>
          </a:xfrm>
          <a:prstGeom prst="rect">
            <a:avLst/>
          </a:prstGeom>
        </p:spPr>
      </p:pic>
      <p:sp>
        <p:nvSpPr>
          <p:cNvPr id="17" name="TextBox 16"/>
          <p:cNvSpPr txBox="1"/>
          <p:nvPr/>
        </p:nvSpPr>
        <p:spPr>
          <a:xfrm>
            <a:off x="2342526" y="3313443"/>
            <a:ext cx="1339492" cy="323165"/>
          </a:xfrm>
          <a:prstGeom prst="rect">
            <a:avLst/>
          </a:prstGeom>
          <a:noFill/>
        </p:spPr>
        <p:txBody>
          <a:bodyPr wrap="square" rtlCol="0">
            <a:spAutoFit/>
          </a:bodyPr>
          <a:lstStyle/>
          <a:p>
            <a:r>
              <a:rPr lang="en-US" sz="1500" b="1" dirty="0"/>
              <a:t>Compression</a:t>
            </a:r>
            <a:endParaRPr lang="en-GB" sz="1500" b="1" dirty="0"/>
          </a:p>
        </p:txBody>
      </p:sp>
      <p:sp>
        <p:nvSpPr>
          <p:cNvPr id="18" name="TextBox 17"/>
          <p:cNvSpPr txBox="1"/>
          <p:nvPr/>
        </p:nvSpPr>
        <p:spPr>
          <a:xfrm>
            <a:off x="5799003" y="3611287"/>
            <a:ext cx="1339492" cy="323165"/>
          </a:xfrm>
          <a:prstGeom prst="rect">
            <a:avLst/>
          </a:prstGeom>
          <a:noFill/>
        </p:spPr>
        <p:txBody>
          <a:bodyPr wrap="square" rtlCol="0">
            <a:spAutoFit/>
          </a:bodyPr>
          <a:lstStyle/>
          <a:p>
            <a:r>
              <a:rPr lang="en-US" sz="1500" b="1" dirty="0"/>
              <a:t>Gating</a:t>
            </a:r>
            <a:endParaRPr lang="en-GB" sz="1500" b="1" dirty="0"/>
          </a:p>
        </p:txBody>
      </p:sp>
      <p:sp>
        <p:nvSpPr>
          <p:cNvPr id="19" name="TextBox 18"/>
          <p:cNvSpPr txBox="1"/>
          <p:nvPr/>
        </p:nvSpPr>
        <p:spPr>
          <a:xfrm>
            <a:off x="7969219" y="4023679"/>
            <a:ext cx="1339492" cy="323165"/>
          </a:xfrm>
          <a:prstGeom prst="rect">
            <a:avLst/>
          </a:prstGeom>
          <a:noFill/>
        </p:spPr>
        <p:txBody>
          <a:bodyPr wrap="square" rtlCol="0">
            <a:spAutoFit/>
          </a:bodyPr>
          <a:lstStyle/>
          <a:p>
            <a:r>
              <a:rPr lang="en-US" sz="1500" b="1" dirty="0"/>
              <a:t>Panning</a:t>
            </a:r>
            <a:endParaRPr lang="en-GB" sz="1500" b="1" dirty="0"/>
          </a:p>
        </p:txBody>
      </p:sp>
      <p:sp>
        <p:nvSpPr>
          <p:cNvPr id="20" name="TextBox 19"/>
          <p:cNvSpPr txBox="1"/>
          <p:nvPr/>
        </p:nvSpPr>
        <p:spPr>
          <a:xfrm>
            <a:off x="4157195" y="5164399"/>
            <a:ext cx="527868" cy="323165"/>
          </a:xfrm>
          <a:prstGeom prst="rect">
            <a:avLst/>
          </a:prstGeom>
          <a:noFill/>
        </p:spPr>
        <p:txBody>
          <a:bodyPr wrap="square" rtlCol="0">
            <a:spAutoFit/>
          </a:bodyPr>
          <a:lstStyle/>
          <a:p>
            <a:r>
              <a:rPr lang="en-US" sz="1500" b="1" dirty="0"/>
              <a:t>EQ</a:t>
            </a:r>
            <a:endParaRPr lang="en-GB" sz="1500" b="1" dirty="0"/>
          </a:p>
        </p:txBody>
      </p:sp>
      <p:sp>
        <p:nvSpPr>
          <p:cNvPr id="21" name="Oval 20"/>
          <p:cNvSpPr/>
          <p:nvPr/>
        </p:nvSpPr>
        <p:spPr>
          <a:xfrm>
            <a:off x="5246673" y="4917600"/>
            <a:ext cx="882313" cy="959935"/>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2" name="Oval 21"/>
          <p:cNvSpPr/>
          <p:nvPr/>
        </p:nvSpPr>
        <p:spPr>
          <a:xfrm>
            <a:off x="6968212" y="4917600"/>
            <a:ext cx="653144" cy="959935"/>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3" name="Oval 22"/>
          <p:cNvSpPr/>
          <p:nvPr/>
        </p:nvSpPr>
        <p:spPr>
          <a:xfrm>
            <a:off x="6128986" y="4917600"/>
            <a:ext cx="839226" cy="959935"/>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4" name="Oval 23"/>
          <p:cNvSpPr/>
          <p:nvPr/>
        </p:nvSpPr>
        <p:spPr>
          <a:xfrm>
            <a:off x="7621356" y="4869429"/>
            <a:ext cx="515915" cy="959935"/>
          </a:xfrm>
          <a:prstGeom prst="ellipse">
            <a:avLst/>
          </a:prstGeom>
          <a:noFill/>
          <a:ln w="3492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5" name="TextBox 24"/>
          <p:cNvSpPr txBox="1"/>
          <p:nvPr/>
        </p:nvSpPr>
        <p:spPr>
          <a:xfrm>
            <a:off x="4575516" y="5075271"/>
            <a:ext cx="686503" cy="230832"/>
          </a:xfrm>
          <a:prstGeom prst="rect">
            <a:avLst/>
          </a:prstGeom>
          <a:noFill/>
        </p:spPr>
        <p:txBody>
          <a:bodyPr wrap="square" rtlCol="0">
            <a:spAutoFit/>
          </a:bodyPr>
          <a:lstStyle/>
          <a:p>
            <a:r>
              <a:rPr lang="en-US" sz="900" dirty="0"/>
              <a:t>Low </a:t>
            </a:r>
            <a:r>
              <a:rPr lang="en-US" sz="900" dirty="0" err="1"/>
              <a:t>freqs</a:t>
            </a:r>
            <a:endParaRPr lang="en-GB" sz="900" dirty="0"/>
          </a:p>
        </p:txBody>
      </p:sp>
      <p:sp>
        <p:nvSpPr>
          <p:cNvPr id="26" name="TextBox 25"/>
          <p:cNvSpPr txBox="1"/>
          <p:nvPr/>
        </p:nvSpPr>
        <p:spPr>
          <a:xfrm>
            <a:off x="6305777" y="4588352"/>
            <a:ext cx="686503" cy="230832"/>
          </a:xfrm>
          <a:prstGeom prst="rect">
            <a:avLst/>
          </a:prstGeom>
          <a:noFill/>
        </p:spPr>
        <p:txBody>
          <a:bodyPr wrap="square" rtlCol="0">
            <a:spAutoFit/>
          </a:bodyPr>
          <a:lstStyle/>
          <a:p>
            <a:r>
              <a:rPr lang="en-US" sz="900" dirty="0"/>
              <a:t>Low-</a:t>
            </a:r>
            <a:r>
              <a:rPr lang="en-US" sz="900" dirty="0" err="1"/>
              <a:t>mids</a:t>
            </a:r>
            <a:endParaRPr lang="en-GB" sz="900" dirty="0"/>
          </a:p>
        </p:txBody>
      </p:sp>
      <p:sp>
        <p:nvSpPr>
          <p:cNvPr id="27" name="TextBox 26"/>
          <p:cNvSpPr txBox="1"/>
          <p:nvPr/>
        </p:nvSpPr>
        <p:spPr>
          <a:xfrm>
            <a:off x="8295714" y="5245469"/>
            <a:ext cx="686503" cy="230832"/>
          </a:xfrm>
          <a:prstGeom prst="rect">
            <a:avLst/>
          </a:prstGeom>
          <a:noFill/>
        </p:spPr>
        <p:txBody>
          <a:bodyPr wrap="square" rtlCol="0">
            <a:spAutoFit/>
          </a:bodyPr>
          <a:lstStyle/>
          <a:p>
            <a:r>
              <a:rPr lang="en-US" sz="900" dirty="0"/>
              <a:t>High-</a:t>
            </a:r>
            <a:r>
              <a:rPr lang="en-US" sz="900" dirty="0" err="1"/>
              <a:t>freqs</a:t>
            </a:r>
            <a:endParaRPr lang="en-GB" sz="900" dirty="0"/>
          </a:p>
        </p:txBody>
      </p:sp>
      <p:sp>
        <p:nvSpPr>
          <p:cNvPr id="28" name="TextBox 27"/>
          <p:cNvSpPr txBox="1"/>
          <p:nvPr/>
        </p:nvSpPr>
        <p:spPr>
          <a:xfrm>
            <a:off x="7091097" y="4587111"/>
            <a:ext cx="686503" cy="230832"/>
          </a:xfrm>
          <a:prstGeom prst="rect">
            <a:avLst/>
          </a:prstGeom>
          <a:noFill/>
        </p:spPr>
        <p:txBody>
          <a:bodyPr wrap="square" rtlCol="0">
            <a:spAutoFit/>
          </a:bodyPr>
          <a:lstStyle/>
          <a:p>
            <a:r>
              <a:rPr lang="en-US" sz="900" dirty="0"/>
              <a:t>High-</a:t>
            </a:r>
            <a:r>
              <a:rPr lang="en-US" sz="900" dirty="0" err="1"/>
              <a:t>mids</a:t>
            </a:r>
            <a:endParaRPr lang="en-GB" sz="900" dirty="0"/>
          </a:p>
        </p:txBody>
      </p:sp>
      <p:cxnSp>
        <p:nvCxnSpPr>
          <p:cNvPr id="30" name="Straight Arrow Connector 29"/>
          <p:cNvCxnSpPr/>
          <p:nvPr/>
        </p:nvCxnSpPr>
        <p:spPr>
          <a:xfrm flipH="1">
            <a:off x="2101055" y="3882839"/>
            <a:ext cx="322918" cy="66395"/>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H="1">
            <a:off x="1906989" y="4108566"/>
            <a:ext cx="483874" cy="15220"/>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9" idx="1"/>
          </p:cNvCxnSpPr>
          <p:nvPr/>
        </p:nvCxnSpPr>
        <p:spPr>
          <a:xfrm flipH="1">
            <a:off x="1925680" y="4258032"/>
            <a:ext cx="425466" cy="6204"/>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H="1" flipV="1">
            <a:off x="2039980" y="4378535"/>
            <a:ext cx="311166" cy="20913"/>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a:off x="420654" y="3325424"/>
            <a:ext cx="7143" cy="253121"/>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4475301" y="3421526"/>
            <a:ext cx="342116" cy="391362"/>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4600770" y="3913928"/>
            <a:ext cx="834050" cy="436437"/>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5142567" y="5188527"/>
            <a:ext cx="519986" cy="157332"/>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6558399" y="4815750"/>
            <a:ext cx="50553" cy="637469"/>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H="1">
            <a:off x="7295441" y="4818833"/>
            <a:ext cx="45564" cy="636398"/>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27" idx="1"/>
          </p:cNvCxnSpPr>
          <p:nvPr/>
        </p:nvCxnSpPr>
        <p:spPr>
          <a:xfrm flipH="1">
            <a:off x="7930130" y="5360885"/>
            <a:ext cx="365584" cy="36681"/>
          </a:xfrm>
          <a:prstGeom prst="straightConnector1">
            <a:avLst/>
          </a:prstGeom>
          <a:ln w="50800">
            <a:solidFill>
              <a:srgbClr val="FFFF00"/>
            </a:solidFill>
            <a:tailEnd type="triangle"/>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p:nvPicPr>
        <p:blipFill>
          <a:blip r:embed="rId6"/>
          <a:stretch>
            <a:fillRect/>
          </a:stretch>
        </p:blipFill>
        <p:spPr>
          <a:xfrm>
            <a:off x="334277" y="4997092"/>
            <a:ext cx="948210" cy="682612"/>
          </a:xfrm>
          <a:prstGeom prst="rect">
            <a:avLst/>
          </a:prstGeom>
        </p:spPr>
      </p:pic>
      <p:sp>
        <p:nvSpPr>
          <p:cNvPr id="57" name="TextBox 56"/>
          <p:cNvSpPr txBox="1"/>
          <p:nvPr/>
        </p:nvSpPr>
        <p:spPr>
          <a:xfrm>
            <a:off x="370393" y="5723927"/>
            <a:ext cx="939089" cy="230832"/>
          </a:xfrm>
          <a:prstGeom prst="rect">
            <a:avLst/>
          </a:prstGeom>
          <a:noFill/>
        </p:spPr>
        <p:txBody>
          <a:bodyPr wrap="square" rtlCol="0">
            <a:spAutoFit/>
          </a:bodyPr>
          <a:lstStyle/>
          <a:p>
            <a:r>
              <a:rPr lang="en-US" sz="900" dirty="0"/>
              <a:t>Low EQ shelf</a:t>
            </a:r>
            <a:endParaRPr lang="en-GB" sz="900" dirty="0"/>
          </a:p>
        </p:txBody>
      </p:sp>
      <p:pic>
        <p:nvPicPr>
          <p:cNvPr id="58" name="Picture 57"/>
          <p:cNvPicPr>
            <a:picLocks noChangeAspect="1"/>
          </p:cNvPicPr>
          <p:nvPr/>
        </p:nvPicPr>
        <p:blipFill rotWithShape="1">
          <a:blip r:embed="rId7"/>
          <a:srcRect l="13829" t="2224" b="1"/>
          <a:stretch/>
        </p:blipFill>
        <p:spPr>
          <a:xfrm>
            <a:off x="1406380" y="5043992"/>
            <a:ext cx="997392" cy="635712"/>
          </a:xfrm>
          <a:prstGeom prst="rect">
            <a:avLst/>
          </a:prstGeom>
        </p:spPr>
      </p:pic>
      <p:sp>
        <p:nvSpPr>
          <p:cNvPr id="59" name="TextBox 58"/>
          <p:cNvSpPr txBox="1"/>
          <p:nvPr/>
        </p:nvSpPr>
        <p:spPr>
          <a:xfrm>
            <a:off x="1484026" y="5669785"/>
            <a:ext cx="939089" cy="230832"/>
          </a:xfrm>
          <a:prstGeom prst="rect">
            <a:avLst/>
          </a:prstGeom>
          <a:noFill/>
        </p:spPr>
        <p:txBody>
          <a:bodyPr wrap="square" rtlCol="0">
            <a:spAutoFit/>
          </a:bodyPr>
          <a:lstStyle/>
          <a:p>
            <a:r>
              <a:rPr lang="en-US" sz="900" dirty="0"/>
              <a:t>High EQ shelf</a:t>
            </a:r>
            <a:endParaRPr lang="en-GB" sz="900" dirty="0"/>
          </a:p>
        </p:txBody>
      </p:sp>
      <p:pic>
        <p:nvPicPr>
          <p:cNvPr id="60" name="Picture 59"/>
          <p:cNvPicPr>
            <a:picLocks noChangeAspect="1"/>
          </p:cNvPicPr>
          <p:nvPr/>
        </p:nvPicPr>
        <p:blipFill>
          <a:blip r:embed="rId8"/>
          <a:stretch>
            <a:fillRect/>
          </a:stretch>
        </p:blipFill>
        <p:spPr>
          <a:xfrm>
            <a:off x="2571398" y="4944106"/>
            <a:ext cx="1366287" cy="759048"/>
          </a:xfrm>
          <a:prstGeom prst="rect">
            <a:avLst/>
          </a:prstGeom>
        </p:spPr>
      </p:pic>
      <p:sp>
        <p:nvSpPr>
          <p:cNvPr id="44" name="TextBox 43">
            <a:extLst>
              <a:ext uri="{FF2B5EF4-FFF2-40B4-BE49-F238E27FC236}">
                <a16:creationId xmlns:a16="http://schemas.microsoft.com/office/drawing/2014/main" id="{9FAECF4F-DD74-46C0-B366-CF2207FB1386}"/>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34</a:t>
            </a:r>
          </a:p>
        </p:txBody>
      </p:sp>
    </p:spTree>
    <p:extLst>
      <p:ext uri="{BB962C8B-B14F-4D97-AF65-F5344CB8AC3E}">
        <p14:creationId xmlns:p14="http://schemas.microsoft.com/office/powerpoint/2010/main" val="9624726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45126" y="21609"/>
            <a:ext cx="5492931" cy="544693"/>
          </a:xfrm>
        </p:spPr>
        <p:txBody>
          <a:bodyPr>
            <a:normAutofit/>
          </a:bodyPr>
          <a:lstStyle/>
          <a:p>
            <a:r>
              <a:rPr lang="en-US" sz="2400" dirty="0"/>
              <a:t>Recording Drums Knowledge </a:t>
            </a:r>
            <a:r>
              <a:rPr lang="en-US" sz="2400" dirty="0" err="1"/>
              <a:t>Organiser</a:t>
            </a:r>
            <a:endParaRPr lang="en-GB" sz="2400" dirty="0"/>
          </a:p>
        </p:txBody>
      </p:sp>
      <p:pic>
        <p:nvPicPr>
          <p:cNvPr id="4" name="Picture 3"/>
          <p:cNvPicPr>
            <a:picLocks noChangeAspect="1"/>
          </p:cNvPicPr>
          <p:nvPr/>
        </p:nvPicPr>
        <p:blipFill rotWithShape="1">
          <a:blip r:embed="rId2"/>
          <a:srcRect t="13902" r="77723"/>
          <a:stretch/>
        </p:blipFill>
        <p:spPr>
          <a:xfrm>
            <a:off x="194965" y="1093694"/>
            <a:ext cx="946541" cy="867708"/>
          </a:xfrm>
          <a:prstGeom prst="rect">
            <a:avLst/>
          </a:prstGeom>
        </p:spPr>
      </p:pic>
      <p:pic>
        <p:nvPicPr>
          <p:cNvPr id="5" name="Picture 4"/>
          <p:cNvPicPr>
            <a:picLocks noChangeAspect="1"/>
          </p:cNvPicPr>
          <p:nvPr/>
        </p:nvPicPr>
        <p:blipFill rotWithShape="1">
          <a:blip r:embed="rId3"/>
          <a:srcRect r="73610"/>
          <a:stretch/>
        </p:blipFill>
        <p:spPr>
          <a:xfrm>
            <a:off x="142659" y="2445357"/>
            <a:ext cx="1221459" cy="1254856"/>
          </a:xfrm>
          <a:prstGeom prst="rect">
            <a:avLst/>
          </a:prstGeom>
        </p:spPr>
      </p:pic>
      <p:pic>
        <p:nvPicPr>
          <p:cNvPr id="10" name="Picture 9"/>
          <p:cNvPicPr>
            <a:picLocks noChangeAspect="1"/>
          </p:cNvPicPr>
          <p:nvPr/>
        </p:nvPicPr>
        <p:blipFill rotWithShape="1">
          <a:blip r:embed="rId4"/>
          <a:srcRect r="65143" b="21433"/>
          <a:stretch/>
        </p:blipFill>
        <p:spPr>
          <a:xfrm>
            <a:off x="7674211" y="4315237"/>
            <a:ext cx="1281495" cy="1249401"/>
          </a:xfrm>
          <a:prstGeom prst="rect">
            <a:avLst/>
          </a:prstGeom>
        </p:spPr>
      </p:pic>
      <p:sp>
        <p:nvSpPr>
          <p:cNvPr id="11" name="TextBox 10"/>
          <p:cNvSpPr txBox="1"/>
          <p:nvPr/>
        </p:nvSpPr>
        <p:spPr>
          <a:xfrm>
            <a:off x="5209342" y="5809409"/>
            <a:ext cx="3686102" cy="861774"/>
          </a:xfrm>
          <a:prstGeom prst="rect">
            <a:avLst/>
          </a:prstGeom>
          <a:noFill/>
          <a:ln w="44450">
            <a:solidFill>
              <a:schemeClr val="accent1"/>
            </a:solidFill>
          </a:ln>
        </p:spPr>
        <p:txBody>
          <a:bodyPr wrap="square" rtlCol="0">
            <a:spAutoFit/>
          </a:bodyPr>
          <a:lstStyle/>
          <a:p>
            <a:r>
              <a:rPr lang="en-US" sz="1000" dirty="0"/>
              <a:t>Use: Dynamic cardioid mic. </a:t>
            </a:r>
          </a:p>
          <a:p>
            <a:pPr marL="171450" indent="-171450">
              <a:buFont typeface="Arial" panose="020B0604020202020204" pitchFamily="34" charset="0"/>
              <a:buChar char="•"/>
            </a:pPr>
            <a:r>
              <a:rPr lang="en-US" sz="1000" dirty="0"/>
              <a:t>You can often get clip-on mics that are designed to mic toms. E.g. Fame  tom mics.</a:t>
            </a:r>
          </a:p>
          <a:p>
            <a:pPr marL="171450" indent="-171450">
              <a:buFont typeface="Arial" panose="020B0604020202020204" pitchFamily="34" charset="0"/>
              <a:buChar char="•"/>
            </a:pPr>
            <a:r>
              <a:rPr lang="en-US" sz="1000" dirty="0"/>
              <a:t>Mic closely.</a:t>
            </a:r>
          </a:p>
          <a:p>
            <a:pPr marL="171450" indent="-171450">
              <a:buFont typeface="Arial" panose="020B0604020202020204" pitchFamily="34" charset="0"/>
              <a:buChar char="•"/>
            </a:pPr>
            <a:r>
              <a:rPr lang="en-US" sz="1000" dirty="0"/>
              <a:t>Keep away from cymbals.</a:t>
            </a:r>
            <a:endParaRPr lang="en-GB" sz="1000" dirty="0"/>
          </a:p>
        </p:txBody>
      </p:sp>
      <p:pic>
        <p:nvPicPr>
          <p:cNvPr id="12" name="Picture 11"/>
          <p:cNvPicPr>
            <a:picLocks noChangeAspect="1"/>
          </p:cNvPicPr>
          <p:nvPr/>
        </p:nvPicPr>
        <p:blipFill>
          <a:blip r:embed="rId5"/>
          <a:stretch>
            <a:fillRect/>
          </a:stretch>
        </p:blipFill>
        <p:spPr>
          <a:xfrm>
            <a:off x="4661164" y="1124545"/>
            <a:ext cx="1642855" cy="1901498"/>
          </a:xfrm>
          <a:prstGeom prst="rect">
            <a:avLst/>
          </a:prstGeom>
        </p:spPr>
      </p:pic>
      <p:sp>
        <p:nvSpPr>
          <p:cNvPr id="13" name="TextBox 12"/>
          <p:cNvSpPr txBox="1"/>
          <p:nvPr/>
        </p:nvSpPr>
        <p:spPr>
          <a:xfrm>
            <a:off x="6409873" y="1443487"/>
            <a:ext cx="2485571" cy="1477328"/>
          </a:xfrm>
          <a:prstGeom prst="rect">
            <a:avLst/>
          </a:prstGeom>
          <a:noFill/>
        </p:spPr>
        <p:txBody>
          <a:bodyPr wrap="square" rtlCol="0">
            <a:spAutoFit/>
          </a:bodyPr>
          <a:lstStyle/>
          <a:p>
            <a:pPr marL="171450" indent="-171450">
              <a:buFont typeface="Arial" panose="020B0604020202020204" pitchFamily="34" charset="0"/>
              <a:buChar char="•"/>
            </a:pPr>
            <a:r>
              <a:rPr lang="en-US" sz="1000" dirty="0"/>
              <a:t>There are many different ways to mic your drum overheads, such as the Decca Tree, ORTF, mid-side and XY pair. </a:t>
            </a:r>
          </a:p>
          <a:p>
            <a:pPr marL="171450" indent="-171450">
              <a:buFont typeface="Arial" panose="020B0604020202020204" pitchFamily="34" charset="0"/>
              <a:buChar char="•"/>
            </a:pPr>
            <a:r>
              <a:rPr lang="en-US" sz="1000" dirty="0"/>
              <a:t>The simplest and often most easily-achieved is the</a:t>
            </a:r>
            <a:r>
              <a:rPr lang="en-US" sz="1000" b="1" dirty="0"/>
              <a:t> </a:t>
            </a:r>
            <a:r>
              <a:rPr lang="en-US" sz="1000" b="1" u="sng" dirty="0"/>
              <a:t>spaced pair</a:t>
            </a:r>
            <a:r>
              <a:rPr lang="en-US" sz="1000" dirty="0"/>
              <a:t>, seen here on the left. </a:t>
            </a:r>
          </a:p>
          <a:p>
            <a:pPr marL="171450" indent="-171450">
              <a:buFont typeface="Arial" panose="020B0604020202020204" pitchFamily="34" charset="0"/>
              <a:buChar char="•"/>
            </a:pPr>
            <a:r>
              <a:rPr lang="en-US" sz="1000" dirty="0"/>
              <a:t>Use a </a:t>
            </a:r>
            <a:r>
              <a:rPr lang="en-US" sz="1000" b="1" dirty="0"/>
              <a:t>wide-cardioid</a:t>
            </a:r>
            <a:r>
              <a:rPr lang="en-US" sz="1000" dirty="0"/>
              <a:t> pair of mics for this.</a:t>
            </a:r>
          </a:p>
          <a:p>
            <a:pPr marL="171450" indent="-171450">
              <a:buFont typeface="Arial" panose="020B0604020202020204" pitchFamily="34" charset="0"/>
              <a:buChar char="•"/>
            </a:pPr>
            <a:r>
              <a:rPr lang="en-US" sz="1000" b="1" dirty="0"/>
              <a:t>Condensers</a:t>
            </a:r>
            <a:r>
              <a:rPr lang="en-US" sz="1000" dirty="0"/>
              <a:t> are often used to achieve brightness.</a:t>
            </a:r>
          </a:p>
        </p:txBody>
      </p:sp>
      <p:sp>
        <p:nvSpPr>
          <p:cNvPr id="14" name="TextBox 13"/>
          <p:cNvSpPr txBox="1"/>
          <p:nvPr/>
        </p:nvSpPr>
        <p:spPr>
          <a:xfrm>
            <a:off x="6497632" y="813927"/>
            <a:ext cx="2480237" cy="553998"/>
          </a:xfrm>
          <a:prstGeom prst="rect">
            <a:avLst/>
          </a:prstGeom>
          <a:noFill/>
          <a:ln w="31750">
            <a:solidFill>
              <a:schemeClr val="accent1"/>
            </a:solidFill>
          </a:ln>
        </p:spPr>
        <p:txBody>
          <a:bodyPr wrap="square" rtlCol="0">
            <a:spAutoFit/>
          </a:bodyPr>
          <a:lstStyle/>
          <a:p>
            <a:r>
              <a:rPr lang="en-US" sz="1000" dirty="0"/>
              <a:t>Use: a matched pair of condenser mics/Wide Cardioid or </a:t>
            </a:r>
            <a:r>
              <a:rPr lang="en-US" sz="1000" dirty="0" err="1"/>
              <a:t>omni</a:t>
            </a:r>
            <a:r>
              <a:rPr lang="en-US" sz="1000" dirty="0"/>
              <a:t> pattern. E.g. the Rode M5s.</a:t>
            </a:r>
            <a:endParaRPr lang="en-GB" sz="1000" dirty="0"/>
          </a:p>
        </p:txBody>
      </p:sp>
      <p:sp>
        <p:nvSpPr>
          <p:cNvPr id="15" name="TextBox 14"/>
          <p:cNvSpPr txBox="1"/>
          <p:nvPr/>
        </p:nvSpPr>
        <p:spPr>
          <a:xfrm>
            <a:off x="1323072" y="674187"/>
            <a:ext cx="3247132" cy="1323439"/>
          </a:xfrm>
          <a:prstGeom prst="rect">
            <a:avLst/>
          </a:prstGeom>
          <a:noFill/>
        </p:spPr>
        <p:txBody>
          <a:bodyPr wrap="square" rtlCol="0">
            <a:spAutoFit/>
          </a:bodyPr>
          <a:lstStyle/>
          <a:p>
            <a:pPr marL="171450" indent="-171450">
              <a:buFont typeface="Arial" panose="020B0604020202020204" pitchFamily="34" charset="0"/>
              <a:buChar char="•"/>
            </a:pPr>
            <a:r>
              <a:rPr lang="en-US" sz="1000" dirty="0"/>
              <a:t>A common way to mic a kick drum is to place a mic just in front of the outer head (seen left).</a:t>
            </a:r>
          </a:p>
          <a:p>
            <a:pPr marL="171450" indent="-171450">
              <a:buFont typeface="Arial" panose="020B0604020202020204" pitchFamily="34" charset="0"/>
              <a:buChar char="•"/>
            </a:pPr>
            <a:r>
              <a:rPr lang="en-US" sz="1000" dirty="0"/>
              <a:t>Numerous mics are designed just to record kick drums. They have a good bass frequency response. </a:t>
            </a:r>
          </a:p>
          <a:p>
            <a:pPr marL="171450" indent="-171450">
              <a:buFont typeface="Arial" panose="020B0604020202020204" pitchFamily="34" charset="0"/>
              <a:buChar char="•"/>
            </a:pPr>
            <a:r>
              <a:rPr lang="en-US" sz="1000" dirty="0"/>
              <a:t>Depending on where on the drum you place the mic, the sound will change a lot.</a:t>
            </a:r>
          </a:p>
          <a:p>
            <a:pPr marL="171450" indent="-171450">
              <a:buFont typeface="Arial" panose="020B0604020202020204" pitchFamily="34" charset="0"/>
              <a:buChar char="•"/>
            </a:pPr>
            <a:r>
              <a:rPr lang="en-US" sz="1000" dirty="0"/>
              <a:t>Try placing the mic between 1 &amp; 3 inches away from the head.</a:t>
            </a:r>
          </a:p>
        </p:txBody>
      </p:sp>
      <p:sp>
        <p:nvSpPr>
          <p:cNvPr id="16" name="TextBox 15"/>
          <p:cNvSpPr txBox="1"/>
          <p:nvPr/>
        </p:nvSpPr>
        <p:spPr>
          <a:xfrm>
            <a:off x="1299075" y="2641984"/>
            <a:ext cx="3247132" cy="1169551"/>
          </a:xfrm>
          <a:prstGeom prst="rect">
            <a:avLst/>
          </a:prstGeom>
          <a:noFill/>
        </p:spPr>
        <p:txBody>
          <a:bodyPr wrap="square" rtlCol="0">
            <a:spAutoFit/>
          </a:bodyPr>
          <a:lstStyle/>
          <a:p>
            <a:pPr marL="171450" indent="-171450">
              <a:buFont typeface="Arial" panose="020B0604020202020204" pitchFamily="34" charset="0"/>
              <a:buChar char="•"/>
            </a:pPr>
            <a:r>
              <a:rPr lang="en-US" sz="1000" dirty="0"/>
              <a:t>If the drum has a hole in the front, you place the mic inside. </a:t>
            </a:r>
          </a:p>
          <a:p>
            <a:pPr marL="171450" indent="-171450">
              <a:buFont typeface="Arial" panose="020B0604020202020204" pitchFamily="34" charset="0"/>
              <a:buChar char="•"/>
            </a:pPr>
            <a:r>
              <a:rPr lang="en-US" sz="1000" dirty="0"/>
              <a:t>The closer to the front skin, the more attack (‘click’) and less low frequencies you will get</a:t>
            </a:r>
          </a:p>
          <a:p>
            <a:pPr marL="171450" indent="-171450">
              <a:buFont typeface="Arial" panose="020B0604020202020204" pitchFamily="34" charset="0"/>
              <a:buChar char="•"/>
            </a:pPr>
            <a:r>
              <a:rPr lang="en-US" sz="1000" dirty="0"/>
              <a:t>Try placing the mic </a:t>
            </a:r>
            <a:r>
              <a:rPr lang="en-US" sz="1000" dirty="0" err="1"/>
              <a:t>off-centre</a:t>
            </a:r>
            <a:r>
              <a:rPr lang="en-US" sz="1000" dirty="0"/>
              <a:t> (seen left)</a:t>
            </a:r>
          </a:p>
          <a:p>
            <a:pPr marL="171450" indent="-171450">
              <a:buFont typeface="Arial" panose="020B0604020202020204" pitchFamily="34" charset="0"/>
              <a:buChar char="•"/>
            </a:pPr>
            <a:r>
              <a:rPr lang="en-US" sz="1000" dirty="0"/>
              <a:t>Try placing the mic halfway back to get a mix of frequencies.</a:t>
            </a:r>
          </a:p>
        </p:txBody>
      </p:sp>
      <p:sp>
        <p:nvSpPr>
          <p:cNvPr id="17" name="TextBox 16"/>
          <p:cNvSpPr txBox="1"/>
          <p:nvPr/>
        </p:nvSpPr>
        <p:spPr>
          <a:xfrm>
            <a:off x="208167" y="742786"/>
            <a:ext cx="2411730" cy="307777"/>
          </a:xfrm>
          <a:prstGeom prst="rect">
            <a:avLst/>
          </a:prstGeom>
          <a:noFill/>
        </p:spPr>
        <p:txBody>
          <a:bodyPr wrap="square" rtlCol="0">
            <a:spAutoFit/>
          </a:bodyPr>
          <a:lstStyle/>
          <a:p>
            <a:r>
              <a:rPr lang="en-US" sz="1400" b="1" dirty="0"/>
              <a:t>Kick Drum</a:t>
            </a:r>
            <a:endParaRPr lang="en-GB" sz="1400" b="1" dirty="0"/>
          </a:p>
        </p:txBody>
      </p:sp>
      <p:sp>
        <p:nvSpPr>
          <p:cNvPr id="18" name="TextBox 17"/>
          <p:cNvSpPr txBox="1"/>
          <p:nvPr/>
        </p:nvSpPr>
        <p:spPr>
          <a:xfrm>
            <a:off x="2041417" y="4263970"/>
            <a:ext cx="2831208" cy="1015663"/>
          </a:xfrm>
          <a:prstGeom prst="rect">
            <a:avLst/>
          </a:prstGeom>
          <a:noFill/>
        </p:spPr>
        <p:txBody>
          <a:bodyPr wrap="square" rtlCol="0">
            <a:spAutoFit/>
          </a:bodyPr>
          <a:lstStyle/>
          <a:p>
            <a:pPr marL="171450" indent="-171450">
              <a:buFont typeface="Arial" panose="020B0604020202020204" pitchFamily="34" charset="0"/>
              <a:buChar char="•"/>
            </a:pPr>
            <a:r>
              <a:rPr lang="en-US" sz="1000" dirty="0"/>
              <a:t>Place about 1.5 inches above the skin and 2” inside the rim. Point the mic at the </a:t>
            </a:r>
            <a:r>
              <a:rPr lang="en-US" sz="1000" dirty="0" err="1"/>
              <a:t>centre</a:t>
            </a:r>
            <a:r>
              <a:rPr lang="en-US" sz="1000" dirty="0"/>
              <a:t> of the </a:t>
            </a:r>
            <a:r>
              <a:rPr lang="en-US" sz="1000" i="1" dirty="0"/>
              <a:t>drum</a:t>
            </a:r>
            <a:r>
              <a:rPr lang="en-US" sz="1000" dirty="0"/>
              <a:t>, not the skin.</a:t>
            </a:r>
          </a:p>
          <a:p>
            <a:pPr marL="171450" indent="-171450">
              <a:buFont typeface="Arial" panose="020B0604020202020204" pitchFamily="34" charset="0"/>
              <a:buChar char="•"/>
            </a:pPr>
            <a:r>
              <a:rPr lang="en-US" sz="1000" dirty="0"/>
              <a:t>For less low frequency, move the mic higher or farther from the </a:t>
            </a:r>
            <a:r>
              <a:rPr lang="en-US" sz="1000" dirty="0" err="1"/>
              <a:t>centre</a:t>
            </a:r>
            <a:endParaRPr lang="en-US" sz="1000" dirty="0"/>
          </a:p>
          <a:p>
            <a:pPr marL="171450" indent="-171450">
              <a:buFont typeface="Arial" panose="020B0604020202020204" pitchFamily="34" charset="0"/>
              <a:buChar char="•"/>
            </a:pPr>
            <a:r>
              <a:rPr lang="en-US" sz="1000" b="1" dirty="0"/>
              <a:t>Use</a:t>
            </a:r>
            <a:r>
              <a:rPr lang="en-US" sz="1000" dirty="0"/>
              <a:t>: dynamic mic/cardioid pattern</a:t>
            </a:r>
          </a:p>
        </p:txBody>
      </p:sp>
      <p:sp>
        <p:nvSpPr>
          <p:cNvPr id="19" name="TextBox 18"/>
          <p:cNvSpPr txBox="1"/>
          <p:nvPr/>
        </p:nvSpPr>
        <p:spPr>
          <a:xfrm>
            <a:off x="1902763" y="5521680"/>
            <a:ext cx="3247132" cy="1015663"/>
          </a:xfrm>
          <a:prstGeom prst="rect">
            <a:avLst/>
          </a:prstGeom>
          <a:noFill/>
        </p:spPr>
        <p:txBody>
          <a:bodyPr wrap="square" rtlCol="0">
            <a:spAutoFit/>
          </a:bodyPr>
          <a:lstStyle/>
          <a:p>
            <a:pPr marL="171450" indent="-171450">
              <a:buFont typeface="Arial" panose="020B0604020202020204" pitchFamily="34" charset="0"/>
              <a:buChar char="•"/>
            </a:pPr>
            <a:r>
              <a:rPr lang="en-US" sz="1000" dirty="0"/>
              <a:t>If you want to hear more of the wires underneath the snare, add a mic beneath the snare!</a:t>
            </a:r>
          </a:p>
          <a:p>
            <a:pPr marL="171450" indent="-171450">
              <a:buFont typeface="Arial" panose="020B0604020202020204" pitchFamily="34" charset="0"/>
              <a:buChar char="•"/>
            </a:pPr>
            <a:r>
              <a:rPr lang="en-US" sz="1000" dirty="0"/>
              <a:t>Point this mic at the snare wires, a few inches away</a:t>
            </a:r>
          </a:p>
          <a:p>
            <a:pPr marL="171450" indent="-171450">
              <a:buFont typeface="Arial" panose="020B0604020202020204" pitchFamily="34" charset="0"/>
              <a:buChar char="•"/>
            </a:pPr>
            <a:r>
              <a:rPr lang="en-US" sz="1000" dirty="0"/>
              <a:t>For less low frequency, move the mic higher or farther from the </a:t>
            </a:r>
            <a:r>
              <a:rPr lang="en-US" sz="1000" dirty="0" err="1"/>
              <a:t>centre</a:t>
            </a:r>
            <a:endParaRPr lang="en-US" sz="1000" dirty="0"/>
          </a:p>
          <a:p>
            <a:pPr marL="171450" indent="-171450">
              <a:buFont typeface="Arial" panose="020B0604020202020204" pitchFamily="34" charset="0"/>
              <a:buChar char="•"/>
            </a:pPr>
            <a:r>
              <a:rPr lang="en-US" sz="1000" b="1" dirty="0"/>
              <a:t>Use</a:t>
            </a:r>
            <a:r>
              <a:rPr lang="en-US" sz="1000" dirty="0"/>
              <a:t>: dynamic mic/cardioid pattern</a:t>
            </a:r>
          </a:p>
        </p:txBody>
      </p:sp>
      <p:sp>
        <p:nvSpPr>
          <p:cNvPr id="20" name="TextBox 19"/>
          <p:cNvSpPr txBox="1"/>
          <p:nvPr/>
        </p:nvSpPr>
        <p:spPr>
          <a:xfrm>
            <a:off x="4915838" y="3491118"/>
            <a:ext cx="1013730" cy="307777"/>
          </a:xfrm>
          <a:prstGeom prst="rect">
            <a:avLst/>
          </a:prstGeom>
          <a:noFill/>
        </p:spPr>
        <p:txBody>
          <a:bodyPr wrap="square" rtlCol="0">
            <a:spAutoFit/>
          </a:bodyPr>
          <a:lstStyle/>
          <a:p>
            <a:r>
              <a:rPr lang="en-US" sz="1400" b="1" dirty="0"/>
              <a:t>Hi-hats</a:t>
            </a:r>
            <a:endParaRPr lang="en-GB" sz="1400" b="1" dirty="0"/>
          </a:p>
        </p:txBody>
      </p:sp>
      <p:sp>
        <p:nvSpPr>
          <p:cNvPr id="21" name="TextBox 20"/>
          <p:cNvSpPr txBox="1"/>
          <p:nvPr/>
        </p:nvSpPr>
        <p:spPr>
          <a:xfrm>
            <a:off x="2041417" y="5256861"/>
            <a:ext cx="2411730" cy="307777"/>
          </a:xfrm>
          <a:prstGeom prst="rect">
            <a:avLst/>
          </a:prstGeom>
          <a:noFill/>
        </p:spPr>
        <p:txBody>
          <a:bodyPr wrap="square" rtlCol="0">
            <a:spAutoFit/>
          </a:bodyPr>
          <a:lstStyle/>
          <a:p>
            <a:r>
              <a:rPr lang="en-US" sz="1400" b="1" dirty="0"/>
              <a:t>Under-the-snare mic</a:t>
            </a:r>
            <a:endParaRPr lang="en-GB" sz="1400" b="1" dirty="0"/>
          </a:p>
        </p:txBody>
      </p:sp>
      <p:pic>
        <p:nvPicPr>
          <p:cNvPr id="22" name="Picture 21"/>
          <p:cNvPicPr>
            <a:picLocks noChangeAspect="1"/>
          </p:cNvPicPr>
          <p:nvPr/>
        </p:nvPicPr>
        <p:blipFill>
          <a:blip r:embed="rId6"/>
          <a:stretch>
            <a:fillRect/>
          </a:stretch>
        </p:blipFill>
        <p:spPr>
          <a:xfrm>
            <a:off x="322235" y="5622592"/>
            <a:ext cx="819271" cy="1235408"/>
          </a:xfrm>
          <a:prstGeom prst="rect">
            <a:avLst/>
          </a:prstGeom>
        </p:spPr>
      </p:pic>
      <p:pic>
        <p:nvPicPr>
          <p:cNvPr id="23" name="Picture 22"/>
          <p:cNvPicPr>
            <a:picLocks noChangeAspect="1"/>
          </p:cNvPicPr>
          <p:nvPr/>
        </p:nvPicPr>
        <p:blipFill>
          <a:blip r:embed="rId7"/>
          <a:stretch>
            <a:fillRect/>
          </a:stretch>
        </p:blipFill>
        <p:spPr>
          <a:xfrm>
            <a:off x="246510" y="4428889"/>
            <a:ext cx="1838948" cy="1193703"/>
          </a:xfrm>
          <a:prstGeom prst="rect">
            <a:avLst/>
          </a:prstGeom>
        </p:spPr>
      </p:pic>
      <p:sp>
        <p:nvSpPr>
          <p:cNvPr id="24" name="TextBox 23"/>
          <p:cNvSpPr txBox="1"/>
          <p:nvPr/>
        </p:nvSpPr>
        <p:spPr>
          <a:xfrm>
            <a:off x="1522194" y="2440568"/>
            <a:ext cx="2411730" cy="307777"/>
          </a:xfrm>
          <a:prstGeom prst="rect">
            <a:avLst/>
          </a:prstGeom>
          <a:noFill/>
        </p:spPr>
        <p:txBody>
          <a:bodyPr wrap="square" rtlCol="0">
            <a:spAutoFit/>
          </a:bodyPr>
          <a:lstStyle/>
          <a:p>
            <a:r>
              <a:rPr lang="en-US" sz="1400" b="1" dirty="0"/>
              <a:t>Inside the kick Drum</a:t>
            </a:r>
            <a:endParaRPr lang="en-GB" sz="1400" b="1" dirty="0"/>
          </a:p>
        </p:txBody>
      </p:sp>
      <p:sp>
        <p:nvSpPr>
          <p:cNvPr id="25" name="TextBox 24"/>
          <p:cNvSpPr txBox="1"/>
          <p:nvPr/>
        </p:nvSpPr>
        <p:spPr>
          <a:xfrm>
            <a:off x="5262481" y="729972"/>
            <a:ext cx="2411730" cy="307777"/>
          </a:xfrm>
          <a:prstGeom prst="rect">
            <a:avLst/>
          </a:prstGeom>
          <a:noFill/>
        </p:spPr>
        <p:txBody>
          <a:bodyPr wrap="square" rtlCol="0">
            <a:spAutoFit/>
          </a:bodyPr>
          <a:lstStyle/>
          <a:p>
            <a:r>
              <a:rPr lang="en-US" sz="1400" b="1" dirty="0"/>
              <a:t>Overheads</a:t>
            </a:r>
            <a:endParaRPr lang="en-GB" sz="1400" b="1" dirty="0"/>
          </a:p>
        </p:txBody>
      </p:sp>
      <p:sp>
        <p:nvSpPr>
          <p:cNvPr id="26" name="TextBox 25"/>
          <p:cNvSpPr txBox="1"/>
          <p:nvPr/>
        </p:nvSpPr>
        <p:spPr>
          <a:xfrm>
            <a:off x="322235" y="1996528"/>
            <a:ext cx="4130911" cy="246221"/>
          </a:xfrm>
          <a:prstGeom prst="rect">
            <a:avLst/>
          </a:prstGeom>
          <a:noFill/>
          <a:ln w="31750">
            <a:solidFill>
              <a:schemeClr val="accent1"/>
            </a:solidFill>
          </a:ln>
        </p:spPr>
        <p:txBody>
          <a:bodyPr wrap="square" rtlCol="0">
            <a:spAutoFit/>
          </a:bodyPr>
          <a:lstStyle/>
          <a:p>
            <a:pPr marL="171450" indent="-171450">
              <a:buFont typeface="Arial" panose="020B0604020202020204" pitchFamily="34" charset="0"/>
              <a:buChar char="•"/>
            </a:pPr>
            <a:r>
              <a:rPr lang="en-US" sz="1000" b="1" dirty="0"/>
              <a:t>Use</a:t>
            </a:r>
            <a:r>
              <a:rPr lang="en-US" sz="1000" dirty="0"/>
              <a:t>: dynamic, cardioid mics e.g. the Fame kick drum mic. </a:t>
            </a:r>
          </a:p>
        </p:txBody>
      </p:sp>
      <p:sp>
        <p:nvSpPr>
          <p:cNvPr id="27" name="TextBox 26"/>
          <p:cNvSpPr txBox="1"/>
          <p:nvPr/>
        </p:nvSpPr>
        <p:spPr>
          <a:xfrm>
            <a:off x="1195328" y="6519301"/>
            <a:ext cx="3677297" cy="246221"/>
          </a:xfrm>
          <a:prstGeom prst="rect">
            <a:avLst/>
          </a:prstGeom>
          <a:noFill/>
          <a:ln w="31750">
            <a:solidFill>
              <a:schemeClr val="accent1"/>
            </a:solidFill>
          </a:ln>
        </p:spPr>
        <p:txBody>
          <a:bodyPr wrap="square" rtlCol="0">
            <a:spAutoFit/>
          </a:bodyPr>
          <a:lstStyle/>
          <a:p>
            <a:pPr marL="171450" indent="-171450">
              <a:buFont typeface="Arial" panose="020B0604020202020204" pitchFamily="34" charset="0"/>
              <a:buChar char="•"/>
            </a:pPr>
            <a:r>
              <a:rPr lang="en-US" sz="1000" b="1" dirty="0"/>
              <a:t>Use</a:t>
            </a:r>
            <a:r>
              <a:rPr lang="en-US" sz="1000" dirty="0"/>
              <a:t>: dynamic, cardioid mics e.g. Shure SM57 or SM58</a:t>
            </a:r>
          </a:p>
        </p:txBody>
      </p:sp>
      <p:sp>
        <p:nvSpPr>
          <p:cNvPr id="28" name="TextBox 27"/>
          <p:cNvSpPr txBox="1"/>
          <p:nvPr/>
        </p:nvSpPr>
        <p:spPr>
          <a:xfrm>
            <a:off x="7052393" y="3137042"/>
            <a:ext cx="1925476" cy="1015663"/>
          </a:xfrm>
          <a:prstGeom prst="rect">
            <a:avLst/>
          </a:prstGeom>
          <a:noFill/>
        </p:spPr>
        <p:txBody>
          <a:bodyPr wrap="square" rtlCol="0">
            <a:spAutoFit/>
          </a:bodyPr>
          <a:lstStyle/>
          <a:p>
            <a:pPr marL="171450" indent="-171450">
              <a:buFont typeface="Arial" panose="020B0604020202020204" pitchFamily="34" charset="0"/>
              <a:buChar char="•"/>
            </a:pPr>
            <a:r>
              <a:rPr lang="en-US" sz="1000" dirty="0"/>
              <a:t>Not always </a:t>
            </a:r>
            <a:r>
              <a:rPr lang="en-US" sz="1000" dirty="0" err="1"/>
              <a:t>miked</a:t>
            </a:r>
            <a:r>
              <a:rPr lang="en-US" sz="1000" dirty="0"/>
              <a:t> if they’re loud enough!</a:t>
            </a:r>
          </a:p>
          <a:p>
            <a:pPr marL="171450" indent="-171450">
              <a:buFont typeface="Arial" panose="020B0604020202020204" pitchFamily="34" charset="0"/>
              <a:buChar char="•"/>
            </a:pPr>
            <a:r>
              <a:rPr lang="en-US" sz="1000" dirty="0"/>
              <a:t>Put the mic above the top cymbal, 3 or 4” above, halfway between the </a:t>
            </a:r>
            <a:r>
              <a:rPr lang="en-US" sz="1000" dirty="0" err="1"/>
              <a:t>centre</a:t>
            </a:r>
            <a:r>
              <a:rPr lang="en-US" sz="1000" dirty="0"/>
              <a:t> and the edge</a:t>
            </a:r>
          </a:p>
        </p:txBody>
      </p:sp>
      <p:sp>
        <p:nvSpPr>
          <p:cNvPr id="29" name="TextBox 28"/>
          <p:cNvSpPr txBox="1"/>
          <p:nvPr/>
        </p:nvSpPr>
        <p:spPr>
          <a:xfrm>
            <a:off x="5127352" y="4184515"/>
            <a:ext cx="2257370" cy="861774"/>
          </a:xfrm>
          <a:prstGeom prst="rect">
            <a:avLst/>
          </a:prstGeom>
          <a:noFill/>
          <a:ln w="31750">
            <a:solidFill>
              <a:schemeClr val="accent1"/>
            </a:solidFill>
          </a:ln>
        </p:spPr>
        <p:txBody>
          <a:bodyPr wrap="square" rtlCol="0">
            <a:spAutoFit/>
          </a:bodyPr>
          <a:lstStyle/>
          <a:p>
            <a:pPr marL="171450" indent="-171450">
              <a:buFont typeface="Arial" panose="020B0604020202020204" pitchFamily="34" charset="0"/>
              <a:buChar char="•"/>
            </a:pPr>
            <a:r>
              <a:rPr lang="en-US" sz="1000" b="1" dirty="0"/>
              <a:t>Use</a:t>
            </a:r>
            <a:r>
              <a:rPr lang="en-US" sz="1000" dirty="0"/>
              <a:t>: condensers if you want brightness, dynamics if you have a lot of volume. E.g. Shure SM57 (dynamic) or </a:t>
            </a:r>
            <a:r>
              <a:rPr lang="en-US" sz="1000" dirty="0" err="1"/>
              <a:t>Behringer</a:t>
            </a:r>
            <a:r>
              <a:rPr lang="en-US" sz="1000" dirty="0"/>
              <a:t> C-1 (condenser)</a:t>
            </a:r>
          </a:p>
        </p:txBody>
      </p:sp>
      <p:pic>
        <p:nvPicPr>
          <p:cNvPr id="30" name="Picture 29"/>
          <p:cNvPicPr>
            <a:picLocks noChangeAspect="1"/>
          </p:cNvPicPr>
          <p:nvPr/>
        </p:nvPicPr>
        <p:blipFill rotWithShape="1">
          <a:blip r:embed="rId8"/>
          <a:srcRect l="4701" t="3575"/>
          <a:stretch/>
        </p:blipFill>
        <p:spPr>
          <a:xfrm>
            <a:off x="5965146" y="3225649"/>
            <a:ext cx="889453" cy="774465"/>
          </a:xfrm>
          <a:prstGeom prst="rect">
            <a:avLst/>
          </a:prstGeom>
        </p:spPr>
      </p:pic>
      <p:sp>
        <p:nvSpPr>
          <p:cNvPr id="31" name="TextBox 30"/>
          <p:cNvSpPr txBox="1"/>
          <p:nvPr/>
        </p:nvSpPr>
        <p:spPr>
          <a:xfrm>
            <a:off x="1893173" y="4075063"/>
            <a:ext cx="2411730" cy="307777"/>
          </a:xfrm>
          <a:prstGeom prst="rect">
            <a:avLst/>
          </a:prstGeom>
          <a:noFill/>
        </p:spPr>
        <p:txBody>
          <a:bodyPr wrap="square" rtlCol="0">
            <a:spAutoFit/>
          </a:bodyPr>
          <a:lstStyle/>
          <a:p>
            <a:r>
              <a:rPr lang="en-US" sz="1400" b="1" dirty="0"/>
              <a:t>Snare Drum</a:t>
            </a:r>
            <a:endParaRPr lang="en-GB" sz="1400" b="1" dirty="0"/>
          </a:p>
        </p:txBody>
      </p:sp>
      <p:sp>
        <p:nvSpPr>
          <p:cNvPr id="32" name="TextBox 31"/>
          <p:cNvSpPr txBox="1"/>
          <p:nvPr/>
        </p:nvSpPr>
        <p:spPr>
          <a:xfrm>
            <a:off x="5157318" y="5212211"/>
            <a:ext cx="2413936" cy="553998"/>
          </a:xfrm>
          <a:prstGeom prst="rect">
            <a:avLst/>
          </a:prstGeom>
          <a:noFill/>
        </p:spPr>
        <p:txBody>
          <a:bodyPr wrap="square" rtlCol="0">
            <a:spAutoFit/>
          </a:bodyPr>
          <a:lstStyle/>
          <a:p>
            <a:pPr marL="171450" indent="-171450">
              <a:buFont typeface="Arial" panose="020B0604020202020204" pitchFamily="34" charset="0"/>
              <a:buChar char="•"/>
            </a:pPr>
            <a:r>
              <a:rPr lang="en-US" sz="1000" dirty="0"/>
              <a:t>Like hi-hats, they’re not always </a:t>
            </a:r>
            <a:r>
              <a:rPr lang="en-US" sz="1000" dirty="0" err="1"/>
              <a:t>miked</a:t>
            </a:r>
            <a:r>
              <a:rPr lang="en-US" sz="1000" dirty="0"/>
              <a:t> (especially if they’re not really being used)</a:t>
            </a:r>
          </a:p>
        </p:txBody>
      </p:sp>
      <p:cxnSp>
        <p:nvCxnSpPr>
          <p:cNvPr id="34" name="Straight Connector 33"/>
          <p:cNvCxnSpPr/>
          <p:nvPr/>
        </p:nvCxnSpPr>
        <p:spPr>
          <a:xfrm>
            <a:off x="4570204" y="674187"/>
            <a:ext cx="0" cy="3325927"/>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flipV="1">
            <a:off x="0" y="4032929"/>
            <a:ext cx="5007699" cy="8014"/>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4998989" y="4013347"/>
            <a:ext cx="8710" cy="2853954"/>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4980973" y="5188038"/>
            <a:ext cx="2557084" cy="3684"/>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V="1">
            <a:off x="7538057" y="4273641"/>
            <a:ext cx="0" cy="914397"/>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a:off x="7538057" y="4263970"/>
            <a:ext cx="160594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4570204" y="3133731"/>
            <a:ext cx="4573796" cy="1536"/>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0" y="624589"/>
            <a:ext cx="9144000" cy="33287"/>
          </a:xfrm>
          <a:prstGeom prst="line">
            <a:avLst/>
          </a:prstGeom>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5C219669-B329-4B85-B38D-98B71F38A34C}"/>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35</a:t>
            </a:r>
          </a:p>
        </p:txBody>
      </p:sp>
    </p:spTree>
    <p:extLst>
      <p:ext uri="{BB962C8B-B14F-4D97-AF65-F5344CB8AC3E}">
        <p14:creationId xmlns:p14="http://schemas.microsoft.com/office/powerpoint/2010/main" val="34089231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45126" y="21609"/>
            <a:ext cx="5492931" cy="544693"/>
          </a:xfrm>
        </p:spPr>
        <p:txBody>
          <a:bodyPr>
            <a:normAutofit/>
          </a:bodyPr>
          <a:lstStyle/>
          <a:p>
            <a:r>
              <a:rPr lang="en-US" sz="2400" dirty="0"/>
              <a:t>Recording Drums Knowledge </a:t>
            </a:r>
            <a:r>
              <a:rPr lang="en-US" sz="2400" dirty="0" err="1"/>
              <a:t>Organiser</a:t>
            </a:r>
            <a:endParaRPr lang="en-GB" sz="2400" dirty="0"/>
          </a:p>
        </p:txBody>
      </p:sp>
      <p:pic>
        <p:nvPicPr>
          <p:cNvPr id="6" name="Picture 6" descr="Diagram&#10;&#10;Description automatically generated">
            <a:extLst>
              <a:ext uri="{FF2B5EF4-FFF2-40B4-BE49-F238E27FC236}">
                <a16:creationId xmlns:a16="http://schemas.microsoft.com/office/drawing/2014/main" id="{F4E01427-F0CB-1A25-5051-2FBB2853332A}"/>
              </a:ext>
            </a:extLst>
          </p:cNvPr>
          <p:cNvPicPr>
            <a:picLocks noChangeAspect="1"/>
          </p:cNvPicPr>
          <p:nvPr/>
        </p:nvPicPr>
        <p:blipFill>
          <a:blip r:embed="rId2"/>
          <a:stretch>
            <a:fillRect/>
          </a:stretch>
        </p:blipFill>
        <p:spPr>
          <a:xfrm>
            <a:off x="2494156" y="766641"/>
            <a:ext cx="4016297" cy="2955085"/>
          </a:xfrm>
          <a:prstGeom prst="rect">
            <a:avLst/>
          </a:prstGeom>
        </p:spPr>
      </p:pic>
      <p:sp>
        <p:nvSpPr>
          <p:cNvPr id="4" name="TextBox 3">
            <a:extLst>
              <a:ext uri="{FF2B5EF4-FFF2-40B4-BE49-F238E27FC236}">
                <a16:creationId xmlns:a16="http://schemas.microsoft.com/office/drawing/2014/main" id="{8A5742C0-B119-40BA-9D33-1036D1C2EF7D}"/>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36</a:t>
            </a:r>
          </a:p>
        </p:txBody>
      </p:sp>
    </p:spTree>
    <p:extLst>
      <p:ext uri="{BB962C8B-B14F-4D97-AF65-F5344CB8AC3E}">
        <p14:creationId xmlns:p14="http://schemas.microsoft.com/office/powerpoint/2010/main" val="9709078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3495908" y="5801012"/>
            <a:ext cx="861500" cy="759948"/>
          </a:xfrm>
          <a:prstGeom prst="rect">
            <a:avLst/>
          </a:prstGeom>
        </p:spPr>
      </p:pic>
      <p:pic>
        <p:nvPicPr>
          <p:cNvPr id="3" name="Picture 2"/>
          <p:cNvPicPr>
            <a:picLocks noChangeAspect="1"/>
          </p:cNvPicPr>
          <p:nvPr/>
        </p:nvPicPr>
        <p:blipFill>
          <a:blip r:embed="rId3"/>
          <a:stretch>
            <a:fillRect/>
          </a:stretch>
        </p:blipFill>
        <p:spPr>
          <a:xfrm>
            <a:off x="288619" y="2281182"/>
            <a:ext cx="2417701" cy="1591357"/>
          </a:xfrm>
          <a:prstGeom prst="rect">
            <a:avLst/>
          </a:prstGeom>
        </p:spPr>
      </p:pic>
      <p:sp>
        <p:nvSpPr>
          <p:cNvPr id="8" name="TextBox 7"/>
          <p:cNvSpPr txBox="1"/>
          <p:nvPr/>
        </p:nvSpPr>
        <p:spPr>
          <a:xfrm>
            <a:off x="2262786" y="427282"/>
            <a:ext cx="5339797" cy="369332"/>
          </a:xfrm>
          <a:prstGeom prst="rect">
            <a:avLst/>
          </a:prstGeom>
          <a:noFill/>
        </p:spPr>
        <p:txBody>
          <a:bodyPr wrap="square" rtlCol="0">
            <a:spAutoFit/>
          </a:bodyPr>
          <a:lstStyle/>
          <a:p>
            <a:r>
              <a:rPr lang="en-US" dirty="0"/>
              <a:t>Recording Electric Guitar &amp; Bass Knowledge Organiser</a:t>
            </a:r>
            <a:endParaRPr lang="en-GB" dirty="0"/>
          </a:p>
        </p:txBody>
      </p:sp>
      <p:cxnSp>
        <p:nvCxnSpPr>
          <p:cNvPr id="15" name="Straight Connector 14"/>
          <p:cNvCxnSpPr/>
          <p:nvPr/>
        </p:nvCxnSpPr>
        <p:spPr>
          <a:xfrm>
            <a:off x="0" y="1550440"/>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flipV="1">
            <a:off x="4342067" y="2074845"/>
            <a:ext cx="15341" cy="4787478"/>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991580" y="3492410"/>
            <a:ext cx="1201783" cy="307777"/>
          </a:xfrm>
          <a:prstGeom prst="rect">
            <a:avLst/>
          </a:prstGeom>
          <a:noFill/>
        </p:spPr>
        <p:txBody>
          <a:bodyPr wrap="square" rtlCol="0">
            <a:spAutoFit/>
          </a:bodyPr>
          <a:lstStyle/>
          <a:p>
            <a:r>
              <a:rPr lang="en-US" sz="1400" dirty="0"/>
              <a:t>Dynamic mic</a:t>
            </a:r>
            <a:endParaRPr lang="en-GB" sz="1400" dirty="0"/>
          </a:p>
        </p:txBody>
      </p:sp>
      <p:sp>
        <p:nvSpPr>
          <p:cNvPr id="29" name="TextBox 28"/>
          <p:cNvSpPr txBox="1"/>
          <p:nvPr/>
        </p:nvSpPr>
        <p:spPr>
          <a:xfrm>
            <a:off x="4389918" y="2192290"/>
            <a:ext cx="4589987" cy="1569660"/>
          </a:xfrm>
          <a:prstGeom prst="rect">
            <a:avLst/>
          </a:prstGeom>
          <a:noFill/>
        </p:spPr>
        <p:txBody>
          <a:bodyPr wrap="square" rtlCol="0">
            <a:spAutoFit/>
          </a:bodyPr>
          <a:lstStyle/>
          <a:p>
            <a:pPr marL="285750" indent="-285750">
              <a:buFont typeface="Arial" panose="020B0604020202020204" pitchFamily="34" charset="0"/>
              <a:buChar char="•"/>
            </a:pPr>
            <a:r>
              <a:rPr lang="en-US" sz="1200" dirty="0"/>
              <a:t>Moving the mic closer to the amp will increase bass frequencies</a:t>
            </a:r>
          </a:p>
          <a:p>
            <a:pPr marL="285750" indent="-285750">
              <a:buFont typeface="Arial" panose="020B0604020202020204" pitchFamily="34" charset="0"/>
              <a:buChar char="•"/>
            </a:pPr>
            <a:r>
              <a:rPr lang="en-US" sz="1200" dirty="0"/>
              <a:t>Moving the microphone closer to the </a:t>
            </a:r>
            <a:r>
              <a:rPr lang="en-US" sz="1200" dirty="0" err="1"/>
              <a:t>centre</a:t>
            </a:r>
            <a:r>
              <a:rPr lang="en-US" sz="1200" dirty="0"/>
              <a:t> of the speaker (as opposed to the edge) will increase the mid frequencies</a:t>
            </a:r>
          </a:p>
          <a:p>
            <a:pPr marL="285750" indent="-285750">
              <a:buFont typeface="Arial" panose="020B0604020202020204" pitchFamily="34" charset="0"/>
              <a:buChar char="•"/>
            </a:pPr>
            <a:r>
              <a:rPr lang="en-US" sz="1200" dirty="0"/>
              <a:t>Positioning the microphone at the edge of the speaker will provide a well-balanced sound</a:t>
            </a:r>
          </a:p>
          <a:p>
            <a:pPr marL="285750" indent="-285750">
              <a:buFont typeface="Arial" panose="020B0604020202020204" pitchFamily="34" charset="0"/>
              <a:buChar char="•"/>
            </a:pPr>
            <a:r>
              <a:rPr lang="en-US" sz="1200" dirty="0"/>
              <a:t>You can avoid using a microphone by plugging straight into a DI box or ‘instrument’ insert on an audio interface, but you might lose some warmth and it might sound less ‘real’!</a:t>
            </a:r>
          </a:p>
        </p:txBody>
      </p:sp>
      <p:sp>
        <p:nvSpPr>
          <p:cNvPr id="30" name="TextBox 29"/>
          <p:cNvSpPr txBox="1"/>
          <p:nvPr/>
        </p:nvSpPr>
        <p:spPr>
          <a:xfrm>
            <a:off x="1584321" y="3187913"/>
            <a:ext cx="1746069" cy="307777"/>
          </a:xfrm>
          <a:prstGeom prst="rect">
            <a:avLst/>
          </a:prstGeom>
          <a:noFill/>
        </p:spPr>
        <p:txBody>
          <a:bodyPr wrap="square" rtlCol="0">
            <a:spAutoFit/>
          </a:bodyPr>
          <a:lstStyle/>
          <a:p>
            <a:r>
              <a:rPr lang="en-US" sz="1400" dirty="0"/>
              <a:t>Condenser mic</a:t>
            </a:r>
            <a:endParaRPr lang="en-GB" sz="1400" dirty="0"/>
          </a:p>
        </p:txBody>
      </p:sp>
      <p:sp>
        <p:nvSpPr>
          <p:cNvPr id="32" name="TextBox 31"/>
          <p:cNvSpPr txBox="1"/>
          <p:nvPr/>
        </p:nvSpPr>
        <p:spPr>
          <a:xfrm>
            <a:off x="746039" y="966768"/>
            <a:ext cx="8373290" cy="577081"/>
          </a:xfrm>
          <a:prstGeom prst="rect">
            <a:avLst/>
          </a:prstGeom>
          <a:noFill/>
        </p:spPr>
        <p:txBody>
          <a:bodyPr wrap="square" rtlCol="0">
            <a:spAutoFit/>
          </a:bodyPr>
          <a:lstStyle/>
          <a:p>
            <a:pPr marL="285750" indent="-285750">
              <a:buFont typeface="Arial" panose="020B0604020202020204" pitchFamily="34" charset="0"/>
              <a:buChar char="•"/>
            </a:pPr>
            <a:r>
              <a:rPr lang="en-US" sz="1050" dirty="0"/>
              <a:t>Use a</a:t>
            </a:r>
            <a:r>
              <a:rPr lang="en-US" sz="1050" b="1" dirty="0"/>
              <a:t> dynamic </a:t>
            </a:r>
            <a:r>
              <a:rPr lang="en-US" sz="1050" dirty="0"/>
              <a:t>microphone: you want something that can handle the loud noises! The SM57 is commonly used for electric guitar.</a:t>
            </a:r>
          </a:p>
          <a:p>
            <a:pPr marL="285750" indent="-285750">
              <a:buFont typeface="Arial" panose="020B0604020202020204" pitchFamily="34" charset="0"/>
              <a:buChar char="•"/>
            </a:pPr>
            <a:r>
              <a:rPr lang="en-US" sz="1050" dirty="0"/>
              <a:t>Use a </a:t>
            </a:r>
            <a:r>
              <a:rPr lang="en-US" sz="1050" b="1" dirty="0"/>
              <a:t>cardioid pattern: </a:t>
            </a:r>
            <a:r>
              <a:rPr lang="en-US" sz="1050" dirty="0"/>
              <a:t>you’re only recording one instrument - you don’t want to pick up anything else.</a:t>
            </a:r>
          </a:p>
          <a:p>
            <a:pPr marL="285750" indent="-285750">
              <a:buFont typeface="Arial" panose="020B0604020202020204" pitchFamily="34" charset="0"/>
              <a:buChar char="•"/>
            </a:pPr>
            <a:r>
              <a:rPr lang="en-US" sz="1050" dirty="0"/>
              <a:t>You often just use </a:t>
            </a:r>
            <a:r>
              <a:rPr lang="en-US" sz="1050" b="1" dirty="0"/>
              <a:t>one mic</a:t>
            </a:r>
            <a:r>
              <a:rPr lang="en-US" sz="1050" dirty="0"/>
              <a:t> (though a condenser can be added if you want to capture a richer sound with some of the room sound).</a:t>
            </a:r>
            <a:endParaRPr lang="en-GB" sz="1050" dirty="0"/>
          </a:p>
        </p:txBody>
      </p:sp>
      <p:sp>
        <p:nvSpPr>
          <p:cNvPr id="35" name="TextBox 34"/>
          <p:cNvSpPr txBox="1"/>
          <p:nvPr/>
        </p:nvSpPr>
        <p:spPr>
          <a:xfrm>
            <a:off x="926451" y="646464"/>
            <a:ext cx="1972491" cy="307777"/>
          </a:xfrm>
          <a:prstGeom prst="rect">
            <a:avLst/>
          </a:prstGeom>
          <a:noFill/>
        </p:spPr>
        <p:txBody>
          <a:bodyPr wrap="square" rtlCol="0">
            <a:spAutoFit/>
          </a:bodyPr>
          <a:lstStyle/>
          <a:p>
            <a:r>
              <a:rPr lang="en-US" sz="1400" b="1" u="sng" dirty="0"/>
              <a:t>What to use:</a:t>
            </a:r>
            <a:endParaRPr lang="en-GB" sz="1400" b="1" u="sng" dirty="0"/>
          </a:p>
        </p:txBody>
      </p:sp>
      <p:cxnSp>
        <p:nvCxnSpPr>
          <p:cNvPr id="36" name="Straight Connector 35"/>
          <p:cNvCxnSpPr/>
          <p:nvPr/>
        </p:nvCxnSpPr>
        <p:spPr>
          <a:xfrm flipH="1">
            <a:off x="4389918" y="4256116"/>
            <a:ext cx="4754082" cy="1"/>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4655946" y="1820975"/>
            <a:ext cx="1972491" cy="307777"/>
          </a:xfrm>
          <a:prstGeom prst="rect">
            <a:avLst/>
          </a:prstGeom>
          <a:noFill/>
        </p:spPr>
        <p:txBody>
          <a:bodyPr wrap="square" rtlCol="0">
            <a:spAutoFit/>
          </a:bodyPr>
          <a:lstStyle/>
          <a:p>
            <a:r>
              <a:rPr lang="en-US" sz="1400" b="1" u="sng" dirty="0"/>
              <a:t>Tips</a:t>
            </a:r>
            <a:endParaRPr lang="en-GB" sz="1400" b="1" u="sng" dirty="0"/>
          </a:p>
        </p:txBody>
      </p:sp>
      <p:sp>
        <p:nvSpPr>
          <p:cNvPr id="42" name="TextBox 41"/>
          <p:cNvSpPr txBox="1"/>
          <p:nvPr/>
        </p:nvSpPr>
        <p:spPr>
          <a:xfrm>
            <a:off x="198543" y="1919663"/>
            <a:ext cx="1972491" cy="307777"/>
          </a:xfrm>
          <a:prstGeom prst="rect">
            <a:avLst/>
          </a:prstGeom>
          <a:noFill/>
        </p:spPr>
        <p:txBody>
          <a:bodyPr wrap="square" rtlCol="0">
            <a:spAutoFit/>
          </a:bodyPr>
          <a:lstStyle/>
          <a:p>
            <a:r>
              <a:rPr lang="en-US" sz="1400" b="1" u="sng" dirty="0"/>
              <a:t>What it could look like</a:t>
            </a:r>
            <a:endParaRPr lang="en-GB" sz="1400" b="1" u="sng" dirty="0"/>
          </a:p>
        </p:txBody>
      </p:sp>
      <p:sp>
        <p:nvSpPr>
          <p:cNvPr id="20" name="TextBox 19"/>
          <p:cNvSpPr txBox="1"/>
          <p:nvPr/>
        </p:nvSpPr>
        <p:spPr>
          <a:xfrm>
            <a:off x="4443081" y="4415413"/>
            <a:ext cx="4415067" cy="1569660"/>
          </a:xfrm>
          <a:prstGeom prst="rect">
            <a:avLst/>
          </a:prstGeom>
          <a:noFill/>
        </p:spPr>
        <p:txBody>
          <a:bodyPr wrap="square" rtlCol="0">
            <a:spAutoFit/>
          </a:bodyPr>
          <a:lstStyle/>
          <a:p>
            <a:r>
              <a:rPr lang="en-US" sz="1400" b="1" u="sng" dirty="0"/>
              <a:t>Microphones we have that you could use:</a:t>
            </a:r>
          </a:p>
          <a:p>
            <a:r>
              <a:rPr lang="en-US" sz="1400" dirty="0"/>
              <a:t>(these are all small diaphragm, cardioid dynamic mics)</a:t>
            </a:r>
          </a:p>
          <a:p>
            <a:endParaRPr lang="en-US" sz="900" b="1" u="sng" dirty="0"/>
          </a:p>
          <a:p>
            <a:pPr marL="285750" indent="-285750">
              <a:buFont typeface="Arial" panose="020B0604020202020204" pitchFamily="34" charset="0"/>
              <a:buChar char="•"/>
            </a:pPr>
            <a:r>
              <a:rPr lang="en-US" sz="1400" dirty="0"/>
              <a:t>Shure SM57: </a:t>
            </a:r>
            <a:r>
              <a:rPr lang="en-US" sz="1400" b="1" dirty="0"/>
              <a:t>the classic guitar amp mic</a:t>
            </a:r>
          </a:p>
          <a:p>
            <a:pPr marL="285750" indent="-285750">
              <a:buFont typeface="Arial" panose="020B0604020202020204" pitchFamily="34" charset="0"/>
              <a:buChar char="•"/>
            </a:pPr>
            <a:r>
              <a:rPr lang="en-US" sz="1400" dirty="0"/>
              <a:t>Shure PG48: It’s similar to the SM57 but more for live</a:t>
            </a:r>
          </a:p>
          <a:p>
            <a:pPr marL="285750" indent="-285750">
              <a:buFont typeface="Arial" panose="020B0604020202020204" pitchFamily="34" charset="0"/>
              <a:buChar char="•"/>
            </a:pPr>
            <a:r>
              <a:rPr lang="en-US" sz="1400" dirty="0" err="1"/>
              <a:t>Beyerdynamic</a:t>
            </a:r>
            <a:r>
              <a:rPr lang="en-US" sz="1400" dirty="0"/>
              <a:t> TG: Similar to the above, but less well-trusted in the industry</a:t>
            </a:r>
            <a:endParaRPr lang="en-GB" sz="1400" dirty="0"/>
          </a:p>
        </p:txBody>
      </p:sp>
      <p:pic>
        <p:nvPicPr>
          <p:cNvPr id="22" name="Picture 21"/>
          <p:cNvPicPr>
            <a:picLocks noChangeAspect="1"/>
          </p:cNvPicPr>
          <p:nvPr/>
        </p:nvPicPr>
        <p:blipFill rotWithShape="1">
          <a:blip r:embed="rId4"/>
          <a:srcRect l="8391" r="11753"/>
          <a:stretch/>
        </p:blipFill>
        <p:spPr>
          <a:xfrm>
            <a:off x="2220943" y="3520600"/>
            <a:ext cx="1694227" cy="1053379"/>
          </a:xfrm>
          <a:prstGeom prst="rect">
            <a:avLst/>
          </a:prstGeom>
        </p:spPr>
      </p:pic>
      <p:pic>
        <p:nvPicPr>
          <p:cNvPr id="4" name="Picture 3"/>
          <p:cNvPicPr>
            <a:picLocks noChangeAspect="1"/>
          </p:cNvPicPr>
          <p:nvPr/>
        </p:nvPicPr>
        <p:blipFill>
          <a:blip r:embed="rId5"/>
          <a:stretch>
            <a:fillRect/>
          </a:stretch>
        </p:blipFill>
        <p:spPr>
          <a:xfrm>
            <a:off x="2898942" y="1678149"/>
            <a:ext cx="1370724" cy="1615650"/>
          </a:xfrm>
          <a:prstGeom prst="rect">
            <a:avLst/>
          </a:prstGeom>
        </p:spPr>
      </p:pic>
      <p:cxnSp>
        <p:nvCxnSpPr>
          <p:cNvPr id="23" name="Straight Connector 22"/>
          <p:cNvCxnSpPr/>
          <p:nvPr/>
        </p:nvCxnSpPr>
        <p:spPr>
          <a:xfrm flipH="1" flipV="1">
            <a:off x="0" y="4627720"/>
            <a:ext cx="4342068" cy="1"/>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615528" y="4573979"/>
            <a:ext cx="1972491" cy="307777"/>
          </a:xfrm>
          <a:prstGeom prst="rect">
            <a:avLst/>
          </a:prstGeom>
          <a:noFill/>
        </p:spPr>
        <p:txBody>
          <a:bodyPr wrap="square" rtlCol="0">
            <a:spAutoFit/>
          </a:bodyPr>
          <a:lstStyle/>
          <a:p>
            <a:r>
              <a:rPr lang="en-US" sz="1400" b="1" u="sng" dirty="0"/>
              <a:t>Bass Guitar</a:t>
            </a:r>
            <a:endParaRPr lang="en-GB" sz="1400" b="1" u="sng" dirty="0"/>
          </a:p>
        </p:txBody>
      </p:sp>
      <p:sp>
        <p:nvSpPr>
          <p:cNvPr id="25" name="TextBox 24"/>
          <p:cNvSpPr txBox="1"/>
          <p:nvPr/>
        </p:nvSpPr>
        <p:spPr>
          <a:xfrm>
            <a:off x="211514" y="4784943"/>
            <a:ext cx="3963698" cy="1938992"/>
          </a:xfrm>
          <a:prstGeom prst="rect">
            <a:avLst/>
          </a:prstGeom>
          <a:noFill/>
        </p:spPr>
        <p:txBody>
          <a:bodyPr wrap="square" rtlCol="0">
            <a:spAutoFit/>
          </a:bodyPr>
          <a:lstStyle/>
          <a:p>
            <a:pPr marL="285750" indent="-285750">
              <a:buFont typeface="Arial" panose="020B0604020202020204" pitchFamily="34" charset="0"/>
              <a:buChar char="•"/>
            </a:pPr>
            <a:r>
              <a:rPr lang="en-US" sz="1200" dirty="0"/>
              <a:t>The easiest way for us is to use the instrument channel on the mixing desk/audio interface.</a:t>
            </a:r>
          </a:p>
          <a:p>
            <a:pPr marL="285750" indent="-285750">
              <a:buFont typeface="Arial" panose="020B0604020202020204" pitchFamily="34" charset="0"/>
              <a:buChar char="•"/>
            </a:pPr>
            <a:r>
              <a:rPr lang="en-US" sz="1200" dirty="0"/>
              <a:t>The simplest, most common way to record bass is to use something called a </a:t>
            </a:r>
            <a:r>
              <a:rPr lang="en-US" sz="1200" b="1" dirty="0"/>
              <a:t>DI box</a:t>
            </a:r>
            <a:r>
              <a:rPr lang="en-US" sz="1200" dirty="0"/>
              <a:t>. You just plug the bass into the DI box with a jack lead, and plug the DI box into your mixing desk/audio interface.</a:t>
            </a:r>
          </a:p>
          <a:p>
            <a:pPr marL="285750" indent="-285750">
              <a:buFont typeface="Arial" panose="020B0604020202020204" pitchFamily="34" charset="0"/>
              <a:buChar char="•"/>
            </a:pPr>
            <a:r>
              <a:rPr lang="en-US" sz="1200" dirty="0"/>
              <a:t>Studios do use microphones, but you might </a:t>
            </a:r>
          </a:p>
          <a:p>
            <a:r>
              <a:rPr lang="en-US" sz="1200" dirty="0"/>
              <a:t>        lose some crucial low frequencies,</a:t>
            </a:r>
          </a:p>
          <a:p>
            <a:r>
              <a:rPr lang="en-US" sz="1200" dirty="0"/>
              <a:t>        you typically need expensive microphones in a </a:t>
            </a:r>
          </a:p>
          <a:p>
            <a:r>
              <a:rPr lang="en-US" sz="1200" dirty="0"/>
              <a:t>        very well-designed room!</a:t>
            </a:r>
          </a:p>
        </p:txBody>
      </p:sp>
      <p:sp>
        <p:nvSpPr>
          <p:cNvPr id="21" name="TextBox 20">
            <a:extLst>
              <a:ext uri="{FF2B5EF4-FFF2-40B4-BE49-F238E27FC236}">
                <a16:creationId xmlns:a16="http://schemas.microsoft.com/office/drawing/2014/main" id="{EEC83887-4235-427F-ABEE-DA1AF80DC86F}"/>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37</a:t>
            </a:r>
          </a:p>
        </p:txBody>
      </p:sp>
    </p:spTree>
    <p:extLst>
      <p:ext uri="{BB962C8B-B14F-4D97-AF65-F5344CB8AC3E}">
        <p14:creationId xmlns:p14="http://schemas.microsoft.com/office/powerpoint/2010/main" val="18451255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549313" y="425799"/>
            <a:ext cx="3905795" cy="369332"/>
          </a:xfrm>
          <a:prstGeom prst="rect">
            <a:avLst/>
          </a:prstGeom>
          <a:noFill/>
        </p:spPr>
        <p:txBody>
          <a:bodyPr wrap="square" rtlCol="0">
            <a:spAutoFit/>
          </a:bodyPr>
          <a:lstStyle/>
          <a:p>
            <a:r>
              <a:rPr lang="en-US" dirty="0"/>
              <a:t>Recording Vocals Knowledge </a:t>
            </a:r>
            <a:r>
              <a:rPr lang="en-US" dirty="0" err="1"/>
              <a:t>Organiser</a:t>
            </a:r>
            <a:endParaRPr lang="en-GB" dirty="0"/>
          </a:p>
        </p:txBody>
      </p:sp>
      <p:cxnSp>
        <p:nvCxnSpPr>
          <p:cNvPr id="15" name="Straight Connector 14"/>
          <p:cNvCxnSpPr/>
          <p:nvPr/>
        </p:nvCxnSpPr>
        <p:spPr>
          <a:xfrm>
            <a:off x="0" y="1921902"/>
            <a:ext cx="914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flipV="1">
            <a:off x="4844977" y="1921902"/>
            <a:ext cx="32026" cy="4936098"/>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580158" y="2281067"/>
            <a:ext cx="1201783" cy="307777"/>
          </a:xfrm>
          <a:prstGeom prst="rect">
            <a:avLst/>
          </a:prstGeom>
          <a:noFill/>
        </p:spPr>
        <p:txBody>
          <a:bodyPr wrap="square" rtlCol="0">
            <a:spAutoFit/>
          </a:bodyPr>
          <a:lstStyle/>
          <a:p>
            <a:r>
              <a:rPr lang="en-US" sz="1400" dirty="0"/>
              <a:t>Pop shield</a:t>
            </a:r>
            <a:endParaRPr lang="en-GB" sz="1400" dirty="0"/>
          </a:p>
        </p:txBody>
      </p:sp>
      <p:sp>
        <p:nvSpPr>
          <p:cNvPr id="27" name="TextBox 26"/>
          <p:cNvSpPr txBox="1"/>
          <p:nvPr/>
        </p:nvSpPr>
        <p:spPr>
          <a:xfrm>
            <a:off x="2842839" y="3809590"/>
            <a:ext cx="2462349" cy="307777"/>
          </a:xfrm>
          <a:prstGeom prst="rect">
            <a:avLst/>
          </a:prstGeom>
          <a:noFill/>
        </p:spPr>
        <p:txBody>
          <a:bodyPr wrap="square" rtlCol="0">
            <a:spAutoFit/>
          </a:bodyPr>
          <a:lstStyle/>
          <a:p>
            <a:r>
              <a:rPr lang="en-US" sz="1400" dirty="0"/>
              <a:t>Shock mount</a:t>
            </a:r>
            <a:endParaRPr lang="en-GB" sz="1400" dirty="0"/>
          </a:p>
        </p:txBody>
      </p:sp>
      <p:pic>
        <p:nvPicPr>
          <p:cNvPr id="28" name="Picture 27"/>
          <p:cNvPicPr>
            <a:picLocks noChangeAspect="1"/>
          </p:cNvPicPr>
          <p:nvPr/>
        </p:nvPicPr>
        <p:blipFill rotWithShape="1">
          <a:blip r:embed="rId2"/>
          <a:srcRect t="2179" b="3716"/>
          <a:stretch/>
        </p:blipFill>
        <p:spPr>
          <a:xfrm>
            <a:off x="267005" y="2516100"/>
            <a:ext cx="2628013" cy="1504070"/>
          </a:xfrm>
          <a:prstGeom prst="rect">
            <a:avLst/>
          </a:prstGeom>
        </p:spPr>
      </p:pic>
      <p:sp>
        <p:nvSpPr>
          <p:cNvPr id="29" name="TextBox 28"/>
          <p:cNvSpPr txBox="1"/>
          <p:nvPr/>
        </p:nvSpPr>
        <p:spPr>
          <a:xfrm>
            <a:off x="4844977" y="2288675"/>
            <a:ext cx="3953365" cy="2246769"/>
          </a:xfrm>
          <a:prstGeom prst="rect">
            <a:avLst/>
          </a:prstGeom>
          <a:noFill/>
        </p:spPr>
        <p:txBody>
          <a:bodyPr wrap="square" rtlCol="0">
            <a:spAutoFit/>
          </a:bodyPr>
          <a:lstStyle/>
          <a:p>
            <a:pPr marL="285750" indent="-285750">
              <a:buFont typeface="Arial" panose="020B0604020202020204" pitchFamily="34" charset="0"/>
              <a:buChar char="•"/>
            </a:pPr>
            <a:r>
              <a:rPr lang="en-US" sz="1400" dirty="0"/>
              <a:t>Choose a room with little reverb; you can pad your room out with soundproofing, carpets, curtains, duvets, whatever!</a:t>
            </a:r>
          </a:p>
          <a:p>
            <a:pPr marL="285750" indent="-285750">
              <a:buFont typeface="Arial" panose="020B0604020202020204" pitchFamily="34" charset="0"/>
              <a:buChar char="•"/>
            </a:pPr>
            <a:r>
              <a:rPr lang="en-US" sz="1400" dirty="0"/>
              <a:t>Use a pop shield: this blocks the ‘p’ sounds and any bursts of air.</a:t>
            </a:r>
          </a:p>
          <a:p>
            <a:pPr marL="285750" indent="-285750">
              <a:buFont typeface="Arial" panose="020B0604020202020204" pitchFamily="34" charset="0"/>
              <a:buChar char="•"/>
            </a:pPr>
            <a:r>
              <a:rPr lang="en-US" sz="1400" dirty="0"/>
              <a:t>Make sure the </a:t>
            </a:r>
            <a:r>
              <a:rPr lang="en-US" sz="1400" dirty="0" err="1"/>
              <a:t>centre</a:t>
            </a:r>
            <a:r>
              <a:rPr lang="en-US" sz="1400" dirty="0"/>
              <a:t> of the mic’s diaphragm is in line with the vocalist’s mouth.</a:t>
            </a:r>
          </a:p>
          <a:p>
            <a:pPr marL="285750" indent="-285750">
              <a:buFont typeface="Arial" panose="020B0604020202020204" pitchFamily="34" charset="0"/>
              <a:buChar char="•"/>
            </a:pPr>
            <a:r>
              <a:rPr lang="en-US" sz="1400" dirty="0"/>
              <a:t>Try using a reflection filter; this isolates vocals from reflections in the room</a:t>
            </a:r>
          </a:p>
          <a:p>
            <a:pPr marL="285750" indent="-285750">
              <a:buFont typeface="Arial" panose="020B0604020202020204" pitchFamily="34" charset="0"/>
              <a:buChar char="•"/>
            </a:pPr>
            <a:r>
              <a:rPr lang="en-US" sz="1400" dirty="0"/>
              <a:t>Use a shock mount to absorb any rumbles.</a:t>
            </a:r>
            <a:endParaRPr lang="en-GB" sz="1400" dirty="0"/>
          </a:p>
        </p:txBody>
      </p:sp>
      <p:sp>
        <p:nvSpPr>
          <p:cNvPr id="30" name="TextBox 29"/>
          <p:cNvSpPr txBox="1"/>
          <p:nvPr/>
        </p:nvSpPr>
        <p:spPr>
          <a:xfrm>
            <a:off x="2830561" y="2813686"/>
            <a:ext cx="1746069" cy="738664"/>
          </a:xfrm>
          <a:prstGeom prst="rect">
            <a:avLst/>
          </a:prstGeom>
          <a:noFill/>
        </p:spPr>
        <p:txBody>
          <a:bodyPr wrap="square" rtlCol="0">
            <a:spAutoFit/>
          </a:bodyPr>
          <a:lstStyle/>
          <a:p>
            <a:r>
              <a:rPr lang="en-US" sz="1400" dirty="0"/>
              <a:t>Large diaphragm, condenser mic with a cardioid pattern</a:t>
            </a:r>
            <a:endParaRPr lang="en-GB" sz="1400" dirty="0"/>
          </a:p>
        </p:txBody>
      </p:sp>
      <p:sp>
        <p:nvSpPr>
          <p:cNvPr id="31" name="TextBox 30"/>
          <p:cNvSpPr txBox="1"/>
          <p:nvPr/>
        </p:nvSpPr>
        <p:spPr>
          <a:xfrm>
            <a:off x="252774" y="4257271"/>
            <a:ext cx="3770586" cy="738664"/>
          </a:xfrm>
          <a:prstGeom prst="rect">
            <a:avLst/>
          </a:prstGeom>
          <a:noFill/>
        </p:spPr>
        <p:txBody>
          <a:bodyPr wrap="square" rtlCol="0">
            <a:spAutoFit/>
          </a:bodyPr>
          <a:lstStyle/>
          <a:p>
            <a:r>
              <a:rPr lang="en-US" sz="1400" dirty="0"/>
              <a:t>10cm – 30cm between mic and mouth: depending on how loud the vocalist is and how much ‘closeness you want’</a:t>
            </a:r>
            <a:endParaRPr lang="en-GB" sz="1400" dirty="0"/>
          </a:p>
        </p:txBody>
      </p:sp>
      <p:sp>
        <p:nvSpPr>
          <p:cNvPr id="32" name="TextBox 31"/>
          <p:cNvSpPr txBox="1"/>
          <p:nvPr/>
        </p:nvSpPr>
        <p:spPr>
          <a:xfrm>
            <a:off x="739394" y="1111333"/>
            <a:ext cx="8373290" cy="738664"/>
          </a:xfrm>
          <a:prstGeom prst="rect">
            <a:avLst/>
          </a:prstGeom>
          <a:noFill/>
        </p:spPr>
        <p:txBody>
          <a:bodyPr wrap="square" rtlCol="0">
            <a:spAutoFit/>
          </a:bodyPr>
          <a:lstStyle/>
          <a:p>
            <a:pPr marL="285750" indent="-285750">
              <a:buFont typeface="Arial" panose="020B0604020202020204" pitchFamily="34" charset="0"/>
              <a:buChar char="•"/>
            </a:pPr>
            <a:r>
              <a:rPr lang="en-US" sz="1400" dirty="0"/>
              <a:t>Use a</a:t>
            </a:r>
            <a:r>
              <a:rPr lang="en-US" sz="1400" b="1" dirty="0"/>
              <a:t> condenser </a:t>
            </a:r>
            <a:r>
              <a:rPr lang="en-US" sz="1400" dirty="0"/>
              <a:t>microphone: you want to capture all of that detail, including the high frequencies</a:t>
            </a:r>
          </a:p>
          <a:p>
            <a:pPr marL="285750" indent="-285750">
              <a:buFont typeface="Arial" panose="020B0604020202020204" pitchFamily="34" charset="0"/>
              <a:buChar char="•"/>
            </a:pPr>
            <a:r>
              <a:rPr lang="en-US" sz="1400" dirty="0"/>
              <a:t>Use a mic that has a </a:t>
            </a:r>
            <a:r>
              <a:rPr lang="en-US" sz="1400" b="1" dirty="0"/>
              <a:t>large diaphragm</a:t>
            </a:r>
            <a:r>
              <a:rPr lang="en-US" sz="1400" dirty="0"/>
              <a:t>; they’re great at creating a large, warm sound.</a:t>
            </a:r>
          </a:p>
          <a:p>
            <a:pPr marL="285750" indent="-285750">
              <a:buFont typeface="Arial" panose="020B0604020202020204" pitchFamily="34" charset="0"/>
              <a:buChar char="•"/>
            </a:pPr>
            <a:r>
              <a:rPr lang="en-US" sz="1400" dirty="0"/>
              <a:t>Use a </a:t>
            </a:r>
            <a:r>
              <a:rPr lang="en-US" sz="1400" b="1" dirty="0"/>
              <a:t>cardioid pattern </a:t>
            </a:r>
            <a:r>
              <a:rPr lang="en-US" sz="1400" dirty="0"/>
              <a:t>if you’re only recording one voice: you don’t want to pick up anything else.</a:t>
            </a:r>
            <a:endParaRPr lang="en-GB" sz="1400" dirty="0"/>
          </a:p>
        </p:txBody>
      </p:sp>
      <p:cxnSp>
        <p:nvCxnSpPr>
          <p:cNvPr id="34" name="Straight Arrow Connector 33"/>
          <p:cNvCxnSpPr/>
          <p:nvPr/>
        </p:nvCxnSpPr>
        <p:spPr>
          <a:xfrm flipH="1">
            <a:off x="1470295" y="4144768"/>
            <a:ext cx="929198" cy="0"/>
          </a:xfrm>
          <a:prstGeom prst="straightConnector1">
            <a:avLst/>
          </a:prstGeom>
          <a:ln w="73025">
            <a:headEnd type="triangle"/>
            <a:tailEnd type="triangle"/>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820274" y="777735"/>
            <a:ext cx="1972491" cy="307777"/>
          </a:xfrm>
          <a:prstGeom prst="rect">
            <a:avLst/>
          </a:prstGeom>
          <a:noFill/>
        </p:spPr>
        <p:txBody>
          <a:bodyPr wrap="square" rtlCol="0">
            <a:spAutoFit/>
          </a:bodyPr>
          <a:lstStyle/>
          <a:p>
            <a:r>
              <a:rPr lang="en-US" sz="1400" b="1" u="sng" dirty="0"/>
              <a:t>What to use:</a:t>
            </a:r>
            <a:endParaRPr lang="en-GB" sz="1400" b="1" u="sng" dirty="0"/>
          </a:p>
        </p:txBody>
      </p:sp>
      <p:cxnSp>
        <p:nvCxnSpPr>
          <p:cNvPr id="36" name="Straight Connector 35"/>
          <p:cNvCxnSpPr/>
          <p:nvPr/>
        </p:nvCxnSpPr>
        <p:spPr>
          <a:xfrm flipH="1" flipV="1">
            <a:off x="4869332" y="4614368"/>
            <a:ext cx="4282340" cy="489"/>
          </a:xfrm>
          <a:prstGeom prst="line">
            <a:avLst/>
          </a:prstGeom>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4991963" y="1980898"/>
            <a:ext cx="1972491" cy="307777"/>
          </a:xfrm>
          <a:prstGeom prst="rect">
            <a:avLst/>
          </a:prstGeom>
          <a:noFill/>
        </p:spPr>
        <p:txBody>
          <a:bodyPr wrap="square" rtlCol="0">
            <a:spAutoFit/>
          </a:bodyPr>
          <a:lstStyle/>
          <a:p>
            <a:r>
              <a:rPr lang="en-US" sz="1400" b="1" u="sng" dirty="0"/>
              <a:t>Tips</a:t>
            </a:r>
            <a:endParaRPr lang="en-GB" sz="1400" b="1" u="sng" dirty="0"/>
          </a:p>
        </p:txBody>
      </p:sp>
      <p:sp>
        <p:nvSpPr>
          <p:cNvPr id="42" name="TextBox 41"/>
          <p:cNvSpPr txBox="1"/>
          <p:nvPr/>
        </p:nvSpPr>
        <p:spPr>
          <a:xfrm>
            <a:off x="160254" y="1981762"/>
            <a:ext cx="1972491" cy="307777"/>
          </a:xfrm>
          <a:prstGeom prst="rect">
            <a:avLst/>
          </a:prstGeom>
          <a:noFill/>
        </p:spPr>
        <p:txBody>
          <a:bodyPr wrap="square" rtlCol="0">
            <a:spAutoFit/>
          </a:bodyPr>
          <a:lstStyle/>
          <a:p>
            <a:r>
              <a:rPr lang="en-US" sz="1400" b="1" u="sng" dirty="0"/>
              <a:t>What it should look like</a:t>
            </a:r>
            <a:endParaRPr lang="en-GB" sz="1400" b="1" u="sng" dirty="0"/>
          </a:p>
        </p:txBody>
      </p:sp>
      <p:sp>
        <p:nvSpPr>
          <p:cNvPr id="20" name="TextBox 19"/>
          <p:cNvSpPr txBox="1"/>
          <p:nvPr/>
        </p:nvSpPr>
        <p:spPr>
          <a:xfrm>
            <a:off x="4989090" y="4732188"/>
            <a:ext cx="4237803" cy="2031325"/>
          </a:xfrm>
          <a:prstGeom prst="rect">
            <a:avLst/>
          </a:prstGeom>
          <a:noFill/>
        </p:spPr>
        <p:txBody>
          <a:bodyPr wrap="square" rtlCol="0">
            <a:spAutoFit/>
          </a:bodyPr>
          <a:lstStyle/>
          <a:p>
            <a:r>
              <a:rPr lang="en-US" sz="1400" b="1" u="sng" dirty="0"/>
              <a:t>Microphones we have that you could use:</a:t>
            </a:r>
          </a:p>
          <a:p>
            <a:endParaRPr lang="en-US" sz="1200" b="1" u="sng" dirty="0"/>
          </a:p>
          <a:p>
            <a:pPr marL="285750" indent="-285750">
              <a:buFont typeface="Arial" panose="020B0604020202020204" pitchFamily="34" charset="0"/>
              <a:buChar char="•"/>
            </a:pPr>
            <a:r>
              <a:rPr lang="en-US" sz="1400" b="1" dirty="0" err="1"/>
              <a:t>sE</a:t>
            </a:r>
            <a:r>
              <a:rPr lang="en-US" sz="1400" b="1" dirty="0"/>
              <a:t> X1 S</a:t>
            </a:r>
            <a:r>
              <a:rPr lang="en-US" sz="1400" dirty="0"/>
              <a:t>: condenser mic, cardioid pick-up. Ours is brand new and is designed for vocals. It has a large diaphragm so it sounds warm. </a:t>
            </a:r>
          </a:p>
          <a:p>
            <a:pPr marL="285750" indent="-285750">
              <a:buFont typeface="Arial" panose="020B0604020202020204" pitchFamily="34" charset="0"/>
              <a:buChar char="•"/>
            </a:pPr>
            <a:r>
              <a:rPr lang="en-US" sz="1400" b="1" dirty="0" err="1"/>
              <a:t>Behringer</a:t>
            </a:r>
            <a:r>
              <a:rPr lang="en-US" sz="1400" b="1" dirty="0"/>
              <a:t> C-1</a:t>
            </a:r>
            <a:r>
              <a:rPr lang="en-US" sz="1400" dirty="0"/>
              <a:t>: Large diaphragm condenser microphone, cardioid pick-up</a:t>
            </a:r>
          </a:p>
          <a:p>
            <a:pPr marL="285750" indent="-285750">
              <a:buFont typeface="Arial" panose="020B0604020202020204" pitchFamily="34" charset="0"/>
              <a:buChar char="•"/>
            </a:pPr>
            <a:r>
              <a:rPr lang="en-US" sz="1400" b="1" dirty="0"/>
              <a:t>Shure PG48</a:t>
            </a:r>
            <a:r>
              <a:rPr lang="en-US" sz="1400" dirty="0"/>
              <a:t>: Dynamic mic, cardioid pick-up (if you’re recording someone who is VERY loud)</a:t>
            </a:r>
            <a:endParaRPr lang="en-GB" sz="1400" dirty="0"/>
          </a:p>
        </p:txBody>
      </p:sp>
      <p:pic>
        <p:nvPicPr>
          <p:cNvPr id="22" name="Picture 21"/>
          <p:cNvPicPr>
            <a:picLocks noChangeAspect="1"/>
          </p:cNvPicPr>
          <p:nvPr/>
        </p:nvPicPr>
        <p:blipFill>
          <a:blip r:embed="rId3"/>
          <a:stretch>
            <a:fillRect/>
          </a:stretch>
        </p:blipFill>
        <p:spPr>
          <a:xfrm>
            <a:off x="1427160" y="5006820"/>
            <a:ext cx="1608633" cy="1613978"/>
          </a:xfrm>
          <a:prstGeom prst="rect">
            <a:avLst/>
          </a:prstGeom>
        </p:spPr>
      </p:pic>
      <p:sp>
        <p:nvSpPr>
          <p:cNvPr id="23" name="TextBox 22"/>
          <p:cNvSpPr txBox="1"/>
          <p:nvPr/>
        </p:nvSpPr>
        <p:spPr>
          <a:xfrm>
            <a:off x="252774" y="5239575"/>
            <a:ext cx="1200734" cy="276999"/>
          </a:xfrm>
          <a:prstGeom prst="rect">
            <a:avLst/>
          </a:prstGeom>
          <a:noFill/>
        </p:spPr>
        <p:txBody>
          <a:bodyPr wrap="square" rtlCol="0">
            <a:spAutoFit/>
          </a:bodyPr>
          <a:lstStyle/>
          <a:p>
            <a:r>
              <a:rPr lang="en-US" sz="1200" dirty="0"/>
              <a:t>Pop shield</a:t>
            </a:r>
            <a:endParaRPr lang="en-GB" sz="1200" dirty="0"/>
          </a:p>
        </p:txBody>
      </p:sp>
      <p:sp>
        <p:nvSpPr>
          <p:cNvPr id="24" name="TextBox 23"/>
          <p:cNvSpPr txBox="1"/>
          <p:nvPr/>
        </p:nvSpPr>
        <p:spPr>
          <a:xfrm>
            <a:off x="3035793" y="5787539"/>
            <a:ext cx="1937818" cy="830997"/>
          </a:xfrm>
          <a:prstGeom prst="rect">
            <a:avLst/>
          </a:prstGeom>
          <a:noFill/>
        </p:spPr>
        <p:txBody>
          <a:bodyPr wrap="square" rtlCol="0">
            <a:spAutoFit/>
          </a:bodyPr>
          <a:lstStyle/>
          <a:p>
            <a:r>
              <a:rPr lang="en-US" sz="1200" dirty="0" err="1"/>
              <a:t>sE</a:t>
            </a:r>
            <a:r>
              <a:rPr lang="en-US" sz="1200" dirty="0"/>
              <a:t> X1 S:</a:t>
            </a:r>
          </a:p>
          <a:p>
            <a:r>
              <a:rPr lang="en-US" sz="1200" dirty="0"/>
              <a:t>Large-diaphragm condenser mic with cardioid pick-up pattern</a:t>
            </a:r>
            <a:endParaRPr lang="en-GB" sz="1200" dirty="0"/>
          </a:p>
        </p:txBody>
      </p:sp>
      <p:sp>
        <p:nvSpPr>
          <p:cNvPr id="25" name="TextBox 24"/>
          <p:cNvSpPr txBox="1"/>
          <p:nvPr/>
        </p:nvSpPr>
        <p:spPr>
          <a:xfrm>
            <a:off x="744075" y="6232764"/>
            <a:ext cx="836937" cy="461665"/>
          </a:xfrm>
          <a:prstGeom prst="rect">
            <a:avLst/>
          </a:prstGeom>
          <a:noFill/>
        </p:spPr>
        <p:txBody>
          <a:bodyPr wrap="square" rtlCol="0">
            <a:spAutoFit/>
          </a:bodyPr>
          <a:lstStyle/>
          <a:p>
            <a:r>
              <a:rPr lang="en-US" sz="1200" dirty="0"/>
              <a:t>Shock mount</a:t>
            </a:r>
            <a:endParaRPr lang="en-GB" sz="1200" dirty="0"/>
          </a:p>
        </p:txBody>
      </p:sp>
      <p:sp>
        <p:nvSpPr>
          <p:cNvPr id="33" name="TextBox 32"/>
          <p:cNvSpPr txBox="1"/>
          <p:nvPr/>
        </p:nvSpPr>
        <p:spPr>
          <a:xfrm>
            <a:off x="3688673" y="5246461"/>
            <a:ext cx="1043012" cy="461665"/>
          </a:xfrm>
          <a:prstGeom prst="rect">
            <a:avLst/>
          </a:prstGeom>
          <a:noFill/>
        </p:spPr>
        <p:txBody>
          <a:bodyPr wrap="square" rtlCol="0">
            <a:spAutoFit/>
          </a:bodyPr>
          <a:lstStyle/>
          <a:p>
            <a:r>
              <a:rPr lang="en-US" sz="1200" dirty="0"/>
              <a:t>Reflection filter</a:t>
            </a:r>
            <a:endParaRPr lang="en-GB" sz="1200" dirty="0"/>
          </a:p>
        </p:txBody>
      </p:sp>
      <p:cxnSp>
        <p:nvCxnSpPr>
          <p:cNvPr id="37" name="Straight Arrow Connector 36"/>
          <p:cNvCxnSpPr/>
          <p:nvPr/>
        </p:nvCxnSpPr>
        <p:spPr>
          <a:xfrm>
            <a:off x="820274" y="5576501"/>
            <a:ext cx="1008527" cy="342700"/>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flipV="1">
            <a:off x="2132745" y="5780669"/>
            <a:ext cx="870442" cy="340453"/>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V="1">
            <a:off x="1378567" y="6232764"/>
            <a:ext cx="556327" cy="275087"/>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flipV="1">
            <a:off x="2982397" y="5419493"/>
            <a:ext cx="660282" cy="18607"/>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H="1">
            <a:off x="3094133" y="4117367"/>
            <a:ext cx="2065988" cy="1129094"/>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DF222F22-3282-4758-BF5B-9DF7B67658BB}"/>
              </a:ext>
            </a:extLst>
          </p:cNvPr>
          <p:cNvSpPr txBox="1"/>
          <p:nvPr/>
        </p:nvSpPr>
        <p:spPr>
          <a:xfrm>
            <a:off x="8648164" y="6513134"/>
            <a:ext cx="435625" cy="307777"/>
          </a:xfrm>
          <a:prstGeom prst="rect">
            <a:avLst/>
          </a:prstGeom>
          <a:solidFill>
            <a:srgbClr val="002060"/>
          </a:solidFill>
        </p:spPr>
        <p:txBody>
          <a:bodyPr wrap="square" rtlCol="0">
            <a:spAutoFit/>
          </a:bodyPr>
          <a:lstStyle/>
          <a:p>
            <a:r>
              <a:rPr lang="en-GB" sz="1400" dirty="0">
                <a:solidFill>
                  <a:schemeClr val="bg1"/>
                </a:solidFill>
              </a:rPr>
              <a:t>38</a:t>
            </a:r>
          </a:p>
        </p:txBody>
      </p:sp>
    </p:spTree>
    <p:extLst>
      <p:ext uri="{BB962C8B-B14F-4D97-AF65-F5344CB8AC3E}">
        <p14:creationId xmlns:p14="http://schemas.microsoft.com/office/powerpoint/2010/main" val="33335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33"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e909bd55-564d-4b95-97b5-db195a1b8d7f" xsi:nil="true"/>
    <lcf76f155ced4ddcb4097134ff3c332f xmlns="b85d4479-8bf3-4fff-b3ac-a8937fd6372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B5DBA9C113CE64681830B2D318004D5" ma:contentTypeVersion="13" ma:contentTypeDescription="Create a new document." ma:contentTypeScope="" ma:versionID="750c2ebf55a99c62346767c316d3397f">
  <xsd:schema xmlns:xsd="http://www.w3.org/2001/XMLSchema" xmlns:xs="http://www.w3.org/2001/XMLSchema" xmlns:p="http://schemas.microsoft.com/office/2006/metadata/properties" xmlns:ns2="b85d4479-8bf3-4fff-b3ac-a8937fd63725" xmlns:ns3="e909bd55-564d-4b95-97b5-db195a1b8d7f" targetNamespace="http://schemas.microsoft.com/office/2006/metadata/properties" ma:root="true" ma:fieldsID="e6b038359ca1c583cf7cc7cedbc35ec3" ns2:_="" ns3:_="">
    <xsd:import namespace="b85d4479-8bf3-4fff-b3ac-a8937fd63725"/>
    <xsd:import namespace="e909bd55-564d-4b95-97b5-db195a1b8d7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5d4479-8bf3-4fff-b3ac-a8937fd637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934b6a4-3378-4c18-a2af-370e31c87c10" ma:termSetId="09814cd3-568e-fe90-9814-8d621ff8fb84" ma:anchorId="fba54fb3-c3e1-fe81-a776-ca4b69148c4d" ma:open="true" ma:isKeyword="false">
      <xsd:complexType>
        <xsd:sequence>
          <xsd:element ref="pc:Terms" minOccurs="0" maxOccurs="1"/>
        </xsd:sequence>
      </xsd:complex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909bd55-564d-4b95-97b5-db195a1b8d7f"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eab7cce-95ed-4f73-9314-b87d6fe5d164}" ma:internalName="TaxCatchAll" ma:showField="CatchAllData" ma:web="e909bd55-564d-4b95-97b5-db195a1b8d7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CA83AC-D8BA-4B05-A589-46E7544EC18B}">
  <ds:schemaRefs>
    <ds:schemaRef ds:uri="http://schemas.microsoft.com/office/infopath/2007/PartnerControls"/>
    <ds:schemaRef ds:uri="http://purl.org/dc/dcmitype/"/>
    <ds:schemaRef ds:uri="http://schemas.microsoft.com/office/2006/metadata/properties"/>
    <ds:schemaRef ds:uri="http://schemas.microsoft.com/office/2006/documentManagement/types"/>
    <ds:schemaRef ds:uri="http://purl.org/dc/terms/"/>
    <ds:schemaRef ds:uri="e909bd55-564d-4b95-97b5-db195a1b8d7f"/>
    <ds:schemaRef ds:uri="http://www.w3.org/XML/1998/namespace"/>
    <ds:schemaRef ds:uri="http://schemas.openxmlformats.org/package/2006/metadata/core-properties"/>
    <ds:schemaRef ds:uri="b85d4479-8bf3-4fff-b3ac-a8937fd63725"/>
    <ds:schemaRef ds:uri="http://purl.org/dc/elements/1.1/"/>
  </ds:schemaRefs>
</ds:datastoreItem>
</file>

<file path=customXml/itemProps2.xml><?xml version="1.0" encoding="utf-8"?>
<ds:datastoreItem xmlns:ds="http://schemas.openxmlformats.org/officeDocument/2006/customXml" ds:itemID="{04581A8D-EE36-4656-914F-10B87321D9AE}">
  <ds:schemaRefs>
    <ds:schemaRef ds:uri="http://schemas.microsoft.com/sharepoint/v3/contenttype/forms"/>
  </ds:schemaRefs>
</ds:datastoreItem>
</file>

<file path=customXml/itemProps3.xml><?xml version="1.0" encoding="utf-8"?>
<ds:datastoreItem xmlns:ds="http://schemas.openxmlformats.org/officeDocument/2006/customXml" ds:itemID="{0EC23231-BB7C-4BE4-AE9B-5C447F67E031}"/>
</file>

<file path=docProps/app.xml><?xml version="1.0" encoding="utf-8"?>
<Properties xmlns="http://schemas.openxmlformats.org/officeDocument/2006/extended-properties" xmlns:vt="http://schemas.openxmlformats.org/officeDocument/2006/docPropsVTypes">
  <Template>Office Theme</Template>
  <TotalTime>345</TotalTime>
  <Words>13587</Words>
  <Application>Microsoft Office PowerPoint</Application>
  <PresentationFormat>On-screen Show (4:3)</PresentationFormat>
  <Paragraphs>1590</Paragraphs>
  <Slides>40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Bree Serif</vt:lpstr>
      <vt:lpstr>Calibri</vt:lpstr>
      <vt:lpstr>Calibri Light</vt:lpstr>
      <vt:lpstr>Verdana</vt:lpstr>
      <vt:lpstr>Office Theme</vt:lpstr>
      <vt:lpstr>NCFE Level 1/2 Music Technology Knowledge Organiser</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Content Area 2: The Digital Audio Workstation (DAW)</vt:lpstr>
      <vt:lpstr>PowerPoint Presentation</vt:lpstr>
      <vt:lpstr>Content Area 2 – The DAW Knowledge Organiser</vt:lpstr>
      <vt:lpstr>Content Area 2 – The DAW Knowledge Organiser</vt:lpstr>
      <vt:lpstr>PowerPoint Presentation</vt:lpstr>
      <vt:lpstr>Content Area 3: Musical Elements, Musical Style and Music Technology</vt:lpstr>
      <vt:lpstr>Content Area 3: Musical Styles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Content Area 4: Sound Creation</vt:lpstr>
      <vt:lpstr>Content Area 4: Sound Creation Knowledge Organiser</vt:lpstr>
      <vt:lpstr>Content Area 4: Sound Creation Knowledge Organiser</vt:lpstr>
      <vt:lpstr>Content Area 4: Sound Creation Knowledge Organiser</vt:lpstr>
      <vt:lpstr>Content Area 5: Multitrack Recording</vt:lpstr>
      <vt:lpstr>Content Area 5 Knowledge Organiser Multitrack Recording</vt:lpstr>
      <vt:lpstr>Content Area 5 Knowledge Organiser Multitrack Recording</vt:lpstr>
      <vt:lpstr>PowerPoint Presentation</vt:lpstr>
      <vt:lpstr>PowerPoint Presentation</vt:lpstr>
      <vt:lpstr>Mixing Knowledge Organiser</vt:lpstr>
      <vt:lpstr>Mixing Vocals and Guitar Knowledge Organiser</vt:lpstr>
      <vt:lpstr>Recording Drums Knowledge Organiser</vt:lpstr>
      <vt:lpstr>Recording Drums Knowledge Organiser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Ruston</dc:creator>
  <cp:lastModifiedBy>G Ruston</cp:lastModifiedBy>
  <cp:revision>14</cp:revision>
  <dcterms:created xsi:type="dcterms:W3CDTF">2023-07-18T10:55:26Z</dcterms:created>
  <dcterms:modified xsi:type="dcterms:W3CDTF">2025-01-29T10:59:10Z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334000.000000000</vt:lpwstr>
  </property>
  <property fmtid="{D5CDD505-2E9C-101B-9397-08002B2CF9AE}" pid="3" name="ContentTypeId">
    <vt:lpwstr>0x0101001B5DBA9C113CE64681830B2D318004D5</vt:lpwstr>
  </property>
  <property fmtid="{D5CDD505-2E9C-101B-9397-08002B2CF9AE}" pid="4" name="MediaServiceImageTags">
    <vt:lpwstr/>
  </property>
</Properties>
</file>