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7"/>
    <p:restoredTop sz="93130"/>
  </p:normalViewPr>
  <p:slideViewPr>
    <p:cSldViewPr>
      <p:cViewPr varScale="1">
        <p:scale>
          <a:sx n="105" d="100"/>
          <a:sy n="105" d="100"/>
        </p:scale>
        <p:origin x="179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22D26F-BDE1-4517-9613-C9BE2AF6EE80}" type="datetimeFigureOut">
              <a:rPr lang="en-GB" smtClean="0"/>
              <a:t>05/01/2023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78781B-2B41-4337-9DF4-6BFEFA58BB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10451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43AAC-7B66-46CF-AA85-D7D2325D5A7D}" type="datetimeFigureOut">
              <a:rPr lang="en-GB" smtClean="0"/>
              <a:t>05/01/2023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CD44E-79F1-4E73-884A-F69654B5EA3B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2" descr="H:\ilanguages\ilanguages borders\iLanguages_pptBorder_black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88" y="304800"/>
            <a:ext cx="8607425" cy="624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605584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43AAC-7B66-46CF-AA85-D7D2325D5A7D}" type="datetimeFigureOut">
              <a:rPr lang="en-GB" smtClean="0"/>
              <a:t>05/01/2023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CD44E-79F1-4E73-884A-F69654B5EA3B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2" descr="H:\ilanguages\ilanguages borders\iLanguages_pptBorder_black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88" y="304800"/>
            <a:ext cx="8607425" cy="624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235847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43AAC-7B66-46CF-AA85-D7D2325D5A7D}" type="datetimeFigureOut">
              <a:rPr lang="en-GB" smtClean="0"/>
              <a:t>05/01/2023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CD44E-79F1-4E73-884A-F69654B5EA3B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2" descr="H:\ilanguages\ilanguages borders\iLanguages_pptBorder_black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88" y="304800"/>
            <a:ext cx="8607425" cy="624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567079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43AAC-7B66-46CF-AA85-D7D2325D5A7D}" type="datetimeFigureOut">
              <a:rPr lang="en-GB" smtClean="0"/>
              <a:t>05/01/2023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CD44E-79F1-4E73-884A-F69654B5EA3B}" type="slidenum">
              <a:rPr lang="en-GB" smtClean="0"/>
              <a:t>‹#›</a:t>
            </a:fld>
            <a:endParaRPr lang="en-GB"/>
          </a:p>
        </p:txBody>
      </p:sp>
      <p:pic>
        <p:nvPicPr>
          <p:cNvPr id="8" name="Picture 2" descr="H:\ilanguages\ilanguages borders\iLanguages_pptBorder_black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88" y="304800"/>
            <a:ext cx="8607425" cy="624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153483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43AAC-7B66-46CF-AA85-D7D2325D5A7D}" type="datetimeFigureOut">
              <a:rPr lang="en-GB" smtClean="0"/>
              <a:t>05/01/2023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CD44E-79F1-4E73-884A-F69654B5EA3B}" type="slidenum">
              <a:rPr lang="en-GB" smtClean="0"/>
              <a:t>‹#›</a:t>
            </a:fld>
            <a:endParaRPr lang="en-GB"/>
          </a:p>
        </p:txBody>
      </p:sp>
      <p:pic>
        <p:nvPicPr>
          <p:cNvPr id="10" name="Picture 2" descr="H:\ilanguages\ilanguages borders\iLanguages_pptBorder_black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88" y="304800"/>
            <a:ext cx="8607425" cy="624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15035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43AAC-7B66-46CF-AA85-D7D2325D5A7D}" type="datetimeFigureOut">
              <a:rPr lang="en-GB" smtClean="0"/>
              <a:t>05/01/2023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CD44E-79F1-4E73-884A-F69654B5EA3B}" type="slidenum">
              <a:rPr lang="en-GB" smtClean="0"/>
              <a:t>‹#›</a:t>
            </a:fld>
            <a:endParaRPr lang="en-GB"/>
          </a:p>
        </p:txBody>
      </p:sp>
      <p:pic>
        <p:nvPicPr>
          <p:cNvPr id="6" name="Picture 2" descr="H:\ilanguages\ilanguages borders\iLanguages_pptBorder_black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88" y="304800"/>
            <a:ext cx="8607425" cy="624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994426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43AAC-7B66-46CF-AA85-D7D2325D5A7D}" type="datetimeFigureOut">
              <a:rPr lang="en-GB" smtClean="0"/>
              <a:t>05/01/2023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CD44E-79F1-4E73-884A-F69654B5EA3B}" type="slidenum">
              <a:rPr lang="en-GB" smtClean="0"/>
              <a:t>‹#›</a:t>
            </a:fld>
            <a:endParaRPr lang="en-GB"/>
          </a:p>
        </p:txBody>
      </p:sp>
      <p:pic>
        <p:nvPicPr>
          <p:cNvPr id="5" name="Picture 2" descr="H:\ilanguages\ilanguages borders\iLanguages_pptBorder_black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88" y="304800"/>
            <a:ext cx="8607425" cy="624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344408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43AAC-7B66-46CF-AA85-D7D2325D5A7D}" type="datetimeFigureOut">
              <a:rPr lang="en-GB" smtClean="0"/>
              <a:t>05/01/2023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CD44E-79F1-4E73-884A-F69654B5EA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37915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43AAC-7B66-46CF-AA85-D7D2325D5A7D}" type="datetimeFigureOut">
              <a:rPr lang="en-GB" smtClean="0"/>
              <a:t>05/01/2023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CD44E-79F1-4E73-884A-F69654B5EA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30434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43AAC-7B66-46CF-AA85-D7D2325D5A7D}" type="datetimeFigureOut">
              <a:rPr lang="en-GB" smtClean="0"/>
              <a:t>05/01/2023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CD44E-79F1-4E73-884A-F69654B5EA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594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43AAC-7B66-46CF-AA85-D7D2325D5A7D}" type="datetimeFigureOut">
              <a:rPr lang="en-GB" smtClean="0"/>
              <a:t>05/01/2023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CD44E-79F1-4E73-884A-F69654B5EA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7519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643AAC-7B66-46CF-AA85-D7D2325D5A7D}" type="datetimeFigureOut">
              <a:rPr lang="en-GB" smtClean="0"/>
              <a:t>05/01/2023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BCD44E-79F1-4E73-884A-F69654B5EA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7104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499992" y="814442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u="sng" dirty="0">
                <a:latin typeface="Comic Sans MS" panose="030F0702030302020204" pitchFamily="66" charset="0"/>
              </a:rPr>
              <a:t>La </a:t>
            </a:r>
            <a:r>
              <a:rPr lang="en-GB" u="sng" dirty="0" err="1">
                <a:latin typeface="Comic Sans MS" panose="030F0702030302020204" pitchFamily="66" charset="0"/>
              </a:rPr>
              <a:t>fecha</a:t>
            </a:r>
            <a:endParaRPr lang="en-GB" u="sng" dirty="0"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140432" y="786871"/>
            <a:ext cx="4608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u="sng" dirty="0" err="1">
                <a:latin typeface="Comic Sans MS" panose="030F0702030302020204" pitchFamily="66" charset="0"/>
              </a:rPr>
              <a:t>Repaso</a:t>
            </a:r>
            <a:endParaRPr lang="en-GB" sz="3200" u="sng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83668" y="1484784"/>
            <a:ext cx="56886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Describe la imagen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27584" y="2008004"/>
            <a:ext cx="2592288" cy="40011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sz="2000" dirty="0" err="1">
                <a:latin typeface="Comic Sans MS" panose="030F0702030302020204" pitchFamily="66" charset="0"/>
              </a:rPr>
              <a:t>En</a:t>
            </a:r>
            <a:r>
              <a:rPr lang="en-GB" sz="2000" dirty="0">
                <a:latin typeface="Comic Sans MS" panose="030F0702030302020204" pitchFamily="66" charset="0"/>
              </a:rPr>
              <a:t> la </a:t>
            </a:r>
            <a:r>
              <a:rPr lang="en-GB" sz="2000" dirty="0" err="1">
                <a:latin typeface="Comic Sans MS" panose="030F0702030302020204" pitchFamily="66" charset="0"/>
              </a:rPr>
              <a:t>foto</a:t>
            </a:r>
            <a:r>
              <a:rPr lang="en-GB" sz="2000" dirty="0">
                <a:latin typeface="Comic Sans MS" panose="030F0702030302020204" pitchFamily="66" charset="0"/>
              </a:rPr>
              <a:t> hay…</a:t>
            </a:r>
          </a:p>
        </p:txBody>
      </p:sp>
      <p:pic>
        <p:nvPicPr>
          <p:cNvPr id="1028" name="Picture 4" descr="Image result for spanish cafe scene paint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3568" y="2492896"/>
            <a:ext cx="4472848" cy="3175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67171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129502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Listening practice</a:t>
            </a:r>
          </a:p>
        </p:txBody>
      </p:sp>
      <p:pic>
        <p:nvPicPr>
          <p:cNvPr id="6" name="Picture 9" descr="Description: Macintosh HD:Users:wdj:Desktop:Pri SoW:Admin:Symbols:Listenin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679308"/>
            <a:ext cx="1152128" cy="86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1403648" y="2564904"/>
            <a:ext cx="316835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2400" dirty="0">
                <a:latin typeface="Comic Sans MS" panose="030F0702030302020204" pitchFamily="66" charset="0"/>
              </a:rPr>
              <a:t>(a)</a:t>
            </a:r>
          </a:p>
          <a:p>
            <a:pPr>
              <a:lnSpc>
                <a:spcPct val="200000"/>
              </a:lnSpc>
            </a:pPr>
            <a:r>
              <a:rPr lang="en-GB" sz="2400" dirty="0">
                <a:latin typeface="Comic Sans MS" panose="030F0702030302020204" pitchFamily="66" charset="0"/>
              </a:rPr>
              <a:t>(b)</a:t>
            </a:r>
          </a:p>
          <a:p>
            <a:pPr>
              <a:lnSpc>
                <a:spcPct val="200000"/>
              </a:lnSpc>
            </a:pPr>
            <a:r>
              <a:rPr lang="en-GB" sz="2400" dirty="0">
                <a:latin typeface="Comic Sans MS" panose="030F0702030302020204" pitchFamily="66" charset="0"/>
              </a:rPr>
              <a:t>(c)</a:t>
            </a:r>
          </a:p>
          <a:p>
            <a:pPr>
              <a:lnSpc>
                <a:spcPct val="200000"/>
              </a:lnSpc>
            </a:pPr>
            <a:r>
              <a:rPr lang="en-GB" sz="2400" dirty="0">
                <a:latin typeface="Comic Sans MS" panose="030F0702030302020204" pitchFamily="66" charset="0"/>
              </a:rPr>
              <a:t>(d)</a:t>
            </a:r>
          </a:p>
        </p:txBody>
      </p:sp>
    </p:spTree>
    <p:extLst>
      <p:ext uri="{BB962C8B-B14F-4D97-AF65-F5344CB8AC3E}">
        <p14:creationId xmlns:p14="http://schemas.microsoft.com/office/powerpoint/2010/main" val="33869025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67544" y="1916832"/>
            <a:ext cx="813690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>
                <a:latin typeface="Comic Sans MS" panose="030F0702030302020204" pitchFamily="66" charset="0"/>
              </a:rPr>
              <a:t>(a)  Aunque no es más grande que antes y las calles están sucias, mi ciudad es muy distinta hoy en día.</a:t>
            </a:r>
          </a:p>
          <a:p>
            <a:r>
              <a:rPr lang="es-ES" sz="2400" dirty="0">
                <a:latin typeface="Comic Sans MS" panose="030F0702030302020204" pitchFamily="66" charset="0"/>
              </a:rPr>
              <a:t>(b)  Gracias al ayuntamiento, tenemos más tiendas en la ciudad, pero no han hecho nada con respecto a las viviendas ni los colegios.</a:t>
            </a:r>
          </a:p>
          <a:p>
            <a:r>
              <a:rPr lang="es-ES" sz="2400" dirty="0">
                <a:latin typeface="Comic Sans MS" panose="030F0702030302020204" pitchFamily="66" charset="0"/>
              </a:rPr>
              <a:t>(c)  Ahora los parques son muy bonitos y están bien cuidados, pero no hay sitio para beber y comer algo.</a:t>
            </a:r>
          </a:p>
          <a:p>
            <a:r>
              <a:rPr lang="es-ES" sz="2400" dirty="0">
                <a:latin typeface="Comic Sans MS" panose="030F0702030302020204" pitchFamily="66" charset="0"/>
              </a:rPr>
              <a:t>(d)  Lo que sí me gusta es el lago artificial que han construido. No se puede practicar vela pero se puede dar una vuelta en barco o pescar.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129502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Listening transcript</a:t>
            </a:r>
          </a:p>
        </p:txBody>
      </p:sp>
      <p:pic>
        <p:nvPicPr>
          <p:cNvPr id="6" name="Picture 9" descr="Description: Macintosh HD:Users:wdj:Desktop:Pri SoW:Admin:Symbols:Listenin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679308"/>
            <a:ext cx="1152128" cy="86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740436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129502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Listening practice: P, N or P+N?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403648" y="2780928"/>
            <a:ext cx="316835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200000"/>
              </a:lnSpc>
              <a:buAutoNum type="arabicPeriod"/>
            </a:pPr>
            <a:r>
              <a:rPr lang="en-GB" sz="2400" dirty="0">
                <a:latin typeface="Comic Sans MS" panose="030F0702030302020204" pitchFamily="66" charset="0"/>
              </a:rPr>
              <a:t>Pilar</a:t>
            </a:r>
          </a:p>
          <a:p>
            <a:pPr marL="457200" indent="-457200">
              <a:lnSpc>
                <a:spcPct val="200000"/>
              </a:lnSpc>
              <a:buAutoNum type="arabicPeriod"/>
            </a:pPr>
            <a:r>
              <a:rPr lang="en-GB" sz="2400">
                <a:latin typeface="Comic Sans MS" panose="030F0702030302020204" pitchFamily="66" charset="0"/>
              </a:rPr>
              <a:t>Mateo</a:t>
            </a:r>
            <a:endParaRPr lang="en-GB" sz="2400" dirty="0">
              <a:latin typeface="Comic Sans MS" panose="030F0702030302020204" pitchFamily="66" charset="0"/>
            </a:endParaRPr>
          </a:p>
          <a:p>
            <a:pPr marL="457200" indent="-457200">
              <a:lnSpc>
                <a:spcPct val="200000"/>
              </a:lnSpc>
              <a:buAutoNum type="arabicPeriod"/>
            </a:pPr>
            <a:r>
              <a:rPr lang="en-GB" sz="2400" dirty="0">
                <a:latin typeface="Comic Sans MS" panose="030F0702030302020204" pitchFamily="66" charset="0"/>
              </a:rPr>
              <a:t>Lorena</a:t>
            </a:r>
          </a:p>
          <a:p>
            <a:pPr marL="457200" indent="-457200">
              <a:lnSpc>
                <a:spcPct val="200000"/>
              </a:lnSpc>
              <a:buAutoNum type="arabicPeriod"/>
            </a:pPr>
            <a:r>
              <a:rPr lang="en-GB" sz="2400" dirty="0">
                <a:latin typeface="Comic Sans MS" panose="030F0702030302020204" pitchFamily="66" charset="0"/>
              </a:rPr>
              <a:t>Eduardo</a:t>
            </a:r>
          </a:p>
        </p:txBody>
      </p:sp>
      <p:sp>
        <p:nvSpPr>
          <p:cNvPr id="3" name="Rectangle 2"/>
          <p:cNvSpPr/>
          <p:nvPr/>
        </p:nvSpPr>
        <p:spPr>
          <a:xfrm>
            <a:off x="1296081" y="2060848"/>
            <a:ext cx="613020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latin typeface="Comic Sans MS" panose="030F0702030302020204" pitchFamily="66" charset="0"/>
              </a:rPr>
              <a:t>What do the friends think of their town?</a:t>
            </a:r>
            <a:endParaRPr lang="en-GB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78149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70814" y="1916831"/>
            <a:ext cx="8136904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dirty="0">
                <a:latin typeface="Comic Sans MS" panose="030F0702030302020204" pitchFamily="66" charset="0"/>
              </a:rPr>
              <a:t>¿Estás contenta de vivir aquí, Pilar? ¿Te gusta la ciudad?</a:t>
            </a:r>
          </a:p>
          <a:p>
            <a:r>
              <a:rPr lang="es-ES" sz="2000" dirty="0">
                <a:latin typeface="Comic Sans MS" panose="030F0702030302020204" pitchFamily="66" charset="0"/>
              </a:rPr>
              <a:t>Me fastidia el ruido y tengo la impresión de que todo es menos barato en este barrio que en otras partes.</a:t>
            </a:r>
          </a:p>
          <a:p>
            <a:r>
              <a:rPr lang="es-ES" sz="2000" dirty="0">
                <a:latin typeface="Comic Sans MS" panose="030F0702030302020204" pitchFamily="66" charset="0"/>
              </a:rPr>
              <a:t>¿Qué piensas, Mateo?</a:t>
            </a:r>
          </a:p>
          <a:p>
            <a:r>
              <a:rPr lang="es-ES" sz="2000" dirty="0">
                <a:latin typeface="Comic Sans MS" panose="030F0702030302020204" pitchFamily="66" charset="0"/>
              </a:rPr>
              <a:t>No me gustaría vivir en otro sitio. Siempre hay mucho que hacer para los adolescentes y todos mis amigos viven cerca.</a:t>
            </a:r>
          </a:p>
          <a:p>
            <a:r>
              <a:rPr lang="es-ES" sz="2000" dirty="0">
                <a:latin typeface="Comic Sans MS" panose="030F0702030302020204" pitchFamily="66" charset="0"/>
              </a:rPr>
              <a:t>¿Te gusta a ti, Lorena?</a:t>
            </a:r>
          </a:p>
          <a:p>
            <a:r>
              <a:rPr lang="es-ES" sz="2000" dirty="0">
                <a:latin typeface="Comic Sans MS" panose="030F0702030302020204" pitchFamily="66" charset="0"/>
              </a:rPr>
              <a:t>La zona que hay junto al castillo me parece preciosa y muy limpia. Hay otros barrios aquí que están francamente sucios y contaminados.</a:t>
            </a:r>
          </a:p>
          <a:p>
            <a:r>
              <a:rPr lang="es-ES" sz="2000" dirty="0">
                <a:latin typeface="Comic Sans MS" panose="030F0702030302020204" pitchFamily="66" charset="0"/>
              </a:rPr>
              <a:t>¿Por qué estás preocupado, Eduardo?</a:t>
            </a:r>
          </a:p>
          <a:p>
            <a:r>
              <a:rPr lang="es-ES" sz="2000" dirty="0">
                <a:latin typeface="Comic Sans MS" panose="030F0702030302020204" pitchFamily="66" charset="0"/>
              </a:rPr>
              <a:t>Porque mis padres piensan mudarse al campo. Aquí en la ciudad hay de todo. Estoy muy feliz aquí y no quiero desplazarme, qué pena.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129502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Listening transcript</a:t>
            </a:r>
          </a:p>
        </p:txBody>
      </p:sp>
      <p:pic>
        <p:nvPicPr>
          <p:cNvPr id="6" name="Picture 9" descr="Description: Macintosh HD:Users:wdj:Desktop:Pri SoW:Admin:Symbols:Listenin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679308"/>
            <a:ext cx="1152128" cy="86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5062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129502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Listening practice: P, N or P+N?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403648" y="2780928"/>
            <a:ext cx="316835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200000"/>
              </a:lnSpc>
              <a:buAutoNum type="arabicPeriod"/>
            </a:pPr>
            <a:r>
              <a:rPr lang="en-GB" sz="2400" dirty="0">
                <a:latin typeface="Comic Sans MS" panose="030F0702030302020204" pitchFamily="66" charset="0"/>
              </a:rPr>
              <a:t>Pilar</a:t>
            </a:r>
          </a:p>
          <a:p>
            <a:pPr marL="457200" indent="-457200">
              <a:lnSpc>
                <a:spcPct val="200000"/>
              </a:lnSpc>
              <a:buAutoNum type="arabicPeriod"/>
            </a:pPr>
            <a:r>
              <a:rPr lang="en-GB" sz="2400">
                <a:latin typeface="Comic Sans MS" panose="030F0702030302020204" pitchFamily="66" charset="0"/>
              </a:rPr>
              <a:t>Mateo</a:t>
            </a:r>
            <a:endParaRPr lang="en-GB" sz="2400" dirty="0">
              <a:latin typeface="Comic Sans MS" panose="030F0702030302020204" pitchFamily="66" charset="0"/>
            </a:endParaRPr>
          </a:p>
          <a:p>
            <a:pPr marL="457200" indent="-457200">
              <a:lnSpc>
                <a:spcPct val="200000"/>
              </a:lnSpc>
              <a:buAutoNum type="arabicPeriod"/>
            </a:pPr>
            <a:r>
              <a:rPr lang="en-GB" sz="2400" dirty="0">
                <a:latin typeface="Comic Sans MS" panose="030F0702030302020204" pitchFamily="66" charset="0"/>
              </a:rPr>
              <a:t>Lorena</a:t>
            </a:r>
          </a:p>
          <a:p>
            <a:pPr marL="457200" indent="-457200">
              <a:lnSpc>
                <a:spcPct val="200000"/>
              </a:lnSpc>
              <a:buAutoNum type="arabicPeriod"/>
            </a:pPr>
            <a:r>
              <a:rPr lang="en-GB" sz="2400" dirty="0">
                <a:latin typeface="Comic Sans MS" panose="030F0702030302020204" pitchFamily="66" charset="0"/>
              </a:rPr>
              <a:t>Eduardo</a:t>
            </a:r>
          </a:p>
        </p:txBody>
      </p:sp>
      <p:sp>
        <p:nvSpPr>
          <p:cNvPr id="3" name="Rectangle 2"/>
          <p:cNvSpPr/>
          <p:nvPr/>
        </p:nvSpPr>
        <p:spPr>
          <a:xfrm>
            <a:off x="1296081" y="2060848"/>
            <a:ext cx="613020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latin typeface="Comic Sans MS" panose="030F0702030302020204" pitchFamily="66" charset="0"/>
              </a:rPr>
              <a:t>What do the friends think of their town?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779912" y="3068960"/>
            <a:ext cx="187220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P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P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P+N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N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4823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</TotalTime>
  <Words>327</Words>
  <Application>Microsoft Office PowerPoint</Application>
  <PresentationFormat>On-screen Show (4:3)</PresentationFormat>
  <Paragraphs>42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Comic Sans MS</vt:lpstr>
      <vt:lpstr>Office Theme</vt:lpstr>
      <vt:lpstr>PowerPoint Presentation</vt:lpstr>
      <vt:lpstr>Listening practice</vt:lpstr>
      <vt:lpstr>Listening transcript</vt:lpstr>
      <vt:lpstr>Listening practice: P, N or P+N?</vt:lpstr>
      <vt:lpstr>Listening transcript</vt:lpstr>
      <vt:lpstr>Listening practice: P, N or P+N?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A Eastham</cp:lastModifiedBy>
  <cp:revision>15</cp:revision>
  <dcterms:created xsi:type="dcterms:W3CDTF">2017-07-25T11:15:39Z</dcterms:created>
  <dcterms:modified xsi:type="dcterms:W3CDTF">2023-01-05T15:14:10Z</dcterms:modified>
</cp:coreProperties>
</file>